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embeddings/oleObject3.bin" ContentType="application/vnd.openxmlformats-officedocument.oleObject"/>
  <Override PartName="/ppt/embeddings/oleObject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327" r:id="rId2"/>
    <p:sldId id="417" r:id="rId3"/>
    <p:sldId id="418" r:id="rId4"/>
    <p:sldId id="419" r:id="rId5"/>
    <p:sldId id="393" r:id="rId6"/>
    <p:sldId id="394" r:id="rId7"/>
    <p:sldId id="395" r:id="rId8"/>
    <p:sldId id="396" r:id="rId9"/>
    <p:sldId id="403" r:id="rId10"/>
    <p:sldId id="397" r:id="rId11"/>
    <p:sldId id="398" r:id="rId12"/>
    <p:sldId id="399" r:id="rId13"/>
    <p:sldId id="402" r:id="rId14"/>
    <p:sldId id="400" r:id="rId15"/>
    <p:sldId id="401" r:id="rId16"/>
    <p:sldId id="404" r:id="rId17"/>
    <p:sldId id="405" r:id="rId18"/>
    <p:sldId id="406" r:id="rId19"/>
    <p:sldId id="407" r:id="rId20"/>
    <p:sldId id="408" r:id="rId21"/>
    <p:sldId id="409" r:id="rId22"/>
    <p:sldId id="410" r:id="rId23"/>
    <p:sldId id="412" r:id="rId24"/>
    <p:sldId id="413" r:id="rId25"/>
    <p:sldId id="414" r:id="rId26"/>
    <p:sldId id="415" r:id="rId27"/>
    <p:sldId id="416" r:id="rId28"/>
    <p:sldId id="411" r:id="rId29"/>
    <p:sldId id="420" r:id="rId30"/>
    <p:sldId id="421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00CC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20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 smtClean="0"/>
            </a:lvl1pPr>
          </a:lstStyle>
          <a:p>
            <a:pPr>
              <a:defRPr/>
            </a:pPr>
            <a:fld id="{A4415C11-1909-400A-A5EB-3F9774CDCF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81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 smtClean="0"/>
            </a:lvl1pPr>
          </a:lstStyle>
          <a:p>
            <a:pPr>
              <a:defRPr/>
            </a:pPr>
            <a:fld id="{EACE8CB1-5DB3-473C-974B-D46C28EE5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48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</a:t>
            </a:r>
            <a:r>
              <a:rPr lang="en-US" baseline="0" dirty="0" smtClean="0"/>
              <a:t> describe cover-testing components.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CE8CB1-5DB3-473C-974B-D46C28EE5B6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561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CE8CB1-5DB3-473C-974B-D46C28EE5B6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774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three</a:t>
            </a:r>
            <a:r>
              <a:rPr lang="en-US" baseline="0" dirty="0" smtClean="0"/>
              <a:t> configurations</a:t>
            </a:r>
            <a:endParaRPr lang="en-US" sz="1200" dirty="0" smtClean="0"/>
          </a:p>
          <a:p>
            <a:r>
              <a:rPr lang="en-US" sz="1200" dirty="0" smtClean="0"/>
              <a:t>correspond to the cases in which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v_i</a:t>
            </a:r>
            <a:r>
              <a:rPr lang="en-US" sz="1200" baseline="0" dirty="0" smtClean="0"/>
              <a:t> belongs to the cover but </a:t>
            </a:r>
            <a:r>
              <a:rPr lang="en-US" sz="1200" baseline="0" dirty="0" err="1" smtClean="0"/>
              <a:t>v_j</a:t>
            </a:r>
            <a:r>
              <a:rPr lang="en-US" sz="1200" baseline="0" dirty="0" smtClean="0"/>
              <a:t> does not, </a:t>
            </a:r>
            <a:r>
              <a:rPr lang="en-US" sz="1200" baseline="0" dirty="0" err="1" smtClean="0"/>
              <a:t>v_j</a:t>
            </a:r>
            <a:r>
              <a:rPr lang="en-US" sz="1200" baseline="0" dirty="0" smtClean="0"/>
              <a:t> belongs to the cover but </a:t>
            </a:r>
            <a:r>
              <a:rPr lang="en-US" sz="1200" baseline="0" dirty="0" err="1" smtClean="0"/>
              <a:t>v_i</a:t>
            </a:r>
            <a:r>
              <a:rPr lang="en-US" sz="1200" baseline="0" dirty="0" smtClean="0"/>
              <a:t> does not</a:t>
            </a:r>
          </a:p>
          <a:p>
            <a:r>
              <a:rPr lang="en-US" sz="1200" baseline="0" dirty="0" smtClean="0"/>
              <a:t>and both vertices belong to the cover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CE8CB1-5DB3-473C-974B-D46C28EE5B6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774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Conversely….</a:t>
            </a:r>
          </a:p>
          <a:p>
            <a:r>
              <a:rPr lang="en-US" dirty="0" smtClean="0"/>
              <a:t>Additional vertices</a:t>
            </a:r>
            <a:r>
              <a:rPr lang="en-US" baseline="0" dirty="0" smtClean="0"/>
              <a:t> can always be added and we will still have a vertex cover.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CE8CB1-5DB3-473C-974B-D46C28EE5B6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187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One of these three</a:t>
            </a:r>
            <a:r>
              <a:rPr lang="en-US" baseline="0" dirty="0" smtClean="0"/>
              <a:t> possibilities must hold since V* is a vertex cover for G.</a:t>
            </a:r>
          </a:p>
          <a:p>
            <a:r>
              <a:rPr lang="en-US" dirty="0" smtClean="0"/>
              <a:t>And after the connection each such component with k selector vertices we obtain a Hamiltonian circuit in G’.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CE8CB1-5DB3-473C-974B-D46C28EE5B6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7744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Now we extend our results to optimization problems. We start by formally defining </a:t>
            </a:r>
            <a:endParaRPr lang="en-US" dirty="0" smtClean="0"/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the type of optimization problems we are interested in: 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CE8CB1-5DB3-473C-974B-D46C28EE5B6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48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DF447-2506-443E-BE4D-86F452194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B7056-6D21-428E-88B8-130E6C21A6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81FA3-F6D2-4960-A71B-A9AD2C326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0D007-C2BD-4C39-B389-9C16CCDDFD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638DF-A331-4451-92AE-9721BEB6D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CD503-9018-4763-96FD-9184A34DC0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36AF3-DE0B-4DC0-BB66-C191588EE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48DBC-4230-4618-8A7B-C7CFFB01A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109D0-FC70-4BF1-964C-E69E4A0A2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1247B-31D1-43A0-A321-1B58A66FA3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14441-9F36-479B-87B0-D2EF8788A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i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/>
            </a:lvl1pPr>
          </a:lstStyle>
          <a:p>
            <a:pPr>
              <a:defRPr/>
            </a:pPr>
            <a:fld id="{69A95DB9-CD6E-49EA-AD99-45E3F87E12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NP-completeness</a:t>
            </a:r>
            <a:endParaRPr lang="en-U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NP-complete problems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z="4000" dirty="0" smtClean="0"/>
              <a:t>Component</a:t>
            </a:r>
            <a:r>
              <a:rPr lang="ru-RU" sz="4000" dirty="0" smtClean="0"/>
              <a:t> </a:t>
            </a:r>
            <a:r>
              <a:rPr lang="ru-RU" sz="4000" dirty="0"/>
              <a:t>(</a:t>
            </a:r>
            <a:r>
              <a:rPr lang="en-US" sz="4000" i="1" dirty="0"/>
              <a:t>v</a:t>
            </a:r>
            <a:r>
              <a:rPr lang="en-US" sz="4000" i="1" baseline="-25000" dirty="0"/>
              <a:t>i</a:t>
            </a:r>
            <a:r>
              <a:rPr lang="en-US" sz="4000" dirty="0"/>
              <a:t>, </a:t>
            </a:r>
            <a:r>
              <a:rPr lang="en-US" sz="4000" i="1" dirty="0" err="1"/>
              <a:t>v</a:t>
            </a:r>
            <a:r>
              <a:rPr lang="en-US" sz="4000" i="1" baseline="-25000" dirty="0" err="1"/>
              <a:t>j</a:t>
            </a:r>
            <a:r>
              <a:rPr lang="ru-RU" sz="4000" dirty="0"/>
              <a:t>)</a:t>
            </a:r>
          </a:p>
        </p:txBody>
      </p:sp>
      <p:sp>
        <p:nvSpPr>
          <p:cNvPr id="191492" name="Oval 4"/>
          <p:cNvSpPr>
            <a:spLocks noChangeArrowheads="1"/>
          </p:cNvSpPr>
          <p:nvPr/>
        </p:nvSpPr>
        <p:spPr bwMode="auto">
          <a:xfrm>
            <a:off x="6096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493" name="Oval 5"/>
          <p:cNvSpPr>
            <a:spLocks noChangeArrowheads="1"/>
          </p:cNvSpPr>
          <p:nvPr/>
        </p:nvSpPr>
        <p:spPr bwMode="auto">
          <a:xfrm>
            <a:off x="1447800" y="3733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494" name="Oval 6"/>
          <p:cNvSpPr>
            <a:spLocks noChangeArrowheads="1"/>
          </p:cNvSpPr>
          <p:nvPr/>
        </p:nvSpPr>
        <p:spPr bwMode="auto">
          <a:xfrm>
            <a:off x="1447800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1495" name="AutoShape 7"/>
          <p:cNvCxnSpPr>
            <a:cxnSpLocks noChangeShapeType="1"/>
            <a:stCxn id="191492" idx="5"/>
            <a:endCxn id="191494" idx="1"/>
          </p:cNvCxnSpPr>
          <p:nvPr/>
        </p:nvCxnSpPr>
        <p:spPr bwMode="auto">
          <a:xfrm>
            <a:off x="739775" y="3406775"/>
            <a:ext cx="730250" cy="8064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496" name="AutoShape 8"/>
          <p:cNvCxnSpPr>
            <a:cxnSpLocks noChangeShapeType="1"/>
            <a:stCxn id="191506" idx="2"/>
            <a:endCxn id="191505" idx="7"/>
          </p:cNvCxnSpPr>
          <p:nvPr/>
        </p:nvCxnSpPr>
        <p:spPr bwMode="auto">
          <a:xfrm flipH="1">
            <a:off x="739775" y="33528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497" name="AutoShape 9"/>
          <p:cNvCxnSpPr>
            <a:cxnSpLocks noChangeShapeType="1"/>
            <a:stCxn id="191493" idx="4"/>
            <a:endCxn id="191494" idx="0"/>
          </p:cNvCxnSpPr>
          <p:nvPr/>
        </p:nvCxnSpPr>
        <p:spPr bwMode="auto">
          <a:xfrm>
            <a:off x="1524000" y="38862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1501" name="Oval 13"/>
          <p:cNvSpPr>
            <a:spLocks noChangeArrowheads="1"/>
          </p:cNvSpPr>
          <p:nvPr/>
        </p:nvSpPr>
        <p:spPr bwMode="auto">
          <a:xfrm>
            <a:off x="6096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02" name="Oval 14"/>
          <p:cNvSpPr>
            <a:spLocks noChangeArrowheads="1"/>
          </p:cNvSpPr>
          <p:nvPr/>
        </p:nvSpPr>
        <p:spPr bwMode="auto">
          <a:xfrm>
            <a:off x="609600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03" name="Oval 15"/>
          <p:cNvSpPr>
            <a:spLocks noChangeArrowheads="1"/>
          </p:cNvSpPr>
          <p:nvPr/>
        </p:nvSpPr>
        <p:spPr bwMode="auto">
          <a:xfrm>
            <a:off x="6096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04" name="Oval 16"/>
          <p:cNvSpPr>
            <a:spLocks noChangeArrowheads="1"/>
          </p:cNvSpPr>
          <p:nvPr/>
        </p:nvSpPr>
        <p:spPr bwMode="auto">
          <a:xfrm>
            <a:off x="609600" y="3733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05" name="Oval 17"/>
          <p:cNvSpPr>
            <a:spLocks noChangeArrowheads="1"/>
          </p:cNvSpPr>
          <p:nvPr/>
        </p:nvSpPr>
        <p:spPr bwMode="auto">
          <a:xfrm>
            <a:off x="609600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06" name="Oval 18"/>
          <p:cNvSpPr>
            <a:spLocks noChangeArrowheads="1"/>
          </p:cNvSpPr>
          <p:nvPr/>
        </p:nvSpPr>
        <p:spPr bwMode="auto">
          <a:xfrm>
            <a:off x="14478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07" name="Oval 19"/>
          <p:cNvSpPr>
            <a:spLocks noChangeArrowheads="1"/>
          </p:cNvSpPr>
          <p:nvPr/>
        </p:nvSpPr>
        <p:spPr bwMode="auto">
          <a:xfrm>
            <a:off x="14478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08" name="Oval 20"/>
          <p:cNvSpPr>
            <a:spLocks noChangeArrowheads="1"/>
          </p:cNvSpPr>
          <p:nvPr/>
        </p:nvSpPr>
        <p:spPr bwMode="auto">
          <a:xfrm>
            <a:off x="1447800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09" name="Oval 21"/>
          <p:cNvSpPr>
            <a:spLocks noChangeArrowheads="1"/>
          </p:cNvSpPr>
          <p:nvPr/>
        </p:nvSpPr>
        <p:spPr bwMode="auto">
          <a:xfrm>
            <a:off x="14478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1510" name="AutoShape 22"/>
          <p:cNvCxnSpPr>
            <a:cxnSpLocks noChangeShapeType="1"/>
            <a:stCxn id="191506" idx="4"/>
            <a:endCxn id="191493" idx="0"/>
          </p:cNvCxnSpPr>
          <p:nvPr/>
        </p:nvCxnSpPr>
        <p:spPr bwMode="auto">
          <a:xfrm>
            <a:off x="1524000" y="34290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11" name="AutoShape 23"/>
          <p:cNvCxnSpPr>
            <a:cxnSpLocks noChangeShapeType="1"/>
            <a:stCxn id="191504" idx="4"/>
            <a:endCxn id="191505" idx="0"/>
          </p:cNvCxnSpPr>
          <p:nvPr/>
        </p:nvCxnSpPr>
        <p:spPr bwMode="auto">
          <a:xfrm>
            <a:off x="685800" y="38862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12" name="AutoShape 24"/>
          <p:cNvCxnSpPr>
            <a:cxnSpLocks noChangeShapeType="1"/>
            <a:stCxn id="191507" idx="4"/>
            <a:endCxn id="191506" idx="0"/>
          </p:cNvCxnSpPr>
          <p:nvPr/>
        </p:nvCxnSpPr>
        <p:spPr bwMode="auto">
          <a:xfrm>
            <a:off x="1524000" y="29718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13" name="AutoShape 25"/>
          <p:cNvCxnSpPr>
            <a:cxnSpLocks noChangeShapeType="1"/>
            <a:stCxn id="191492" idx="4"/>
            <a:endCxn id="191504" idx="0"/>
          </p:cNvCxnSpPr>
          <p:nvPr/>
        </p:nvCxnSpPr>
        <p:spPr bwMode="auto">
          <a:xfrm>
            <a:off x="685800" y="34290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14" name="AutoShape 26"/>
          <p:cNvCxnSpPr>
            <a:cxnSpLocks noChangeShapeType="1"/>
            <a:stCxn id="191503" idx="4"/>
            <a:endCxn id="191492" idx="0"/>
          </p:cNvCxnSpPr>
          <p:nvPr/>
        </p:nvCxnSpPr>
        <p:spPr bwMode="auto">
          <a:xfrm>
            <a:off x="685800" y="29718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15" name="AutoShape 27"/>
          <p:cNvCxnSpPr>
            <a:cxnSpLocks noChangeShapeType="1"/>
          </p:cNvCxnSpPr>
          <p:nvPr/>
        </p:nvCxnSpPr>
        <p:spPr bwMode="auto">
          <a:xfrm>
            <a:off x="685800" y="25146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16" name="AutoShape 28"/>
          <p:cNvCxnSpPr>
            <a:cxnSpLocks noChangeShapeType="1"/>
          </p:cNvCxnSpPr>
          <p:nvPr/>
        </p:nvCxnSpPr>
        <p:spPr bwMode="auto">
          <a:xfrm>
            <a:off x="685800" y="20574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17" name="AutoShape 29"/>
          <p:cNvCxnSpPr>
            <a:cxnSpLocks noChangeShapeType="1"/>
            <a:stCxn id="191508" idx="4"/>
            <a:endCxn id="191507" idx="0"/>
          </p:cNvCxnSpPr>
          <p:nvPr/>
        </p:nvCxnSpPr>
        <p:spPr bwMode="auto">
          <a:xfrm>
            <a:off x="1524000" y="25146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18" name="AutoShape 30"/>
          <p:cNvCxnSpPr>
            <a:cxnSpLocks noChangeShapeType="1"/>
            <a:stCxn id="191509" idx="4"/>
            <a:endCxn id="191508" idx="0"/>
          </p:cNvCxnSpPr>
          <p:nvPr/>
        </p:nvCxnSpPr>
        <p:spPr bwMode="auto">
          <a:xfrm>
            <a:off x="1524000" y="20574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19" name="AutoShape 31"/>
          <p:cNvCxnSpPr>
            <a:cxnSpLocks noChangeShapeType="1"/>
            <a:stCxn id="191509" idx="2"/>
            <a:endCxn id="191503" idx="7"/>
          </p:cNvCxnSpPr>
          <p:nvPr/>
        </p:nvCxnSpPr>
        <p:spPr bwMode="auto">
          <a:xfrm flipH="1">
            <a:off x="739775" y="19812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20" name="AutoShape 32"/>
          <p:cNvCxnSpPr>
            <a:cxnSpLocks noChangeShapeType="1"/>
            <a:stCxn id="191501" idx="6"/>
            <a:endCxn id="191507" idx="1"/>
          </p:cNvCxnSpPr>
          <p:nvPr/>
        </p:nvCxnSpPr>
        <p:spPr bwMode="auto">
          <a:xfrm>
            <a:off x="762000" y="19812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1522" name="Rectangle 34"/>
          <p:cNvSpPr>
            <a:spLocks noChangeArrowheads="1"/>
          </p:cNvSpPr>
          <p:nvPr/>
        </p:nvSpPr>
        <p:spPr bwMode="auto">
          <a:xfrm>
            <a:off x="200025" y="1660525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en-US" sz="2000" baseline="-25000">
                <a:latin typeface="Times New Roman" pitchFamily="18" charset="0"/>
              </a:rPr>
              <a:t>1</a:t>
            </a:r>
            <a:endParaRPr lang="ru-RU" sz="2000" baseline="-25000">
              <a:latin typeface="Times New Roman" pitchFamily="18" charset="0"/>
            </a:endParaRPr>
          </a:p>
        </p:txBody>
      </p:sp>
      <p:sp>
        <p:nvSpPr>
          <p:cNvPr id="191523" name="Rectangle 35"/>
          <p:cNvSpPr>
            <a:spLocks noChangeArrowheads="1"/>
          </p:cNvSpPr>
          <p:nvPr/>
        </p:nvSpPr>
        <p:spPr bwMode="auto">
          <a:xfrm>
            <a:off x="152400" y="2133600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ru-RU" sz="20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91524" name="Rectangle 36"/>
          <p:cNvSpPr>
            <a:spLocks noChangeArrowheads="1"/>
          </p:cNvSpPr>
          <p:nvPr/>
        </p:nvSpPr>
        <p:spPr bwMode="auto">
          <a:xfrm>
            <a:off x="152400" y="2574925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ru-RU" sz="2000" baseline="-25000">
                <a:latin typeface="Times New Roman" pitchFamily="18" charset="0"/>
              </a:rPr>
              <a:t>3</a:t>
            </a:r>
          </a:p>
        </p:txBody>
      </p:sp>
      <p:sp>
        <p:nvSpPr>
          <p:cNvPr id="191525" name="Rectangle 37"/>
          <p:cNvSpPr>
            <a:spLocks noChangeArrowheads="1"/>
          </p:cNvSpPr>
          <p:nvPr/>
        </p:nvSpPr>
        <p:spPr bwMode="auto">
          <a:xfrm>
            <a:off x="152400" y="3048000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ru-RU" sz="2000" baseline="-25000">
                <a:latin typeface="Times New Roman" pitchFamily="18" charset="0"/>
              </a:rPr>
              <a:t>4</a:t>
            </a:r>
          </a:p>
        </p:txBody>
      </p:sp>
      <p:sp>
        <p:nvSpPr>
          <p:cNvPr id="191526" name="Rectangle 38"/>
          <p:cNvSpPr>
            <a:spLocks noChangeArrowheads="1"/>
          </p:cNvSpPr>
          <p:nvPr/>
        </p:nvSpPr>
        <p:spPr bwMode="auto">
          <a:xfrm>
            <a:off x="152400" y="3489325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ru-RU" sz="2000" baseline="-25000">
                <a:latin typeface="Times New Roman" pitchFamily="18" charset="0"/>
              </a:rPr>
              <a:t>5</a:t>
            </a:r>
          </a:p>
        </p:txBody>
      </p:sp>
      <p:sp>
        <p:nvSpPr>
          <p:cNvPr id="191527" name="Rectangle 39"/>
          <p:cNvSpPr>
            <a:spLocks noChangeArrowheads="1"/>
          </p:cNvSpPr>
          <p:nvPr/>
        </p:nvSpPr>
        <p:spPr bwMode="auto">
          <a:xfrm>
            <a:off x="152400" y="4022725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ru-RU" sz="2000" baseline="-25000">
                <a:latin typeface="Times New Roman" pitchFamily="18" charset="0"/>
              </a:rPr>
              <a:t>6</a:t>
            </a:r>
          </a:p>
        </p:txBody>
      </p:sp>
      <p:sp>
        <p:nvSpPr>
          <p:cNvPr id="191528" name="Rectangle 40"/>
          <p:cNvSpPr>
            <a:spLocks noChangeArrowheads="1"/>
          </p:cNvSpPr>
          <p:nvPr/>
        </p:nvSpPr>
        <p:spPr bwMode="auto">
          <a:xfrm>
            <a:off x="1647825" y="1752600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ji</a:t>
            </a:r>
            <a:r>
              <a:rPr lang="en-US" sz="2000" baseline="-25000">
                <a:latin typeface="Times New Roman" pitchFamily="18" charset="0"/>
              </a:rPr>
              <a:t>1</a:t>
            </a:r>
            <a:endParaRPr lang="ru-RU" sz="2000" baseline="-25000">
              <a:latin typeface="Times New Roman" pitchFamily="18" charset="0"/>
            </a:endParaRPr>
          </a:p>
        </p:txBody>
      </p:sp>
      <p:sp>
        <p:nvSpPr>
          <p:cNvPr id="191529" name="Rectangle 41"/>
          <p:cNvSpPr>
            <a:spLocks noChangeArrowheads="1"/>
          </p:cNvSpPr>
          <p:nvPr/>
        </p:nvSpPr>
        <p:spPr bwMode="auto">
          <a:xfrm>
            <a:off x="1600200" y="2225675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ji</a:t>
            </a:r>
            <a:r>
              <a:rPr lang="ru-RU" sz="20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91530" name="Rectangle 42"/>
          <p:cNvSpPr>
            <a:spLocks noChangeArrowheads="1"/>
          </p:cNvSpPr>
          <p:nvPr/>
        </p:nvSpPr>
        <p:spPr bwMode="auto">
          <a:xfrm>
            <a:off x="1600200" y="2667000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ji</a:t>
            </a:r>
            <a:r>
              <a:rPr lang="ru-RU" sz="2000" baseline="-25000">
                <a:latin typeface="Times New Roman" pitchFamily="18" charset="0"/>
              </a:rPr>
              <a:t>3</a:t>
            </a:r>
          </a:p>
        </p:txBody>
      </p:sp>
      <p:sp>
        <p:nvSpPr>
          <p:cNvPr id="191531" name="Rectangle 43"/>
          <p:cNvSpPr>
            <a:spLocks noChangeArrowheads="1"/>
          </p:cNvSpPr>
          <p:nvPr/>
        </p:nvSpPr>
        <p:spPr bwMode="auto">
          <a:xfrm>
            <a:off x="1600200" y="3140075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ji</a:t>
            </a:r>
            <a:r>
              <a:rPr lang="ru-RU" sz="2000" baseline="-25000">
                <a:latin typeface="Times New Roman" pitchFamily="18" charset="0"/>
              </a:rPr>
              <a:t>4</a:t>
            </a:r>
          </a:p>
        </p:txBody>
      </p:sp>
      <p:sp>
        <p:nvSpPr>
          <p:cNvPr id="191532" name="Rectangle 44"/>
          <p:cNvSpPr>
            <a:spLocks noChangeArrowheads="1"/>
          </p:cNvSpPr>
          <p:nvPr/>
        </p:nvSpPr>
        <p:spPr bwMode="auto">
          <a:xfrm>
            <a:off x="1600200" y="3581400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ji</a:t>
            </a:r>
            <a:r>
              <a:rPr lang="ru-RU" sz="2000" baseline="-25000">
                <a:latin typeface="Times New Roman" pitchFamily="18" charset="0"/>
              </a:rPr>
              <a:t>5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1600200" y="4114800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ji</a:t>
            </a:r>
            <a:r>
              <a:rPr lang="ru-RU" sz="2000" baseline="-25000">
                <a:latin typeface="Times New Roman" pitchFamily="18" charset="0"/>
              </a:rPr>
              <a:t>6</a:t>
            </a:r>
          </a:p>
        </p:txBody>
      </p:sp>
      <p:sp>
        <p:nvSpPr>
          <p:cNvPr id="191534" name="Oval 46"/>
          <p:cNvSpPr>
            <a:spLocks noChangeArrowheads="1"/>
          </p:cNvSpPr>
          <p:nvPr/>
        </p:nvSpPr>
        <p:spPr bwMode="auto">
          <a:xfrm>
            <a:off x="32766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35" name="Oval 47"/>
          <p:cNvSpPr>
            <a:spLocks noChangeArrowheads="1"/>
          </p:cNvSpPr>
          <p:nvPr/>
        </p:nvSpPr>
        <p:spPr bwMode="auto">
          <a:xfrm>
            <a:off x="4114800" y="3733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36" name="Oval 48"/>
          <p:cNvSpPr>
            <a:spLocks noChangeArrowheads="1"/>
          </p:cNvSpPr>
          <p:nvPr/>
        </p:nvSpPr>
        <p:spPr bwMode="auto">
          <a:xfrm>
            <a:off x="4114800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1537" name="AutoShape 49"/>
          <p:cNvCxnSpPr>
            <a:cxnSpLocks noChangeShapeType="1"/>
            <a:stCxn id="191534" idx="5"/>
            <a:endCxn id="191536" idx="1"/>
          </p:cNvCxnSpPr>
          <p:nvPr/>
        </p:nvCxnSpPr>
        <p:spPr bwMode="auto">
          <a:xfrm>
            <a:off x="3406775" y="3406775"/>
            <a:ext cx="730250" cy="80645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38" name="AutoShape 50"/>
          <p:cNvCxnSpPr>
            <a:cxnSpLocks noChangeShapeType="1"/>
            <a:stCxn id="191545" idx="2"/>
            <a:endCxn id="191544" idx="7"/>
          </p:cNvCxnSpPr>
          <p:nvPr/>
        </p:nvCxnSpPr>
        <p:spPr bwMode="auto">
          <a:xfrm flipH="1">
            <a:off x="3406775" y="33528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39" name="AutoShape 51"/>
          <p:cNvCxnSpPr>
            <a:cxnSpLocks noChangeShapeType="1"/>
            <a:stCxn id="191535" idx="4"/>
            <a:endCxn id="191536" idx="0"/>
          </p:cNvCxnSpPr>
          <p:nvPr/>
        </p:nvCxnSpPr>
        <p:spPr bwMode="auto">
          <a:xfrm>
            <a:off x="4191000" y="38862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sp>
        <p:nvSpPr>
          <p:cNvPr id="191540" name="Oval 52"/>
          <p:cNvSpPr>
            <a:spLocks noChangeArrowheads="1"/>
          </p:cNvSpPr>
          <p:nvPr/>
        </p:nvSpPr>
        <p:spPr bwMode="auto">
          <a:xfrm>
            <a:off x="32766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41" name="Oval 53"/>
          <p:cNvSpPr>
            <a:spLocks noChangeArrowheads="1"/>
          </p:cNvSpPr>
          <p:nvPr/>
        </p:nvSpPr>
        <p:spPr bwMode="auto">
          <a:xfrm>
            <a:off x="3276600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42" name="Oval 54"/>
          <p:cNvSpPr>
            <a:spLocks noChangeArrowheads="1"/>
          </p:cNvSpPr>
          <p:nvPr/>
        </p:nvSpPr>
        <p:spPr bwMode="auto">
          <a:xfrm>
            <a:off x="32766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43" name="Oval 55"/>
          <p:cNvSpPr>
            <a:spLocks noChangeArrowheads="1"/>
          </p:cNvSpPr>
          <p:nvPr/>
        </p:nvSpPr>
        <p:spPr bwMode="auto">
          <a:xfrm>
            <a:off x="3276600" y="3733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44" name="Oval 56"/>
          <p:cNvSpPr>
            <a:spLocks noChangeArrowheads="1"/>
          </p:cNvSpPr>
          <p:nvPr/>
        </p:nvSpPr>
        <p:spPr bwMode="auto">
          <a:xfrm>
            <a:off x="3276600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45" name="Oval 57"/>
          <p:cNvSpPr>
            <a:spLocks noChangeArrowheads="1"/>
          </p:cNvSpPr>
          <p:nvPr/>
        </p:nvSpPr>
        <p:spPr bwMode="auto">
          <a:xfrm>
            <a:off x="41148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46" name="Oval 58"/>
          <p:cNvSpPr>
            <a:spLocks noChangeArrowheads="1"/>
          </p:cNvSpPr>
          <p:nvPr/>
        </p:nvSpPr>
        <p:spPr bwMode="auto">
          <a:xfrm>
            <a:off x="41148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47" name="Oval 59"/>
          <p:cNvSpPr>
            <a:spLocks noChangeArrowheads="1"/>
          </p:cNvSpPr>
          <p:nvPr/>
        </p:nvSpPr>
        <p:spPr bwMode="auto">
          <a:xfrm>
            <a:off x="4114800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48" name="Oval 60"/>
          <p:cNvSpPr>
            <a:spLocks noChangeArrowheads="1"/>
          </p:cNvSpPr>
          <p:nvPr/>
        </p:nvSpPr>
        <p:spPr bwMode="auto">
          <a:xfrm>
            <a:off x="41148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1549" name="AutoShape 61"/>
          <p:cNvCxnSpPr>
            <a:cxnSpLocks noChangeShapeType="1"/>
            <a:stCxn id="191545" idx="4"/>
            <a:endCxn id="191535" idx="0"/>
          </p:cNvCxnSpPr>
          <p:nvPr/>
        </p:nvCxnSpPr>
        <p:spPr bwMode="auto">
          <a:xfrm>
            <a:off x="4191000" y="34290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50" name="AutoShape 62"/>
          <p:cNvCxnSpPr>
            <a:cxnSpLocks noChangeShapeType="1"/>
            <a:stCxn id="191543" idx="4"/>
            <a:endCxn id="191544" idx="0"/>
          </p:cNvCxnSpPr>
          <p:nvPr/>
        </p:nvCxnSpPr>
        <p:spPr bwMode="auto">
          <a:xfrm>
            <a:off x="3352800" y="38862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51" name="AutoShape 63"/>
          <p:cNvCxnSpPr>
            <a:cxnSpLocks noChangeShapeType="1"/>
            <a:stCxn id="191546" idx="4"/>
            <a:endCxn id="191545" idx="0"/>
          </p:cNvCxnSpPr>
          <p:nvPr/>
        </p:nvCxnSpPr>
        <p:spPr bwMode="auto">
          <a:xfrm>
            <a:off x="4191000" y="29718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52" name="AutoShape 64"/>
          <p:cNvCxnSpPr>
            <a:cxnSpLocks noChangeShapeType="1"/>
            <a:stCxn id="191534" idx="4"/>
            <a:endCxn id="191543" idx="0"/>
          </p:cNvCxnSpPr>
          <p:nvPr/>
        </p:nvCxnSpPr>
        <p:spPr bwMode="auto">
          <a:xfrm>
            <a:off x="3352800" y="34290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53" name="AutoShape 65"/>
          <p:cNvCxnSpPr>
            <a:cxnSpLocks noChangeShapeType="1"/>
            <a:stCxn id="191542" idx="4"/>
            <a:endCxn id="191534" idx="0"/>
          </p:cNvCxnSpPr>
          <p:nvPr/>
        </p:nvCxnSpPr>
        <p:spPr bwMode="auto">
          <a:xfrm>
            <a:off x="3352800" y="29718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54" name="AutoShape 66"/>
          <p:cNvCxnSpPr>
            <a:cxnSpLocks noChangeShapeType="1"/>
          </p:cNvCxnSpPr>
          <p:nvPr/>
        </p:nvCxnSpPr>
        <p:spPr bwMode="auto">
          <a:xfrm>
            <a:off x="3352800" y="25146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55" name="AutoShape 67"/>
          <p:cNvCxnSpPr>
            <a:cxnSpLocks noChangeShapeType="1"/>
          </p:cNvCxnSpPr>
          <p:nvPr/>
        </p:nvCxnSpPr>
        <p:spPr bwMode="auto">
          <a:xfrm>
            <a:off x="3352800" y="20574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56" name="AutoShape 68"/>
          <p:cNvCxnSpPr>
            <a:cxnSpLocks noChangeShapeType="1"/>
            <a:stCxn id="191547" idx="4"/>
            <a:endCxn id="191546" idx="0"/>
          </p:cNvCxnSpPr>
          <p:nvPr/>
        </p:nvCxnSpPr>
        <p:spPr bwMode="auto">
          <a:xfrm>
            <a:off x="4191000" y="25146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57" name="AutoShape 69"/>
          <p:cNvCxnSpPr>
            <a:cxnSpLocks noChangeShapeType="1"/>
            <a:stCxn id="191548" idx="4"/>
            <a:endCxn id="191547" idx="0"/>
          </p:cNvCxnSpPr>
          <p:nvPr/>
        </p:nvCxnSpPr>
        <p:spPr bwMode="auto">
          <a:xfrm>
            <a:off x="4191000" y="20574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58" name="AutoShape 70"/>
          <p:cNvCxnSpPr>
            <a:cxnSpLocks noChangeShapeType="1"/>
            <a:stCxn id="191548" idx="2"/>
            <a:endCxn id="191542" idx="7"/>
          </p:cNvCxnSpPr>
          <p:nvPr/>
        </p:nvCxnSpPr>
        <p:spPr bwMode="auto">
          <a:xfrm flipH="1">
            <a:off x="3406775" y="1981200"/>
            <a:ext cx="708025" cy="860425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59" name="AutoShape 71"/>
          <p:cNvCxnSpPr>
            <a:cxnSpLocks noChangeShapeType="1"/>
            <a:stCxn id="191540" idx="6"/>
            <a:endCxn id="191546" idx="1"/>
          </p:cNvCxnSpPr>
          <p:nvPr/>
        </p:nvCxnSpPr>
        <p:spPr bwMode="auto">
          <a:xfrm>
            <a:off x="3429000" y="19812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1560" name="Freeform 72"/>
          <p:cNvSpPr>
            <a:spLocks/>
          </p:cNvSpPr>
          <p:nvPr/>
        </p:nvSpPr>
        <p:spPr bwMode="auto">
          <a:xfrm>
            <a:off x="457200" y="1295400"/>
            <a:ext cx="2286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1561" name="Freeform 73"/>
          <p:cNvSpPr>
            <a:spLocks/>
          </p:cNvSpPr>
          <p:nvPr/>
        </p:nvSpPr>
        <p:spPr bwMode="auto">
          <a:xfrm flipH="1">
            <a:off x="1524000" y="1295400"/>
            <a:ext cx="2286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1562" name="Freeform 74"/>
          <p:cNvSpPr>
            <a:spLocks/>
          </p:cNvSpPr>
          <p:nvPr/>
        </p:nvSpPr>
        <p:spPr bwMode="auto">
          <a:xfrm flipV="1">
            <a:off x="533400" y="4267200"/>
            <a:ext cx="152400" cy="762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1563" name="Freeform 75"/>
          <p:cNvSpPr>
            <a:spLocks/>
          </p:cNvSpPr>
          <p:nvPr/>
        </p:nvSpPr>
        <p:spPr bwMode="auto">
          <a:xfrm flipH="1" flipV="1">
            <a:off x="1524000" y="4419600"/>
            <a:ext cx="3048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1564" name="Oval 76"/>
          <p:cNvSpPr>
            <a:spLocks noChangeArrowheads="1"/>
          </p:cNvSpPr>
          <p:nvPr/>
        </p:nvSpPr>
        <p:spPr bwMode="auto">
          <a:xfrm>
            <a:off x="52578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65" name="Oval 77"/>
          <p:cNvSpPr>
            <a:spLocks noChangeArrowheads="1"/>
          </p:cNvSpPr>
          <p:nvPr/>
        </p:nvSpPr>
        <p:spPr bwMode="auto">
          <a:xfrm>
            <a:off x="6096000" y="3733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66" name="Oval 78"/>
          <p:cNvSpPr>
            <a:spLocks noChangeArrowheads="1"/>
          </p:cNvSpPr>
          <p:nvPr/>
        </p:nvSpPr>
        <p:spPr bwMode="auto">
          <a:xfrm>
            <a:off x="6096000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1567" name="AutoShape 79"/>
          <p:cNvCxnSpPr>
            <a:cxnSpLocks noChangeShapeType="1"/>
            <a:stCxn id="191564" idx="5"/>
            <a:endCxn id="191566" idx="1"/>
          </p:cNvCxnSpPr>
          <p:nvPr/>
        </p:nvCxnSpPr>
        <p:spPr bwMode="auto">
          <a:xfrm>
            <a:off x="5387975" y="3406775"/>
            <a:ext cx="730250" cy="8064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68" name="AutoShape 80"/>
          <p:cNvCxnSpPr>
            <a:cxnSpLocks noChangeShapeType="1"/>
            <a:stCxn id="191575" idx="2"/>
            <a:endCxn id="191574" idx="7"/>
          </p:cNvCxnSpPr>
          <p:nvPr/>
        </p:nvCxnSpPr>
        <p:spPr bwMode="auto">
          <a:xfrm flipH="1">
            <a:off x="5387975" y="3352800"/>
            <a:ext cx="708025" cy="860425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69" name="AutoShape 81"/>
          <p:cNvCxnSpPr>
            <a:cxnSpLocks noChangeShapeType="1"/>
            <a:stCxn id="191565" idx="4"/>
            <a:endCxn id="191566" idx="0"/>
          </p:cNvCxnSpPr>
          <p:nvPr/>
        </p:nvCxnSpPr>
        <p:spPr bwMode="auto">
          <a:xfrm>
            <a:off x="6172200" y="38862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sp>
        <p:nvSpPr>
          <p:cNvPr id="191570" name="Oval 82"/>
          <p:cNvSpPr>
            <a:spLocks noChangeArrowheads="1"/>
          </p:cNvSpPr>
          <p:nvPr/>
        </p:nvSpPr>
        <p:spPr bwMode="auto">
          <a:xfrm>
            <a:off x="52578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71" name="Oval 83"/>
          <p:cNvSpPr>
            <a:spLocks noChangeArrowheads="1"/>
          </p:cNvSpPr>
          <p:nvPr/>
        </p:nvSpPr>
        <p:spPr bwMode="auto">
          <a:xfrm>
            <a:off x="5257800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72" name="Oval 84"/>
          <p:cNvSpPr>
            <a:spLocks noChangeArrowheads="1"/>
          </p:cNvSpPr>
          <p:nvPr/>
        </p:nvSpPr>
        <p:spPr bwMode="auto">
          <a:xfrm>
            <a:off x="52578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73" name="Oval 85"/>
          <p:cNvSpPr>
            <a:spLocks noChangeArrowheads="1"/>
          </p:cNvSpPr>
          <p:nvPr/>
        </p:nvSpPr>
        <p:spPr bwMode="auto">
          <a:xfrm>
            <a:off x="5257800" y="3733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74" name="Oval 86"/>
          <p:cNvSpPr>
            <a:spLocks noChangeArrowheads="1"/>
          </p:cNvSpPr>
          <p:nvPr/>
        </p:nvSpPr>
        <p:spPr bwMode="auto">
          <a:xfrm>
            <a:off x="5257800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75" name="Oval 87"/>
          <p:cNvSpPr>
            <a:spLocks noChangeArrowheads="1"/>
          </p:cNvSpPr>
          <p:nvPr/>
        </p:nvSpPr>
        <p:spPr bwMode="auto">
          <a:xfrm>
            <a:off x="60960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76" name="Oval 88"/>
          <p:cNvSpPr>
            <a:spLocks noChangeArrowheads="1"/>
          </p:cNvSpPr>
          <p:nvPr/>
        </p:nvSpPr>
        <p:spPr bwMode="auto">
          <a:xfrm>
            <a:off x="60960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77" name="Oval 89"/>
          <p:cNvSpPr>
            <a:spLocks noChangeArrowheads="1"/>
          </p:cNvSpPr>
          <p:nvPr/>
        </p:nvSpPr>
        <p:spPr bwMode="auto">
          <a:xfrm>
            <a:off x="6096000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78" name="Oval 90"/>
          <p:cNvSpPr>
            <a:spLocks noChangeArrowheads="1"/>
          </p:cNvSpPr>
          <p:nvPr/>
        </p:nvSpPr>
        <p:spPr bwMode="auto">
          <a:xfrm>
            <a:off x="60960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1579" name="AutoShape 91"/>
          <p:cNvCxnSpPr>
            <a:cxnSpLocks noChangeShapeType="1"/>
            <a:stCxn id="191575" idx="4"/>
            <a:endCxn id="191565" idx="0"/>
          </p:cNvCxnSpPr>
          <p:nvPr/>
        </p:nvCxnSpPr>
        <p:spPr bwMode="auto">
          <a:xfrm>
            <a:off x="6172200" y="34290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80" name="AutoShape 92"/>
          <p:cNvCxnSpPr>
            <a:cxnSpLocks noChangeShapeType="1"/>
            <a:stCxn id="191573" idx="4"/>
            <a:endCxn id="191574" idx="0"/>
          </p:cNvCxnSpPr>
          <p:nvPr/>
        </p:nvCxnSpPr>
        <p:spPr bwMode="auto">
          <a:xfrm>
            <a:off x="5334000" y="38862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81" name="AutoShape 93"/>
          <p:cNvCxnSpPr>
            <a:cxnSpLocks noChangeShapeType="1"/>
            <a:stCxn id="191576" idx="4"/>
            <a:endCxn id="191575" idx="0"/>
          </p:cNvCxnSpPr>
          <p:nvPr/>
        </p:nvCxnSpPr>
        <p:spPr bwMode="auto">
          <a:xfrm>
            <a:off x="6172200" y="29718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82" name="AutoShape 94"/>
          <p:cNvCxnSpPr>
            <a:cxnSpLocks noChangeShapeType="1"/>
            <a:stCxn id="191564" idx="4"/>
            <a:endCxn id="191573" idx="0"/>
          </p:cNvCxnSpPr>
          <p:nvPr/>
        </p:nvCxnSpPr>
        <p:spPr bwMode="auto">
          <a:xfrm>
            <a:off x="5334000" y="34290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83" name="AutoShape 95"/>
          <p:cNvCxnSpPr>
            <a:cxnSpLocks noChangeShapeType="1"/>
            <a:stCxn id="191572" idx="4"/>
            <a:endCxn id="191564" idx="0"/>
          </p:cNvCxnSpPr>
          <p:nvPr/>
        </p:nvCxnSpPr>
        <p:spPr bwMode="auto">
          <a:xfrm>
            <a:off x="5334000" y="29718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84" name="AutoShape 96"/>
          <p:cNvCxnSpPr>
            <a:cxnSpLocks noChangeShapeType="1"/>
          </p:cNvCxnSpPr>
          <p:nvPr/>
        </p:nvCxnSpPr>
        <p:spPr bwMode="auto">
          <a:xfrm>
            <a:off x="5334000" y="25146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85" name="AutoShape 97"/>
          <p:cNvCxnSpPr>
            <a:cxnSpLocks noChangeShapeType="1"/>
          </p:cNvCxnSpPr>
          <p:nvPr/>
        </p:nvCxnSpPr>
        <p:spPr bwMode="auto">
          <a:xfrm>
            <a:off x="5334000" y="20574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86" name="AutoShape 98"/>
          <p:cNvCxnSpPr>
            <a:cxnSpLocks noChangeShapeType="1"/>
            <a:stCxn id="191577" idx="4"/>
            <a:endCxn id="191576" idx="0"/>
          </p:cNvCxnSpPr>
          <p:nvPr/>
        </p:nvCxnSpPr>
        <p:spPr bwMode="auto">
          <a:xfrm>
            <a:off x="6172200" y="25146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87" name="AutoShape 99"/>
          <p:cNvCxnSpPr>
            <a:cxnSpLocks noChangeShapeType="1"/>
            <a:stCxn id="191578" idx="4"/>
            <a:endCxn id="191577" idx="0"/>
          </p:cNvCxnSpPr>
          <p:nvPr/>
        </p:nvCxnSpPr>
        <p:spPr bwMode="auto">
          <a:xfrm>
            <a:off x="6172200" y="20574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88" name="AutoShape 100"/>
          <p:cNvCxnSpPr>
            <a:cxnSpLocks noChangeShapeType="1"/>
            <a:stCxn id="191578" idx="2"/>
            <a:endCxn id="191572" idx="7"/>
          </p:cNvCxnSpPr>
          <p:nvPr/>
        </p:nvCxnSpPr>
        <p:spPr bwMode="auto">
          <a:xfrm flipH="1">
            <a:off x="5387975" y="19812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89" name="AutoShape 101"/>
          <p:cNvCxnSpPr>
            <a:cxnSpLocks noChangeShapeType="1"/>
            <a:stCxn id="191570" idx="6"/>
            <a:endCxn id="191576" idx="1"/>
          </p:cNvCxnSpPr>
          <p:nvPr/>
        </p:nvCxnSpPr>
        <p:spPr bwMode="auto">
          <a:xfrm>
            <a:off x="5410200" y="1981200"/>
            <a:ext cx="708025" cy="860425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sp>
        <p:nvSpPr>
          <p:cNvPr id="191590" name="Oval 102"/>
          <p:cNvSpPr>
            <a:spLocks noChangeArrowheads="1"/>
          </p:cNvSpPr>
          <p:nvPr/>
        </p:nvSpPr>
        <p:spPr bwMode="auto">
          <a:xfrm>
            <a:off x="72390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91" name="Oval 103"/>
          <p:cNvSpPr>
            <a:spLocks noChangeArrowheads="1"/>
          </p:cNvSpPr>
          <p:nvPr/>
        </p:nvSpPr>
        <p:spPr bwMode="auto">
          <a:xfrm>
            <a:off x="8077200" y="3733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92" name="Oval 104"/>
          <p:cNvSpPr>
            <a:spLocks noChangeArrowheads="1"/>
          </p:cNvSpPr>
          <p:nvPr/>
        </p:nvSpPr>
        <p:spPr bwMode="auto">
          <a:xfrm>
            <a:off x="8077200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1593" name="AutoShape 105"/>
          <p:cNvCxnSpPr>
            <a:cxnSpLocks noChangeShapeType="1"/>
            <a:stCxn id="191590" idx="5"/>
            <a:endCxn id="191592" idx="1"/>
          </p:cNvCxnSpPr>
          <p:nvPr/>
        </p:nvCxnSpPr>
        <p:spPr bwMode="auto">
          <a:xfrm>
            <a:off x="7369175" y="3406775"/>
            <a:ext cx="730250" cy="8064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94" name="AutoShape 106"/>
          <p:cNvCxnSpPr>
            <a:cxnSpLocks noChangeShapeType="1"/>
            <a:stCxn id="191601" idx="2"/>
            <a:endCxn id="191600" idx="7"/>
          </p:cNvCxnSpPr>
          <p:nvPr/>
        </p:nvCxnSpPr>
        <p:spPr bwMode="auto">
          <a:xfrm flipH="1">
            <a:off x="7369175" y="33528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95" name="AutoShape 107"/>
          <p:cNvCxnSpPr>
            <a:cxnSpLocks noChangeShapeType="1"/>
            <a:stCxn id="191591" idx="4"/>
            <a:endCxn id="191592" idx="0"/>
          </p:cNvCxnSpPr>
          <p:nvPr/>
        </p:nvCxnSpPr>
        <p:spPr bwMode="auto">
          <a:xfrm>
            <a:off x="8153400" y="38862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sp>
        <p:nvSpPr>
          <p:cNvPr id="191596" name="Oval 108"/>
          <p:cNvSpPr>
            <a:spLocks noChangeArrowheads="1"/>
          </p:cNvSpPr>
          <p:nvPr/>
        </p:nvSpPr>
        <p:spPr bwMode="auto">
          <a:xfrm>
            <a:off x="72390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97" name="Oval 109"/>
          <p:cNvSpPr>
            <a:spLocks noChangeArrowheads="1"/>
          </p:cNvSpPr>
          <p:nvPr/>
        </p:nvSpPr>
        <p:spPr bwMode="auto">
          <a:xfrm>
            <a:off x="7239000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98" name="Oval 110"/>
          <p:cNvSpPr>
            <a:spLocks noChangeArrowheads="1"/>
          </p:cNvSpPr>
          <p:nvPr/>
        </p:nvSpPr>
        <p:spPr bwMode="auto">
          <a:xfrm>
            <a:off x="72390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99" name="Oval 111"/>
          <p:cNvSpPr>
            <a:spLocks noChangeArrowheads="1"/>
          </p:cNvSpPr>
          <p:nvPr/>
        </p:nvSpPr>
        <p:spPr bwMode="auto">
          <a:xfrm>
            <a:off x="7239000" y="3733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600" name="Oval 112"/>
          <p:cNvSpPr>
            <a:spLocks noChangeArrowheads="1"/>
          </p:cNvSpPr>
          <p:nvPr/>
        </p:nvSpPr>
        <p:spPr bwMode="auto">
          <a:xfrm>
            <a:off x="7239000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601" name="Oval 113"/>
          <p:cNvSpPr>
            <a:spLocks noChangeArrowheads="1"/>
          </p:cNvSpPr>
          <p:nvPr/>
        </p:nvSpPr>
        <p:spPr bwMode="auto">
          <a:xfrm>
            <a:off x="80772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602" name="Oval 114"/>
          <p:cNvSpPr>
            <a:spLocks noChangeArrowheads="1"/>
          </p:cNvSpPr>
          <p:nvPr/>
        </p:nvSpPr>
        <p:spPr bwMode="auto">
          <a:xfrm>
            <a:off x="80772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603" name="Oval 115"/>
          <p:cNvSpPr>
            <a:spLocks noChangeArrowheads="1"/>
          </p:cNvSpPr>
          <p:nvPr/>
        </p:nvSpPr>
        <p:spPr bwMode="auto">
          <a:xfrm>
            <a:off x="8077200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604" name="Oval 116"/>
          <p:cNvSpPr>
            <a:spLocks noChangeArrowheads="1"/>
          </p:cNvSpPr>
          <p:nvPr/>
        </p:nvSpPr>
        <p:spPr bwMode="auto">
          <a:xfrm>
            <a:off x="80772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1605" name="AutoShape 117"/>
          <p:cNvCxnSpPr>
            <a:cxnSpLocks noChangeShapeType="1"/>
            <a:stCxn id="191601" idx="4"/>
            <a:endCxn id="191591" idx="0"/>
          </p:cNvCxnSpPr>
          <p:nvPr/>
        </p:nvCxnSpPr>
        <p:spPr bwMode="auto">
          <a:xfrm>
            <a:off x="8153400" y="34290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606" name="AutoShape 118"/>
          <p:cNvCxnSpPr>
            <a:cxnSpLocks noChangeShapeType="1"/>
            <a:stCxn id="191599" idx="4"/>
            <a:endCxn id="191600" idx="0"/>
          </p:cNvCxnSpPr>
          <p:nvPr/>
        </p:nvCxnSpPr>
        <p:spPr bwMode="auto">
          <a:xfrm>
            <a:off x="7315200" y="38862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607" name="AutoShape 119"/>
          <p:cNvCxnSpPr>
            <a:cxnSpLocks noChangeShapeType="1"/>
            <a:stCxn id="191602" idx="4"/>
            <a:endCxn id="191601" idx="0"/>
          </p:cNvCxnSpPr>
          <p:nvPr/>
        </p:nvCxnSpPr>
        <p:spPr bwMode="auto">
          <a:xfrm>
            <a:off x="8153400" y="29718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608" name="AutoShape 120"/>
          <p:cNvCxnSpPr>
            <a:cxnSpLocks noChangeShapeType="1"/>
            <a:stCxn id="191590" idx="4"/>
            <a:endCxn id="191599" idx="0"/>
          </p:cNvCxnSpPr>
          <p:nvPr/>
        </p:nvCxnSpPr>
        <p:spPr bwMode="auto">
          <a:xfrm>
            <a:off x="7315200" y="34290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609" name="AutoShape 121"/>
          <p:cNvCxnSpPr>
            <a:cxnSpLocks noChangeShapeType="1"/>
            <a:stCxn id="191598" idx="4"/>
            <a:endCxn id="191590" idx="0"/>
          </p:cNvCxnSpPr>
          <p:nvPr/>
        </p:nvCxnSpPr>
        <p:spPr bwMode="auto">
          <a:xfrm>
            <a:off x="7315200" y="29718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610" name="AutoShape 122"/>
          <p:cNvCxnSpPr>
            <a:cxnSpLocks noChangeShapeType="1"/>
          </p:cNvCxnSpPr>
          <p:nvPr/>
        </p:nvCxnSpPr>
        <p:spPr bwMode="auto">
          <a:xfrm>
            <a:off x="7315200" y="25146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611" name="AutoShape 123"/>
          <p:cNvCxnSpPr>
            <a:cxnSpLocks noChangeShapeType="1"/>
          </p:cNvCxnSpPr>
          <p:nvPr/>
        </p:nvCxnSpPr>
        <p:spPr bwMode="auto">
          <a:xfrm>
            <a:off x="7315200" y="20574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612" name="AutoShape 124"/>
          <p:cNvCxnSpPr>
            <a:cxnSpLocks noChangeShapeType="1"/>
            <a:stCxn id="191603" idx="4"/>
            <a:endCxn id="191602" idx="0"/>
          </p:cNvCxnSpPr>
          <p:nvPr/>
        </p:nvCxnSpPr>
        <p:spPr bwMode="auto">
          <a:xfrm>
            <a:off x="8153400" y="25146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613" name="AutoShape 125"/>
          <p:cNvCxnSpPr>
            <a:cxnSpLocks noChangeShapeType="1"/>
            <a:stCxn id="191604" idx="4"/>
            <a:endCxn id="191603" idx="0"/>
          </p:cNvCxnSpPr>
          <p:nvPr/>
        </p:nvCxnSpPr>
        <p:spPr bwMode="auto">
          <a:xfrm>
            <a:off x="8153400" y="20574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614" name="AutoShape 126"/>
          <p:cNvCxnSpPr>
            <a:cxnSpLocks noChangeShapeType="1"/>
            <a:stCxn id="191604" idx="2"/>
            <a:endCxn id="191598" idx="7"/>
          </p:cNvCxnSpPr>
          <p:nvPr/>
        </p:nvCxnSpPr>
        <p:spPr bwMode="auto">
          <a:xfrm flipH="1">
            <a:off x="7369175" y="19812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615" name="AutoShape 127"/>
          <p:cNvCxnSpPr>
            <a:cxnSpLocks noChangeShapeType="1"/>
            <a:stCxn id="191596" idx="6"/>
            <a:endCxn id="191602" idx="1"/>
          </p:cNvCxnSpPr>
          <p:nvPr/>
        </p:nvCxnSpPr>
        <p:spPr bwMode="auto">
          <a:xfrm>
            <a:off x="7391400" y="19812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1620" name="Rectangle 132"/>
          <p:cNvSpPr>
            <a:spLocks noChangeArrowheads="1"/>
          </p:cNvSpPr>
          <p:nvPr/>
        </p:nvSpPr>
        <p:spPr bwMode="auto">
          <a:xfrm>
            <a:off x="3048000" y="4572000"/>
            <a:ext cx="1295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0" i="1" dirty="0">
                <a:solidFill>
                  <a:schemeClr val="tx2"/>
                </a:solidFill>
                <a:latin typeface="Times New Roman" pitchFamily="18" charset="0"/>
              </a:rPr>
              <a:t>v</a:t>
            </a:r>
            <a:r>
              <a:rPr lang="en-US" sz="3200" b="0" i="1" baseline="-25000" dirty="0">
                <a:solidFill>
                  <a:schemeClr val="tx2"/>
                </a:solidFill>
                <a:latin typeface="Times New Roman" pitchFamily="18" charset="0"/>
              </a:rPr>
              <a:t>i </a:t>
            </a:r>
            <a:r>
              <a:rPr lang="en-US" sz="3200" b="0" i="0" dirty="0" smtClean="0"/>
              <a:t>∊</a:t>
            </a:r>
            <a:r>
              <a:rPr lang="en-US" sz="3200" b="0" dirty="0" smtClean="0">
                <a:latin typeface="Times New Roman" pitchFamily="18" charset="0"/>
              </a:rPr>
              <a:t> </a:t>
            </a:r>
            <a:r>
              <a:rPr lang="en-US" sz="3200" b="0" i="1" dirty="0">
                <a:latin typeface="Times New Roman" pitchFamily="18" charset="0"/>
              </a:rPr>
              <a:t>H,</a:t>
            </a:r>
          </a:p>
          <a:p>
            <a:r>
              <a:rPr lang="en-US" sz="3200" b="0" i="1" dirty="0" err="1">
                <a:solidFill>
                  <a:schemeClr val="tx2"/>
                </a:solidFill>
                <a:latin typeface="Times New Roman" pitchFamily="18" charset="0"/>
              </a:rPr>
              <a:t>v</a:t>
            </a:r>
            <a:r>
              <a:rPr lang="en-US" sz="3200" b="0" i="1" baseline="-25000" dirty="0" err="1">
                <a:solidFill>
                  <a:schemeClr val="tx2"/>
                </a:solidFill>
                <a:latin typeface="Times New Roman" pitchFamily="18" charset="0"/>
              </a:rPr>
              <a:t>j</a:t>
            </a:r>
            <a:r>
              <a:rPr lang="en-US" sz="3200" b="0" i="1" baseline="-25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200" b="0" i="0" dirty="0">
                <a:latin typeface="MS Mincho" pitchFamily="49" charset="-128"/>
                <a:ea typeface="MS Mincho" pitchFamily="49" charset="-128"/>
              </a:rPr>
              <a:t>∉</a:t>
            </a:r>
            <a:r>
              <a:rPr lang="en-US" sz="3200" b="0" dirty="0">
                <a:latin typeface="Times New Roman" pitchFamily="18" charset="0"/>
              </a:rPr>
              <a:t> </a:t>
            </a:r>
            <a:r>
              <a:rPr lang="en-US" sz="3200" b="0" i="1" dirty="0">
                <a:latin typeface="Times New Roman" pitchFamily="18" charset="0"/>
              </a:rPr>
              <a:t>H</a:t>
            </a:r>
            <a:endParaRPr lang="ru-RU" sz="3200" b="0" i="1" dirty="0">
              <a:latin typeface="Times New Roman" pitchFamily="18" charset="0"/>
            </a:endParaRPr>
          </a:p>
        </p:txBody>
      </p:sp>
      <p:sp>
        <p:nvSpPr>
          <p:cNvPr id="191621" name="Rectangle 133"/>
          <p:cNvSpPr>
            <a:spLocks noChangeArrowheads="1"/>
          </p:cNvSpPr>
          <p:nvPr/>
        </p:nvSpPr>
        <p:spPr bwMode="auto">
          <a:xfrm>
            <a:off x="5181600" y="4648200"/>
            <a:ext cx="1295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0" i="1" dirty="0">
                <a:solidFill>
                  <a:schemeClr val="tx2"/>
                </a:solidFill>
                <a:latin typeface="Times New Roman" pitchFamily="18" charset="0"/>
              </a:rPr>
              <a:t>v</a:t>
            </a:r>
            <a:r>
              <a:rPr lang="en-US" sz="3200" b="0" i="1" baseline="-25000" dirty="0">
                <a:solidFill>
                  <a:schemeClr val="tx2"/>
                </a:solidFill>
                <a:latin typeface="Times New Roman" pitchFamily="18" charset="0"/>
              </a:rPr>
              <a:t>i </a:t>
            </a:r>
            <a:r>
              <a:rPr lang="en-US" sz="3200" b="0" i="0" dirty="0">
                <a:latin typeface="MS Mincho" pitchFamily="49" charset="-128"/>
                <a:ea typeface="MS Mincho" pitchFamily="49" charset="-128"/>
              </a:rPr>
              <a:t>∉</a:t>
            </a:r>
            <a:r>
              <a:rPr lang="en-US" sz="3200" b="0" dirty="0">
                <a:latin typeface="Times New Roman" pitchFamily="18" charset="0"/>
              </a:rPr>
              <a:t> </a:t>
            </a:r>
            <a:r>
              <a:rPr lang="en-US" sz="3200" b="0" i="1" dirty="0">
                <a:latin typeface="Times New Roman" pitchFamily="18" charset="0"/>
              </a:rPr>
              <a:t>H,</a:t>
            </a:r>
          </a:p>
          <a:p>
            <a:r>
              <a:rPr lang="en-US" sz="3200" b="0" i="1" dirty="0" err="1">
                <a:solidFill>
                  <a:schemeClr val="tx2"/>
                </a:solidFill>
                <a:latin typeface="Times New Roman" pitchFamily="18" charset="0"/>
              </a:rPr>
              <a:t>v</a:t>
            </a:r>
            <a:r>
              <a:rPr lang="en-US" sz="3200" b="0" i="1" baseline="-25000" dirty="0" err="1">
                <a:solidFill>
                  <a:schemeClr val="tx2"/>
                </a:solidFill>
                <a:latin typeface="Times New Roman" pitchFamily="18" charset="0"/>
              </a:rPr>
              <a:t>j</a:t>
            </a:r>
            <a:r>
              <a:rPr lang="en-US" sz="3200" b="0" i="1" baseline="-25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200" b="0" i="0" dirty="0"/>
              <a:t>∊</a:t>
            </a:r>
            <a:r>
              <a:rPr lang="en-US" sz="3200" b="0" i="1" baseline="-25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200" b="0" i="1" dirty="0">
                <a:latin typeface="Times New Roman" pitchFamily="18" charset="0"/>
              </a:rPr>
              <a:t>H</a:t>
            </a:r>
            <a:endParaRPr lang="ru-RU" sz="3200" b="0" i="1" dirty="0">
              <a:latin typeface="Times New Roman" pitchFamily="18" charset="0"/>
            </a:endParaRPr>
          </a:p>
        </p:txBody>
      </p:sp>
      <p:sp>
        <p:nvSpPr>
          <p:cNvPr id="191622" name="Rectangle 134"/>
          <p:cNvSpPr>
            <a:spLocks noChangeArrowheads="1"/>
          </p:cNvSpPr>
          <p:nvPr/>
        </p:nvSpPr>
        <p:spPr bwMode="auto">
          <a:xfrm>
            <a:off x="7162800" y="4648200"/>
            <a:ext cx="1295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0" i="1" dirty="0">
                <a:solidFill>
                  <a:schemeClr val="tx2"/>
                </a:solidFill>
                <a:latin typeface="Times New Roman" pitchFamily="18" charset="0"/>
              </a:rPr>
              <a:t>v</a:t>
            </a:r>
            <a:r>
              <a:rPr lang="en-US" sz="3200" b="0" i="1" baseline="-25000" dirty="0">
                <a:solidFill>
                  <a:schemeClr val="tx2"/>
                </a:solidFill>
                <a:latin typeface="Times New Roman" pitchFamily="18" charset="0"/>
              </a:rPr>
              <a:t>i </a:t>
            </a:r>
            <a:r>
              <a:rPr lang="en-US" sz="3200" b="0" i="0" dirty="0"/>
              <a:t>∊</a:t>
            </a:r>
            <a:r>
              <a:rPr lang="en-US" sz="3200" b="0" dirty="0">
                <a:latin typeface="Times New Roman" pitchFamily="18" charset="0"/>
              </a:rPr>
              <a:t> </a:t>
            </a:r>
            <a:r>
              <a:rPr lang="en-US" sz="3200" b="0" i="1" dirty="0">
                <a:latin typeface="Times New Roman" pitchFamily="18" charset="0"/>
              </a:rPr>
              <a:t>H,</a:t>
            </a:r>
          </a:p>
          <a:p>
            <a:r>
              <a:rPr lang="en-US" sz="3200" b="0" i="1" dirty="0" err="1">
                <a:solidFill>
                  <a:schemeClr val="tx2"/>
                </a:solidFill>
                <a:latin typeface="Times New Roman" pitchFamily="18" charset="0"/>
              </a:rPr>
              <a:t>v</a:t>
            </a:r>
            <a:r>
              <a:rPr lang="en-US" sz="3200" b="0" i="1" baseline="-25000" dirty="0" err="1">
                <a:solidFill>
                  <a:schemeClr val="tx2"/>
                </a:solidFill>
                <a:latin typeface="Times New Roman" pitchFamily="18" charset="0"/>
              </a:rPr>
              <a:t>j</a:t>
            </a:r>
            <a:r>
              <a:rPr lang="en-US" sz="3200" b="0" i="1" baseline="-25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200" b="0" i="0" dirty="0"/>
              <a:t>∊</a:t>
            </a:r>
            <a:r>
              <a:rPr lang="en-US" sz="3200" b="0" dirty="0">
                <a:latin typeface="Times New Roman" pitchFamily="18" charset="0"/>
              </a:rPr>
              <a:t> </a:t>
            </a:r>
            <a:r>
              <a:rPr lang="en-US" sz="3200" b="0" i="1" dirty="0">
                <a:latin typeface="Times New Roman" pitchFamily="18" charset="0"/>
              </a:rPr>
              <a:t>H</a:t>
            </a:r>
            <a:endParaRPr lang="ru-RU" sz="3200" b="0" i="1" dirty="0">
              <a:latin typeface="Times New Roman" pitchFamily="18" charset="0"/>
            </a:endParaRPr>
          </a:p>
        </p:txBody>
      </p:sp>
      <p:sp>
        <p:nvSpPr>
          <p:cNvPr id="191623" name="Freeform 135"/>
          <p:cNvSpPr>
            <a:spLocks/>
          </p:cNvSpPr>
          <p:nvPr/>
        </p:nvSpPr>
        <p:spPr bwMode="auto">
          <a:xfrm>
            <a:off x="3124200" y="1295400"/>
            <a:ext cx="2286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1624" name="Freeform 136"/>
          <p:cNvSpPr>
            <a:spLocks/>
          </p:cNvSpPr>
          <p:nvPr/>
        </p:nvSpPr>
        <p:spPr bwMode="auto">
          <a:xfrm flipV="1">
            <a:off x="2895600" y="4343400"/>
            <a:ext cx="457200" cy="381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1625" name="Freeform 137"/>
          <p:cNvSpPr>
            <a:spLocks/>
          </p:cNvSpPr>
          <p:nvPr/>
        </p:nvSpPr>
        <p:spPr bwMode="auto">
          <a:xfrm flipV="1">
            <a:off x="6858000" y="4343400"/>
            <a:ext cx="457200" cy="381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1626" name="Freeform 138"/>
          <p:cNvSpPr>
            <a:spLocks/>
          </p:cNvSpPr>
          <p:nvPr/>
        </p:nvSpPr>
        <p:spPr bwMode="auto">
          <a:xfrm>
            <a:off x="7086600" y="1295400"/>
            <a:ext cx="2286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1627" name="Freeform 139"/>
          <p:cNvSpPr>
            <a:spLocks/>
          </p:cNvSpPr>
          <p:nvPr/>
        </p:nvSpPr>
        <p:spPr bwMode="auto">
          <a:xfrm flipH="1">
            <a:off x="6172200" y="1295400"/>
            <a:ext cx="2286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1628" name="Freeform 140"/>
          <p:cNvSpPr>
            <a:spLocks/>
          </p:cNvSpPr>
          <p:nvPr/>
        </p:nvSpPr>
        <p:spPr bwMode="auto">
          <a:xfrm flipH="1" flipV="1">
            <a:off x="6172200" y="4343400"/>
            <a:ext cx="304800" cy="304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1629" name="Freeform 141"/>
          <p:cNvSpPr>
            <a:spLocks/>
          </p:cNvSpPr>
          <p:nvPr/>
        </p:nvSpPr>
        <p:spPr bwMode="auto">
          <a:xfrm flipH="1" flipV="1">
            <a:off x="8153400" y="4343400"/>
            <a:ext cx="304800" cy="304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1630" name="Freeform 142"/>
          <p:cNvSpPr>
            <a:spLocks/>
          </p:cNvSpPr>
          <p:nvPr/>
        </p:nvSpPr>
        <p:spPr bwMode="auto">
          <a:xfrm flipH="1">
            <a:off x="8153400" y="1295400"/>
            <a:ext cx="2286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Component</a:t>
            </a:r>
            <a:r>
              <a:rPr lang="ru-RU" sz="4800" i="1" dirty="0" smtClean="0"/>
              <a:t> </a:t>
            </a:r>
            <a:r>
              <a:rPr lang="en-US" sz="4800" i="1" dirty="0"/>
              <a:t>v</a:t>
            </a:r>
            <a:r>
              <a:rPr lang="en-US" sz="4800" i="1" baseline="-25000" dirty="0"/>
              <a:t>i</a:t>
            </a:r>
            <a:endParaRPr lang="ru-RU" sz="4800" i="1" baseline="-25000" dirty="0"/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3837"/>
            <a:ext cx="8229600" cy="4525963"/>
          </a:xfrm>
        </p:spPr>
        <p:txBody>
          <a:bodyPr/>
          <a:lstStyle/>
          <a:p>
            <a:r>
              <a:rPr lang="en-US" sz="2800" dirty="0" smtClean="0"/>
              <a:t>Additional edges in our construction will serve to join pairs of cover-testing components or to join a cover testing component to a selector vertex.</a:t>
            </a:r>
          </a:p>
          <a:p>
            <a:r>
              <a:rPr lang="en-US" sz="2800" dirty="0" smtClean="0"/>
              <a:t>For each vertex</a:t>
            </a:r>
            <a:r>
              <a:rPr lang="ru-RU" sz="2800" dirty="0" smtClean="0"/>
              <a:t> </a:t>
            </a:r>
            <a:r>
              <a:rPr lang="en-US" sz="2800" i="1" dirty="0" smtClean="0"/>
              <a:t>v</a:t>
            </a:r>
            <a:r>
              <a:rPr lang="en-US" sz="2800" i="1" baseline="-25000" dirty="0" smtClean="0"/>
              <a:t>i</a:t>
            </a:r>
            <a:r>
              <a:rPr lang="en-US" sz="2800" dirty="0" smtClean="0"/>
              <a:t> let </a:t>
            </a:r>
            <a:r>
              <a:rPr lang="en-US" sz="2800" i="1" dirty="0" smtClean="0"/>
              <a:t>r</a:t>
            </a:r>
            <a:r>
              <a:rPr lang="ru-RU" sz="2800" dirty="0" smtClean="0"/>
              <a:t> </a:t>
            </a:r>
            <a:r>
              <a:rPr lang="en-US" sz="2800" dirty="0" smtClean="0"/>
              <a:t>denote a degree of </a:t>
            </a:r>
            <a:r>
              <a:rPr lang="en-US" sz="2800" i="1" dirty="0"/>
              <a:t>v</a:t>
            </a:r>
            <a:r>
              <a:rPr lang="en-US" sz="2800" i="1" baseline="-25000" dirty="0"/>
              <a:t>i</a:t>
            </a:r>
            <a:r>
              <a:rPr lang="en-US" sz="2800" dirty="0" smtClean="0"/>
              <a:t> in </a:t>
            </a:r>
            <a:r>
              <a:rPr lang="en-US" sz="2800" i="1" dirty="0" smtClean="0"/>
              <a:t>G</a:t>
            </a:r>
            <a:r>
              <a:rPr lang="en-US" sz="2800" dirty="0" smtClean="0"/>
              <a:t>. Arbitrarily order the edges incident on</a:t>
            </a:r>
            <a:r>
              <a:rPr lang="ru-RU" sz="2800" dirty="0" smtClean="0"/>
              <a:t> </a:t>
            </a:r>
            <a:r>
              <a:rPr lang="en-US" sz="2800" i="1" dirty="0" smtClean="0"/>
              <a:t>v</a:t>
            </a:r>
            <a:r>
              <a:rPr lang="en-US" sz="2800" i="1" baseline="-25000" dirty="0" smtClean="0"/>
              <a:t>i</a:t>
            </a:r>
            <a:r>
              <a:rPr lang="en-US" sz="2800" dirty="0" smtClean="0"/>
              <a:t> as</a:t>
            </a:r>
            <a:r>
              <a:rPr lang="ru-RU" sz="2800" dirty="0" smtClean="0"/>
              <a:t> </a:t>
            </a:r>
            <a:r>
              <a:rPr lang="en-US" sz="2800" dirty="0" smtClean="0"/>
              <a:t>                </a:t>
            </a:r>
            <a:r>
              <a:rPr lang="ru-RU" sz="2800" dirty="0" smtClean="0"/>
              <a:t>(</a:t>
            </a:r>
            <a:r>
              <a:rPr lang="en-US" sz="2800" i="1" dirty="0"/>
              <a:t>v</a:t>
            </a:r>
            <a:r>
              <a:rPr lang="en-US" sz="2800" i="1" baseline="-25000" dirty="0"/>
              <a:t>i</a:t>
            </a:r>
            <a:r>
              <a:rPr lang="en-US" sz="2800" dirty="0"/>
              <a:t>, </a:t>
            </a:r>
            <a:r>
              <a:rPr lang="en-US" sz="2800" i="1" dirty="0"/>
              <a:t>v</a:t>
            </a:r>
            <a:r>
              <a:rPr lang="en-US" sz="2800" i="1" baseline="-25000" dirty="0"/>
              <a:t>j</a:t>
            </a:r>
            <a:r>
              <a:rPr lang="en-US" sz="2800" baseline="-50000" dirty="0"/>
              <a:t>1</a:t>
            </a:r>
            <a:r>
              <a:rPr lang="ru-RU" sz="2800" dirty="0"/>
              <a:t>)</a:t>
            </a:r>
            <a:r>
              <a:rPr lang="en-US" sz="2800" dirty="0"/>
              <a:t>, </a:t>
            </a:r>
            <a:r>
              <a:rPr lang="ru-RU" sz="2800" dirty="0"/>
              <a:t>(</a:t>
            </a:r>
            <a:r>
              <a:rPr lang="en-US" sz="2800" i="1" dirty="0"/>
              <a:t>v</a:t>
            </a:r>
            <a:r>
              <a:rPr lang="en-US" sz="2800" i="1" baseline="-25000" dirty="0"/>
              <a:t>i</a:t>
            </a:r>
            <a:r>
              <a:rPr lang="en-US" sz="2800" dirty="0"/>
              <a:t>, </a:t>
            </a:r>
            <a:r>
              <a:rPr lang="en-US" sz="2800" i="1" dirty="0"/>
              <a:t>v</a:t>
            </a:r>
            <a:r>
              <a:rPr lang="en-US" sz="2800" i="1" baseline="-25000" dirty="0"/>
              <a:t>j</a:t>
            </a:r>
            <a:r>
              <a:rPr lang="en-US" sz="2800" baseline="-50000" dirty="0"/>
              <a:t>2</a:t>
            </a:r>
            <a:r>
              <a:rPr lang="ru-RU" sz="2800" dirty="0"/>
              <a:t>)</a:t>
            </a:r>
            <a:r>
              <a:rPr lang="en-US" sz="2800" dirty="0"/>
              <a:t>,…, </a:t>
            </a:r>
            <a:r>
              <a:rPr lang="ru-RU" sz="2800" dirty="0"/>
              <a:t>(</a:t>
            </a:r>
            <a:r>
              <a:rPr lang="en-US" sz="2800" i="1" dirty="0"/>
              <a:t>v</a:t>
            </a:r>
            <a:r>
              <a:rPr lang="en-US" sz="2800" i="1" baseline="-25000" dirty="0"/>
              <a:t>i</a:t>
            </a:r>
            <a:r>
              <a:rPr lang="en-US" sz="2800" dirty="0"/>
              <a:t>, </a:t>
            </a:r>
            <a:r>
              <a:rPr lang="en-US" sz="2800" i="1" dirty="0" err="1"/>
              <a:t>v</a:t>
            </a:r>
            <a:r>
              <a:rPr lang="en-US" sz="2800" i="1" baseline="-25000" dirty="0" err="1"/>
              <a:t>j</a:t>
            </a:r>
            <a:r>
              <a:rPr lang="en-US" sz="2800" i="1" baseline="-50000" dirty="0" err="1"/>
              <a:t>r</a:t>
            </a:r>
            <a:r>
              <a:rPr lang="ru-RU" sz="2800" dirty="0"/>
              <a:t>).</a:t>
            </a:r>
          </a:p>
          <a:p>
            <a:r>
              <a:rPr lang="en-US" sz="2800" dirty="0" smtClean="0"/>
              <a:t>All the cover testing components corresponding to these edges are joined together by the following connecting edges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graphicFrame>
        <p:nvGraphicFramePr>
          <p:cNvPr id="19354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7882281"/>
              </p:ext>
            </p:extLst>
          </p:nvPr>
        </p:nvGraphicFramePr>
        <p:xfrm>
          <a:off x="3630613" y="5410200"/>
          <a:ext cx="3684587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55" name="Формула" r:id="rId3" imgW="1574640" imgH="241200" progId="Equation.3">
                  <p:embed/>
                </p:oleObj>
              </mc:Choice>
              <mc:Fallback>
                <p:oleObj name="Формула" r:id="rId3" imgW="157464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0613" y="5410200"/>
                        <a:ext cx="3684587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Vertex Component</a:t>
            </a:r>
            <a:endParaRPr lang="ru-RU" dirty="0"/>
          </a:p>
        </p:txBody>
      </p:sp>
      <p:sp>
        <p:nvSpPr>
          <p:cNvPr id="194591" name="Oval 31"/>
          <p:cNvSpPr>
            <a:spLocks noChangeArrowheads="1"/>
          </p:cNvSpPr>
          <p:nvPr/>
        </p:nvSpPr>
        <p:spPr bwMode="auto">
          <a:xfrm>
            <a:off x="11430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592" name="Oval 32"/>
          <p:cNvSpPr>
            <a:spLocks noChangeArrowheads="1"/>
          </p:cNvSpPr>
          <p:nvPr/>
        </p:nvSpPr>
        <p:spPr bwMode="auto">
          <a:xfrm>
            <a:off x="19812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593" name="Oval 33"/>
          <p:cNvSpPr>
            <a:spLocks noChangeArrowheads="1"/>
          </p:cNvSpPr>
          <p:nvPr/>
        </p:nvSpPr>
        <p:spPr bwMode="auto">
          <a:xfrm>
            <a:off x="1981200" y="4724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4594" name="AutoShape 34"/>
          <p:cNvCxnSpPr>
            <a:cxnSpLocks noChangeShapeType="1"/>
            <a:stCxn id="194591" idx="5"/>
            <a:endCxn id="194593" idx="1"/>
          </p:cNvCxnSpPr>
          <p:nvPr/>
        </p:nvCxnSpPr>
        <p:spPr bwMode="auto">
          <a:xfrm>
            <a:off x="1273175" y="3940175"/>
            <a:ext cx="730250" cy="8064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595" name="AutoShape 35"/>
          <p:cNvCxnSpPr>
            <a:cxnSpLocks noChangeShapeType="1"/>
            <a:stCxn id="194602" idx="2"/>
            <a:endCxn id="194601" idx="7"/>
          </p:cNvCxnSpPr>
          <p:nvPr/>
        </p:nvCxnSpPr>
        <p:spPr bwMode="auto">
          <a:xfrm flipH="1">
            <a:off x="1273175" y="38862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596" name="AutoShape 36"/>
          <p:cNvCxnSpPr>
            <a:cxnSpLocks noChangeShapeType="1"/>
            <a:stCxn id="194592" idx="4"/>
            <a:endCxn id="194593" idx="0"/>
          </p:cNvCxnSpPr>
          <p:nvPr/>
        </p:nvCxnSpPr>
        <p:spPr bwMode="auto">
          <a:xfrm>
            <a:off x="2057400" y="44196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4597" name="Oval 37"/>
          <p:cNvSpPr>
            <a:spLocks noChangeArrowheads="1"/>
          </p:cNvSpPr>
          <p:nvPr/>
        </p:nvSpPr>
        <p:spPr bwMode="auto">
          <a:xfrm>
            <a:off x="1143000" y="2438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598" name="Oval 38"/>
          <p:cNvSpPr>
            <a:spLocks noChangeArrowheads="1"/>
          </p:cNvSpPr>
          <p:nvPr/>
        </p:nvSpPr>
        <p:spPr bwMode="auto">
          <a:xfrm>
            <a:off x="11430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599" name="Oval 39"/>
          <p:cNvSpPr>
            <a:spLocks noChangeArrowheads="1"/>
          </p:cNvSpPr>
          <p:nvPr/>
        </p:nvSpPr>
        <p:spPr bwMode="auto">
          <a:xfrm>
            <a:off x="11430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00" name="Oval 40"/>
          <p:cNvSpPr>
            <a:spLocks noChangeArrowheads="1"/>
          </p:cNvSpPr>
          <p:nvPr/>
        </p:nvSpPr>
        <p:spPr bwMode="auto">
          <a:xfrm>
            <a:off x="11430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01" name="Oval 41"/>
          <p:cNvSpPr>
            <a:spLocks noChangeArrowheads="1"/>
          </p:cNvSpPr>
          <p:nvPr/>
        </p:nvSpPr>
        <p:spPr bwMode="auto">
          <a:xfrm>
            <a:off x="1143000" y="4724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02" name="Oval 42"/>
          <p:cNvSpPr>
            <a:spLocks noChangeArrowheads="1"/>
          </p:cNvSpPr>
          <p:nvPr/>
        </p:nvSpPr>
        <p:spPr bwMode="auto">
          <a:xfrm>
            <a:off x="19812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03" name="Oval 43"/>
          <p:cNvSpPr>
            <a:spLocks noChangeArrowheads="1"/>
          </p:cNvSpPr>
          <p:nvPr/>
        </p:nvSpPr>
        <p:spPr bwMode="auto">
          <a:xfrm>
            <a:off x="19812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04" name="Oval 44"/>
          <p:cNvSpPr>
            <a:spLocks noChangeArrowheads="1"/>
          </p:cNvSpPr>
          <p:nvPr/>
        </p:nvSpPr>
        <p:spPr bwMode="auto">
          <a:xfrm>
            <a:off x="19812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05" name="Oval 45"/>
          <p:cNvSpPr>
            <a:spLocks noChangeArrowheads="1"/>
          </p:cNvSpPr>
          <p:nvPr/>
        </p:nvSpPr>
        <p:spPr bwMode="auto">
          <a:xfrm>
            <a:off x="1981200" y="2438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4606" name="AutoShape 46"/>
          <p:cNvCxnSpPr>
            <a:cxnSpLocks noChangeShapeType="1"/>
            <a:stCxn id="194602" idx="4"/>
            <a:endCxn id="194592" idx="0"/>
          </p:cNvCxnSpPr>
          <p:nvPr/>
        </p:nvCxnSpPr>
        <p:spPr bwMode="auto">
          <a:xfrm>
            <a:off x="2057400" y="39624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07" name="AutoShape 47"/>
          <p:cNvCxnSpPr>
            <a:cxnSpLocks noChangeShapeType="1"/>
            <a:stCxn id="194600" idx="4"/>
            <a:endCxn id="194601" idx="0"/>
          </p:cNvCxnSpPr>
          <p:nvPr/>
        </p:nvCxnSpPr>
        <p:spPr bwMode="auto">
          <a:xfrm>
            <a:off x="1219200" y="44196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08" name="AutoShape 48"/>
          <p:cNvCxnSpPr>
            <a:cxnSpLocks noChangeShapeType="1"/>
            <a:stCxn id="194603" idx="4"/>
            <a:endCxn id="194602" idx="0"/>
          </p:cNvCxnSpPr>
          <p:nvPr/>
        </p:nvCxnSpPr>
        <p:spPr bwMode="auto">
          <a:xfrm>
            <a:off x="2057400" y="35052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09" name="AutoShape 49"/>
          <p:cNvCxnSpPr>
            <a:cxnSpLocks noChangeShapeType="1"/>
            <a:stCxn id="194591" idx="4"/>
            <a:endCxn id="194600" idx="0"/>
          </p:cNvCxnSpPr>
          <p:nvPr/>
        </p:nvCxnSpPr>
        <p:spPr bwMode="auto">
          <a:xfrm>
            <a:off x="1219200" y="39624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10" name="AutoShape 50"/>
          <p:cNvCxnSpPr>
            <a:cxnSpLocks noChangeShapeType="1"/>
            <a:stCxn id="194599" idx="4"/>
            <a:endCxn id="194591" idx="0"/>
          </p:cNvCxnSpPr>
          <p:nvPr/>
        </p:nvCxnSpPr>
        <p:spPr bwMode="auto">
          <a:xfrm>
            <a:off x="1219200" y="35052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11" name="AutoShape 51"/>
          <p:cNvCxnSpPr>
            <a:cxnSpLocks noChangeShapeType="1"/>
          </p:cNvCxnSpPr>
          <p:nvPr/>
        </p:nvCxnSpPr>
        <p:spPr bwMode="auto">
          <a:xfrm>
            <a:off x="1219200" y="30480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12" name="AutoShape 52"/>
          <p:cNvCxnSpPr>
            <a:cxnSpLocks noChangeShapeType="1"/>
          </p:cNvCxnSpPr>
          <p:nvPr/>
        </p:nvCxnSpPr>
        <p:spPr bwMode="auto">
          <a:xfrm>
            <a:off x="1219200" y="25908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13" name="AutoShape 53"/>
          <p:cNvCxnSpPr>
            <a:cxnSpLocks noChangeShapeType="1"/>
            <a:stCxn id="194604" idx="4"/>
            <a:endCxn id="194603" idx="0"/>
          </p:cNvCxnSpPr>
          <p:nvPr/>
        </p:nvCxnSpPr>
        <p:spPr bwMode="auto">
          <a:xfrm>
            <a:off x="2057400" y="30480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14" name="AutoShape 54"/>
          <p:cNvCxnSpPr>
            <a:cxnSpLocks noChangeShapeType="1"/>
            <a:stCxn id="194605" idx="4"/>
            <a:endCxn id="194604" idx="0"/>
          </p:cNvCxnSpPr>
          <p:nvPr/>
        </p:nvCxnSpPr>
        <p:spPr bwMode="auto">
          <a:xfrm>
            <a:off x="2057400" y="25908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15" name="AutoShape 55"/>
          <p:cNvCxnSpPr>
            <a:cxnSpLocks noChangeShapeType="1"/>
            <a:stCxn id="194605" idx="2"/>
            <a:endCxn id="194599" idx="7"/>
          </p:cNvCxnSpPr>
          <p:nvPr/>
        </p:nvCxnSpPr>
        <p:spPr bwMode="auto">
          <a:xfrm flipH="1">
            <a:off x="1273175" y="25146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16" name="AutoShape 56"/>
          <p:cNvCxnSpPr>
            <a:cxnSpLocks noChangeShapeType="1"/>
            <a:stCxn id="194597" idx="6"/>
            <a:endCxn id="194603" idx="1"/>
          </p:cNvCxnSpPr>
          <p:nvPr/>
        </p:nvCxnSpPr>
        <p:spPr bwMode="auto">
          <a:xfrm>
            <a:off x="1295400" y="25146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4617" name="Oval 57"/>
          <p:cNvSpPr>
            <a:spLocks noChangeArrowheads="1"/>
          </p:cNvSpPr>
          <p:nvPr/>
        </p:nvSpPr>
        <p:spPr bwMode="auto">
          <a:xfrm>
            <a:off x="2895600" y="47847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18" name="Oval 58"/>
          <p:cNvSpPr>
            <a:spLocks noChangeArrowheads="1"/>
          </p:cNvSpPr>
          <p:nvPr/>
        </p:nvSpPr>
        <p:spPr bwMode="auto">
          <a:xfrm>
            <a:off x="3733800" y="52419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19" name="Oval 59"/>
          <p:cNvSpPr>
            <a:spLocks noChangeArrowheads="1"/>
          </p:cNvSpPr>
          <p:nvPr/>
        </p:nvSpPr>
        <p:spPr bwMode="auto">
          <a:xfrm>
            <a:off x="3733800" y="56991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4620" name="AutoShape 60"/>
          <p:cNvCxnSpPr>
            <a:cxnSpLocks noChangeShapeType="1"/>
            <a:stCxn id="194617" idx="5"/>
            <a:endCxn id="194619" idx="1"/>
          </p:cNvCxnSpPr>
          <p:nvPr/>
        </p:nvCxnSpPr>
        <p:spPr bwMode="auto">
          <a:xfrm>
            <a:off x="3025775" y="4914900"/>
            <a:ext cx="730250" cy="8064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21" name="AutoShape 61"/>
          <p:cNvCxnSpPr>
            <a:cxnSpLocks noChangeShapeType="1"/>
            <a:stCxn id="194628" idx="2"/>
            <a:endCxn id="194627" idx="7"/>
          </p:cNvCxnSpPr>
          <p:nvPr/>
        </p:nvCxnSpPr>
        <p:spPr bwMode="auto">
          <a:xfrm flipH="1">
            <a:off x="3025775" y="4860925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22" name="AutoShape 62"/>
          <p:cNvCxnSpPr>
            <a:cxnSpLocks noChangeShapeType="1"/>
            <a:stCxn id="194618" idx="4"/>
            <a:endCxn id="194619" idx="0"/>
          </p:cNvCxnSpPr>
          <p:nvPr/>
        </p:nvCxnSpPr>
        <p:spPr bwMode="auto">
          <a:xfrm>
            <a:off x="3810000" y="5394325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4623" name="Oval 63"/>
          <p:cNvSpPr>
            <a:spLocks noChangeArrowheads="1"/>
          </p:cNvSpPr>
          <p:nvPr/>
        </p:nvSpPr>
        <p:spPr bwMode="auto">
          <a:xfrm>
            <a:off x="2895600" y="34131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24" name="Oval 64"/>
          <p:cNvSpPr>
            <a:spLocks noChangeArrowheads="1"/>
          </p:cNvSpPr>
          <p:nvPr/>
        </p:nvSpPr>
        <p:spPr bwMode="auto">
          <a:xfrm>
            <a:off x="2895600" y="38703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25" name="Oval 65"/>
          <p:cNvSpPr>
            <a:spLocks noChangeArrowheads="1"/>
          </p:cNvSpPr>
          <p:nvPr/>
        </p:nvSpPr>
        <p:spPr bwMode="auto">
          <a:xfrm>
            <a:off x="2895600" y="43275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26" name="Oval 66"/>
          <p:cNvSpPr>
            <a:spLocks noChangeArrowheads="1"/>
          </p:cNvSpPr>
          <p:nvPr/>
        </p:nvSpPr>
        <p:spPr bwMode="auto">
          <a:xfrm>
            <a:off x="2895600" y="52419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27" name="Oval 67"/>
          <p:cNvSpPr>
            <a:spLocks noChangeArrowheads="1"/>
          </p:cNvSpPr>
          <p:nvPr/>
        </p:nvSpPr>
        <p:spPr bwMode="auto">
          <a:xfrm>
            <a:off x="2895600" y="56991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28" name="Oval 68"/>
          <p:cNvSpPr>
            <a:spLocks noChangeArrowheads="1"/>
          </p:cNvSpPr>
          <p:nvPr/>
        </p:nvSpPr>
        <p:spPr bwMode="auto">
          <a:xfrm>
            <a:off x="3733800" y="47847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29" name="Oval 69"/>
          <p:cNvSpPr>
            <a:spLocks noChangeArrowheads="1"/>
          </p:cNvSpPr>
          <p:nvPr/>
        </p:nvSpPr>
        <p:spPr bwMode="auto">
          <a:xfrm>
            <a:off x="3733800" y="43275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30" name="Oval 70"/>
          <p:cNvSpPr>
            <a:spLocks noChangeArrowheads="1"/>
          </p:cNvSpPr>
          <p:nvPr/>
        </p:nvSpPr>
        <p:spPr bwMode="auto">
          <a:xfrm>
            <a:off x="3733800" y="38703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31" name="Oval 71"/>
          <p:cNvSpPr>
            <a:spLocks noChangeArrowheads="1"/>
          </p:cNvSpPr>
          <p:nvPr/>
        </p:nvSpPr>
        <p:spPr bwMode="auto">
          <a:xfrm>
            <a:off x="3733800" y="34131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4632" name="AutoShape 72"/>
          <p:cNvCxnSpPr>
            <a:cxnSpLocks noChangeShapeType="1"/>
            <a:stCxn id="194628" idx="4"/>
            <a:endCxn id="194618" idx="0"/>
          </p:cNvCxnSpPr>
          <p:nvPr/>
        </p:nvCxnSpPr>
        <p:spPr bwMode="auto">
          <a:xfrm>
            <a:off x="3810000" y="4937125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33" name="AutoShape 73"/>
          <p:cNvCxnSpPr>
            <a:cxnSpLocks noChangeShapeType="1"/>
            <a:stCxn id="194626" idx="4"/>
            <a:endCxn id="194627" idx="0"/>
          </p:cNvCxnSpPr>
          <p:nvPr/>
        </p:nvCxnSpPr>
        <p:spPr bwMode="auto">
          <a:xfrm>
            <a:off x="2971800" y="5394325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34" name="AutoShape 74"/>
          <p:cNvCxnSpPr>
            <a:cxnSpLocks noChangeShapeType="1"/>
            <a:stCxn id="194629" idx="4"/>
            <a:endCxn id="194628" idx="0"/>
          </p:cNvCxnSpPr>
          <p:nvPr/>
        </p:nvCxnSpPr>
        <p:spPr bwMode="auto">
          <a:xfrm>
            <a:off x="3810000" y="4479925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35" name="AutoShape 75"/>
          <p:cNvCxnSpPr>
            <a:cxnSpLocks noChangeShapeType="1"/>
            <a:stCxn id="194617" idx="4"/>
            <a:endCxn id="194626" idx="0"/>
          </p:cNvCxnSpPr>
          <p:nvPr/>
        </p:nvCxnSpPr>
        <p:spPr bwMode="auto">
          <a:xfrm>
            <a:off x="2971800" y="4937125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36" name="AutoShape 76"/>
          <p:cNvCxnSpPr>
            <a:cxnSpLocks noChangeShapeType="1"/>
            <a:stCxn id="194625" idx="4"/>
            <a:endCxn id="194617" idx="0"/>
          </p:cNvCxnSpPr>
          <p:nvPr/>
        </p:nvCxnSpPr>
        <p:spPr bwMode="auto">
          <a:xfrm>
            <a:off x="2971800" y="4479925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37" name="AutoShape 77"/>
          <p:cNvCxnSpPr>
            <a:cxnSpLocks noChangeShapeType="1"/>
          </p:cNvCxnSpPr>
          <p:nvPr/>
        </p:nvCxnSpPr>
        <p:spPr bwMode="auto">
          <a:xfrm>
            <a:off x="2971800" y="4022725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38" name="AutoShape 78"/>
          <p:cNvCxnSpPr>
            <a:cxnSpLocks noChangeShapeType="1"/>
          </p:cNvCxnSpPr>
          <p:nvPr/>
        </p:nvCxnSpPr>
        <p:spPr bwMode="auto">
          <a:xfrm>
            <a:off x="2971800" y="3565525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39" name="AutoShape 79"/>
          <p:cNvCxnSpPr>
            <a:cxnSpLocks noChangeShapeType="1"/>
            <a:stCxn id="194630" idx="4"/>
            <a:endCxn id="194629" idx="0"/>
          </p:cNvCxnSpPr>
          <p:nvPr/>
        </p:nvCxnSpPr>
        <p:spPr bwMode="auto">
          <a:xfrm>
            <a:off x="3810000" y="4022725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40" name="AutoShape 80"/>
          <p:cNvCxnSpPr>
            <a:cxnSpLocks noChangeShapeType="1"/>
            <a:stCxn id="194631" idx="4"/>
            <a:endCxn id="194630" idx="0"/>
          </p:cNvCxnSpPr>
          <p:nvPr/>
        </p:nvCxnSpPr>
        <p:spPr bwMode="auto">
          <a:xfrm>
            <a:off x="3810000" y="3565525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41" name="AutoShape 81"/>
          <p:cNvCxnSpPr>
            <a:cxnSpLocks noChangeShapeType="1"/>
            <a:stCxn id="194631" idx="2"/>
            <a:endCxn id="194625" idx="7"/>
          </p:cNvCxnSpPr>
          <p:nvPr/>
        </p:nvCxnSpPr>
        <p:spPr bwMode="auto">
          <a:xfrm flipH="1">
            <a:off x="3025775" y="3489325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42" name="AutoShape 82"/>
          <p:cNvCxnSpPr>
            <a:cxnSpLocks noChangeShapeType="1"/>
            <a:stCxn id="194623" idx="6"/>
            <a:endCxn id="194629" idx="1"/>
          </p:cNvCxnSpPr>
          <p:nvPr/>
        </p:nvCxnSpPr>
        <p:spPr bwMode="auto">
          <a:xfrm>
            <a:off x="3048000" y="3489325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4643" name="Oval 83"/>
          <p:cNvSpPr>
            <a:spLocks noChangeArrowheads="1"/>
          </p:cNvSpPr>
          <p:nvPr/>
        </p:nvSpPr>
        <p:spPr bwMode="auto">
          <a:xfrm>
            <a:off x="76200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44" name="Oval 84"/>
          <p:cNvSpPr>
            <a:spLocks noChangeArrowheads="1"/>
          </p:cNvSpPr>
          <p:nvPr/>
        </p:nvSpPr>
        <p:spPr bwMode="auto">
          <a:xfrm>
            <a:off x="84582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45" name="Oval 85"/>
          <p:cNvSpPr>
            <a:spLocks noChangeArrowheads="1"/>
          </p:cNvSpPr>
          <p:nvPr/>
        </p:nvSpPr>
        <p:spPr bwMode="auto">
          <a:xfrm>
            <a:off x="8458200" y="4724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4646" name="AutoShape 86"/>
          <p:cNvCxnSpPr>
            <a:cxnSpLocks noChangeShapeType="1"/>
            <a:stCxn id="194643" idx="5"/>
            <a:endCxn id="194645" idx="1"/>
          </p:cNvCxnSpPr>
          <p:nvPr/>
        </p:nvCxnSpPr>
        <p:spPr bwMode="auto">
          <a:xfrm>
            <a:off x="7750175" y="3940175"/>
            <a:ext cx="730250" cy="8064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47" name="AutoShape 87"/>
          <p:cNvCxnSpPr>
            <a:cxnSpLocks noChangeShapeType="1"/>
            <a:stCxn id="194654" idx="2"/>
            <a:endCxn id="194653" idx="7"/>
          </p:cNvCxnSpPr>
          <p:nvPr/>
        </p:nvCxnSpPr>
        <p:spPr bwMode="auto">
          <a:xfrm flipH="1">
            <a:off x="7750175" y="38862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48" name="AutoShape 88"/>
          <p:cNvCxnSpPr>
            <a:cxnSpLocks noChangeShapeType="1"/>
            <a:stCxn id="194644" idx="4"/>
            <a:endCxn id="194645" idx="0"/>
          </p:cNvCxnSpPr>
          <p:nvPr/>
        </p:nvCxnSpPr>
        <p:spPr bwMode="auto">
          <a:xfrm>
            <a:off x="8534400" y="44196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4649" name="Oval 89"/>
          <p:cNvSpPr>
            <a:spLocks noChangeArrowheads="1"/>
          </p:cNvSpPr>
          <p:nvPr/>
        </p:nvSpPr>
        <p:spPr bwMode="auto">
          <a:xfrm>
            <a:off x="7620000" y="2438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50" name="Oval 90"/>
          <p:cNvSpPr>
            <a:spLocks noChangeArrowheads="1"/>
          </p:cNvSpPr>
          <p:nvPr/>
        </p:nvSpPr>
        <p:spPr bwMode="auto">
          <a:xfrm>
            <a:off x="76200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51" name="Oval 91"/>
          <p:cNvSpPr>
            <a:spLocks noChangeArrowheads="1"/>
          </p:cNvSpPr>
          <p:nvPr/>
        </p:nvSpPr>
        <p:spPr bwMode="auto">
          <a:xfrm>
            <a:off x="76200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52" name="Oval 92"/>
          <p:cNvSpPr>
            <a:spLocks noChangeArrowheads="1"/>
          </p:cNvSpPr>
          <p:nvPr/>
        </p:nvSpPr>
        <p:spPr bwMode="auto">
          <a:xfrm>
            <a:off x="76200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53" name="Oval 93"/>
          <p:cNvSpPr>
            <a:spLocks noChangeArrowheads="1"/>
          </p:cNvSpPr>
          <p:nvPr/>
        </p:nvSpPr>
        <p:spPr bwMode="auto">
          <a:xfrm>
            <a:off x="7620000" y="4724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54" name="Oval 94"/>
          <p:cNvSpPr>
            <a:spLocks noChangeArrowheads="1"/>
          </p:cNvSpPr>
          <p:nvPr/>
        </p:nvSpPr>
        <p:spPr bwMode="auto">
          <a:xfrm>
            <a:off x="84582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55" name="Oval 95"/>
          <p:cNvSpPr>
            <a:spLocks noChangeArrowheads="1"/>
          </p:cNvSpPr>
          <p:nvPr/>
        </p:nvSpPr>
        <p:spPr bwMode="auto">
          <a:xfrm>
            <a:off x="84582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56" name="Oval 96"/>
          <p:cNvSpPr>
            <a:spLocks noChangeArrowheads="1"/>
          </p:cNvSpPr>
          <p:nvPr/>
        </p:nvSpPr>
        <p:spPr bwMode="auto">
          <a:xfrm>
            <a:off x="84582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57" name="Oval 97"/>
          <p:cNvSpPr>
            <a:spLocks noChangeArrowheads="1"/>
          </p:cNvSpPr>
          <p:nvPr/>
        </p:nvSpPr>
        <p:spPr bwMode="auto">
          <a:xfrm>
            <a:off x="8458200" y="2438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4658" name="AutoShape 98"/>
          <p:cNvCxnSpPr>
            <a:cxnSpLocks noChangeShapeType="1"/>
            <a:stCxn id="194654" idx="4"/>
            <a:endCxn id="194644" idx="0"/>
          </p:cNvCxnSpPr>
          <p:nvPr/>
        </p:nvCxnSpPr>
        <p:spPr bwMode="auto">
          <a:xfrm>
            <a:off x="8534400" y="39624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59" name="AutoShape 99"/>
          <p:cNvCxnSpPr>
            <a:cxnSpLocks noChangeShapeType="1"/>
            <a:stCxn id="194652" idx="4"/>
            <a:endCxn id="194653" idx="0"/>
          </p:cNvCxnSpPr>
          <p:nvPr/>
        </p:nvCxnSpPr>
        <p:spPr bwMode="auto">
          <a:xfrm>
            <a:off x="7696200" y="44196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60" name="AutoShape 100"/>
          <p:cNvCxnSpPr>
            <a:cxnSpLocks noChangeShapeType="1"/>
            <a:stCxn id="194655" idx="4"/>
            <a:endCxn id="194654" idx="0"/>
          </p:cNvCxnSpPr>
          <p:nvPr/>
        </p:nvCxnSpPr>
        <p:spPr bwMode="auto">
          <a:xfrm>
            <a:off x="8534400" y="35052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61" name="AutoShape 101"/>
          <p:cNvCxnSpPr>
            <a:cxnSpLocks noChangeShapeType="1"/>
            <a:stCxn id="194643" idx="4"/>
            <a:endCxn id="194652" idx="0"/>
          </p:cNvCxnSpPr>
          <p:nvPr/>
        </p:nvCxnSpPr>
        <p:spPr bwMode="auto">
          <a:xfrm>
            <a:off x="7696200" y="39624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62" name="AutoShape 102"/>
          <p:cNvCxnSpPr>
            <a:cxnSpLocks noChangeShapeType="1"/>
            <a:stCxn id="194651" idx="4"/>
            <a:endCxn id="194643" idx="0"/>
          </p:cNvCxnSpPr>
          <p:nvPr/>
        </p:nvCxnSpPr>
        <p:spPr bwMode="auto">
          <a:xfrm>
            <a:off x="7696200" y="35052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63" name="AutoShape 103"/>
          <p:cNvCxnSpPr>
            <a:cxnSpLocks noChangeShapeType="1"/>
          </p:cNvCxnSpPr>
          <p:nvPr/>
        </p:nvCxnSpPr>
        <p:spPr bwMode="auto">
          <a:xfrm>
            <a:off x="7696200" y="30480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64" name="AutoShape 104"/>
          <p:cNvCxnSpPr>
            <a:cxnSpLocks noChangeShapeType="1"/>
          </p:cNvCxnSpPr>
          <p:nvPr/>
        </p:nvCxnSpPr>
        <p:spPr bwMode="auto">
          <a:xfrm>
            <a:off x="7696200" y="25908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65" name="AutoShape 105"/>
          <p:cNvCxnSpPr>
            <a:cxnSpLocks noChangeShapeType="1"/>
            <a:stCxn id="194656" idx="4"/>
            <a:endCxn id="194655" idx="0"/>
          </p:cNvCxnSpPr>
          <p:nvPr/>
        </p:nvCxnSpPr>
        <p:spPr bwMode="auto">
          <a:xfrm>
            <a:off x="8534400" y="30480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66" name="AutoShape 106"/>
          <p:cNvCxnSpPr>
            <a:cxnSpLocks noChangeShapeType="1"/>
            <a:stCxn id="194657" idx="4"/>
            <a:endCxn id="194656" idx="0"/>
          </p:cNvCxnSpPr>
          <p:nvPr/>
        </p:nvCxnSpPr>
        <p:spPr bwMode="auto">
          <a:xfrm>
            <a:off x="8534400" y="25908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67" name="AutoShape 107"/>
          <p:cNvCxnSpPr>
            <a:cxnSpLocks noChangeShapeType="1"/>
            <a:stCxn id="194657" idx="2"/>
            <a:endCxn id="194651" idx="7"/>
          </p:cNvCxnSpPr>
          <p:nvPr/>
        </p:nvCxnSpPr>
        <p:spPr bwMode="auto">
          <a:xfrm flipH="1">
            <a:off x="7750175" y="25146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68" name="AutoShape 108"/>
          <p:cNvCxnSpPr>
            <a:cxnSpLocks noChangeShapeType="1"/>
            <a:stCxn id="194649" idx="6"/>
            <a:endCxn id="194655" idx="1"/>
          </p:cNvCxnSpPr>
          <p:nvPr/>
        </p:nvCxnSpPr>
        <p:spPr bwMode="auto">
          <a:xfrm>
            <a:off x="7772400" y="25146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4669" name="Rectangle 109"/>
          <p:cNvSpPr>
            <a:spLocks noChangeArrowheads="1"/>
          </p:cNvSpPr>
          <p:nvPr/>
        </p:nvSpPr>
        <p:spPr bwMode="auto">
          <a:xfrm>
            <a:off x="2098675" y="2193925"/>
            <a:ext cx="568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ru-RU" sz="2000" baseline="-50000">
                <a:latin typeface="Times New Roman" pitchFamily="18" charset="0"/>
              </a:rPr>
              <a:t>1</a:t>
            </a:r>
            <a:r>
              <a:rPr lang="en-US" sz="2000" baseline="-25000">
                <a:latin typeface="Times New Roman" pitchFamily="18" charset="0"/>
              </a:rPr>
              <a:t>1</a:t>
            </a:r>
            <a:endParaRPr lang="ru-RU" sz="2000" baseline="-25000">
              <a:latin typeface="Times New Roman" pitchFamily="18" charset="0"/>
            </a:endParaRPr>
          </a:p>
        </p:txBody>
      </p:sp>
      <p:sp>
        <p:nvSpPr>
          <p:cNvPr id="194670" name="Rectangle 110"/>
          <p:cNvSpPr>
            <a:spLocks noChangeArrowheads="1"/>
          </p:cNvSpPr>
          <p:nvPr/>
        </p:nvSpPr>
        <p:spPr bwMode="auto">
          <a:xfrm>
            <a:off x="2057400" y="4572000"/>
            <a:ext cx="568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ru-RU" sz="2000" baseline="-50000">
                <a:latin typeface="Times New Roman" pitchFamily="18" charset="0"/>
              </a:rPr>
              <a:t>1</a:t>
            </a:r>
            <a:r>
              <a:rPr lang="ru-RU" sz="2000" baseline="-25000">
                <a:latin typeface="Times New Roman" pitchFamily="18" charset="0"/>
              </a:rPr>
              <a:t>6</a:t>
            </a:r>
          </a:p>
        </p:txBody>
      </p:sp>
      <p:sp>
        <p:nvSpPr>
          <p:cNvPr id="194671" name="Rectangle 111"/>
          <p:cNvSpPr>
            <a:spLocks noChangeArrowheads="1"/>
          </p:cNvSpPr>
          <p:nvPr/>
        </p:nvSpPr>
        <p:spPr bwMode="auto">
          <a:xfrm>
            <a:off x="2895600" y="2955925"/>
            <a:ext cx="568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ru-RU" sz="2000" baseline="-50000">
                <a:latin typeface="Times New Roman" pitchFamily="18" charset="0"/>
              </a:rPr>
              <a:t>2</a:t>
            </a:r>
            <a:r>
              <a:rPr lang="en-US" sz="2000" baseline="-25000">
                <a:latin typeface="Times New Roman" pitchFamily="18" charset="0"/>
              </a:rPr>
              <a:t>1</a:t>
            </a:r>
            <a:endParaRPr lang="ru-RU" sz="2000" baseline="-25000">
              <a:latin typeface="Times New Roman" pitchFamily="18" charset="0"/>
            </a:endParaRPr>
          </a:p>
        </p:txBody>
      </p:sp>
      <p:sp>
        <p:nvSpPr>
          <p:cNvPr id="194672" name="Rectangle 112"/>
          <p:cNvSpPr>
            <a:spLocks noChangeArrowheads="1"/>
          </p:cNvSpPr>
          <p:nvPr/>
        </p:nvSpPr>
        <p:spPr bwMode="auto">
          <a:xfrm>
            <a:off x="2936875" y="5699125"/>
            <a:ext cx="568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ru-RU" sz="2000" baseline="-50000">
                <a:latin typeface="Times New Roman" pitchFamily="18" charset="0"/>
              </a:rPr>
              <a:t>2</a:t>
            </a:r>
            <a:r>
              <a:rPr lang="ru-RU" sz="2000" baseline="-25000">
                <a:latin typeface="Times New Roman" pitchFamily="18" charset="0"/>
              </a:rPr>
              <a:t>6</a:t>
            </a:r>
          </a:p>
        </p:txBody>
      </p:sp>
      <p:sp>
        <p:nvSpPr>
          <p:cNvPr id="194673" name="Rectangle 113"/>
          <p:cNvSpPr>
            <a:spLocks noChangeArrowheads="1"/>
          </p:cNvSpPr>
          <p:nvPr/>
        </p:nvSpPr>
        <p:spPr bwMode="auto">
          <a:xfrm>
            <a:off x="7604125" y="2041525"/>
            <a:ext cx="549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en-US" sz="2000" i="1" baseline="-50000">
                <a:latin typeface="Times New Roman" pitchFamily="18" charset="0"/>
              </a:rPr>
              <a:t>r</a:t>
            </a:r>
            <a:r>
              <a:rPr lang="en-US" sz="2000" baseline="-25000">
                <a:latin typeface="Times New Roman" pitchFamily="18" charset="0"/>
              </a:rPr>
              <a:t>1</a:t>
            </a:r>
            <a:endParaRPr lang="ru-RU" sz="2000" baseline="-25000">
              <a:latin typeface="Times New Roman" pitchFamily="18" charset="0"/>
            </a:endParaRPr>
          </a:p>
        </p:txBody>
      </p:sp>
      <p:sp>
        <p:nvSpPr>
          <p:cNvPr id="194674" name="Rectangle 114"/>
          <p:cNvSpPr>
            <a:spLocks noChangeArrowheads="1"/>
          </p:cNvSpPr>
          <p:nvPr/>
        </p:nvSpPr>
        <p:spPr bwMode="auto">
          <a:xfrm>
            <a:off x="7680325" y="4784725"/>
            <a:ext cx="549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en-US" sz="2000" i="1" baseline="-50000">
                <a:latin typeface="Times New Roman" pitchFamily="18" charset="0"/>
              </a:rPr>
              <a:t>r</a:t>
            </a:r>
            <a:r>
              <a:rPr lang="en-US" sz="2000" baseline="-25000">
                <a:latin typeface="Times New Roman" pitchFamily="18" charset="0"/>
              </a:rPr>
              <a:t>6</a:t>
            </a:r>
            <a:endParaRPr lang="ru-RU" sz="2000" baseline="-25000">
              <a:latin typeface="Times New Roman" pitchFamily="18" charset="0"/>
            </a:endParaRPr>
          </a:p>
        </p:txBody>
      </p:sp>
      <p:sp>
        <p:nvSpPr>
          <p:cNvPr id="194675" name="Oval 115"/>
          <p:cNvSpPr>
            <a:spLocks noChangeArrowheads="1"/>
          </p:cNvSpPr>
          <p:nvPr/>
        </p:nvSpPr>
        <p:spPr bwMode="auto">
          <a:xfrm>
            <a:off x="4648200" y="4800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76" name="Oval 116"/>
          <p:cNvSpPr>
            <a:spLocks noChangeArrowheads="1"/>
          </p:cNvSpPr>
          <p:nvPr/>
        </p:nvSpPr>
        <p:spPr bwMode="auto">
          <a:xfrm>
            <a:off x="5486400" y="5257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77" name="Oval 117"/>
          <p:cNvSpPr>
            <a:spLocks noChangeArrowheads="1"/>
          </p:cNvSpPr>
          <p:nvPr/>
        </p:nvSpPr>
        <p:spPr bwMode="auto">
          <a:xfrm>
            <a:off x="5486400" y="571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4678" name="AutoShape 118"/>
          <p:cNvCxnSpPr>
            <a:cxnSpLocks noChangeShapeType="1"/>
            <a:stCxn id="194675" idx="5"/>
            <a:endCxn id="194677" idx="1"/>
          </p:cNvCxnSpPr>
          <p:nvPr/>
        </p:nvCxnSpPr>
        <p:spPr bwMode="auto">
          <a:xfrm>
            <a:off x="4778375" y="4930775"/>
            <a:ext cx="730250" cy="8064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79" name="AutoShape 119"/>
          <p:cNvCxnSpPr>
            <a:cxnSpLocks noChangeShapeType="1"/>
            <a:stCxn id="194686" idx="2"/>
            <a:endCxn id="194685" idx="7"/>
          </p:cNvCxnSpPr>
          <p:nvPr/>
        </p:nvCxnSpPr>
        <p:spPr bwMode="auto">
          <a:xfrm flipH="1">
            <a:off x="4778375" y="48768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80" name="AutoShape 120"/>
          <p:cNvCxnSpPr>
            <a:cxnSpLocks noChangeShapeType="1"/>
            <a:stCxn id="194676" idx="4"/>
            <a:endCxn id="194677" idx="0"/>
          </p:cNvCxnSpPr>
          <p:nvPr/>
        </p:nvCxnSpPr>
        <p:spPr bwMode="auto">
          <a:xfrm>
            <a:off x="5562600" y="54102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4681" name="Oval 121"/>
          <p:cNvSpPr>
            <a:spLocks noChangeArrowheads="1"/>
          </p:cNvSpPr>
          <p:nvPr/>
        </p:nvSpPr>
        <p:spPr bwMode="auto">
          <a:xfrm>
            <a:off x="464820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82" name="Oval 122"/>
          <p:cNvSpPr>
            <a:spLocks noChangeArrowheads="1"/>
          </p:cNvSpPr>
          <p:nvPr/>
        </p:nvSpPr>
        <p:spPr bwMode="auto">
          <a:xfrm>
            <a:off x="46482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83" name="Oval 123"/>
          <p:cNvSpPr>
            <a:spLocks noChangeArrowheads="1"/>
          </p:cNvSpPr>
          <p:nvPr/>
        </p:nvSpPr>
        <p:spPr bwMode="auto">
          <a:xfrm>
            <a:off x="46482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84" name="Oval 124"/>
          <p:cNvSpPr>
            <a:spLocks noChangeArrowheads="1"/>
          </p:cNvSpPr>
          <p:nvPr/>
        </p:nvSpPr>
        <p:spPr bwMode="auto">
          <a:xfrm>
            <a:off x="4648200" y="5257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85" name="Oval 125"/>
          <p:cNvSpPr>
            <a:spLocks noChangeArrowheads="1"/>
          </p:cNvSpPr>
          <p:nvPr/>
        </p:nvSpPr>
        <p:spPr bwMode="auto">
          <a:xfrm>
            <a:off x="4648200" y="571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86" name="Oval 126"/>
          <p:cNvSpPr>
            <a:spLocks noChangeArrowheads="1"/>
          </p:cNvSpPr>
          <p:nvPr/>
        </p:nvSpPr>
        <p:spPr bwMode="auto">
          <a:xfrm>
            <a:off x="5486400" y="4800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87" name="Oval 127"/>
          <p:cNvSpPr>
            <a:spLocks noChangeArrowheads="1"/>
          </p:cNvSpPr>
          <p:nvPr/>
        </p:nvSpPr>
        <p:spPr bwMode="auto">
          <a:xfrm>
            <a:off x="54864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88" name="Oval 128"/>
          <p:cNvSpPr>
            <a:spLocks noChangeArrowheads="1"/>
          </p:cNvSpPr>
          <p:nvPr/>
        </p:nvSpPr>
        <p:spPr bwMode="auto">
          <a:xfrm>
            <a:off x="54864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89" name="Oval 129"/>
          <p:cNvSpPr>
            <a:spLocks noChangeArrowheads="1"/>
          </p:cNvSpPr>
          <p:nvPr/>
        </p:nvSpPr>
        <p:spPr bwMode="auto">
          <a:xfrm>
            <a:off x="548640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4690" name="AutoShape 130"/>
          <p:cNvCxnSpPr>
            <a:cxnSpLocks noChangeShapeType="1"/>
            <a:stCxn id="194686" idx="4"/>
            <a:endCxn id="194676" idx="0"/>
          </p:cNvCxnSpPr>
          <p:nvPr/>
        </p:nvCxnSpPr>
        <p:spPr bwMode="auto">
          <a:xfrm>
            <a:off x="5562600" y="49530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91" name="AutoShape 131"/>
          <p:cNvCxnSpPr>
            <a:cxnSpLocks noChangeShapeType="1"/>
            <a:stCxn id="194684" idx="4"/>
            <a:endCxn id="194685" idx="0"/>
          </p:cNvCxnSpPr>
          <p:nvPr/>
        </p:nvCxnSpPr>
        <p:spPr bwMode="auto">
          <a:xfrm>
            <a:off x="4724400" y="54102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92" name="AutoShape 132"/>
          <p:cNvCxnSpPr>
            <a:cxnSpLocks noChangeShapeType="1"/>
            <a:stCxn id="194687" idx="4"/>
            <a:endCxn id="194686" idx="0"/>
          </p:cNvCxnSpPr>
          <p:nvPr/>
        </p:nvCxnSpPr>
        <p:spPr bwMode="auto">
          <a:xfrm>
            <a:off x="5562600" y="44958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93" name="AutoShape 133"/>
          <p:cNvCxnSpPr>
            <a:cxnSpLocks noChangeShapeType="1"/>
            <a:stCxn id="194675" idx="4"/>
            <a:endCxn id="194684" idx="0"/>
          </p:cNvCxnSpPr>
          <p:nvPr/>
        </p:nvCxnSpPr>
        <p:spPr bwMode="auto">
          <a:xfrm>
            <a:off x="4724400" y="49530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94" name="AutoShape 134"/>
          <p:cNvCxnSpPr>
            <a:cxnSpLocks noChangeShapeType="1"/>
            <a:stCxn id="194683" idx="4"/>
            <a:endCxn id="194675" idx="0"/>
          </p:cNvCxnSpPr>
          <p:nvPr/>
        </p:nvCxnSpPr>
        <p:spPr bwMode="auto">
          <a:xfrm>
            <a:off x="4724400" y="44958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95" name="AutoShape 135"/>
          <p:cNvCxnSpPr>
            <a:cxnSpLocks noChangeShapeType="1"/>
          </p:cNvCxnSpPr>
          <p:nvPr/>
        </p:nvCxnSpPr>
        <p:spPr bwMode="auto">
          <a:xfrm>
            <a:off x="4724400" y="40386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96" name="AutoShape 136"/>
          <p:cNvCxnSpPr>
            <a:cxnSpLocks noChangeShapeType="1"/>
          </p:cNvCxnSpPr>
          <p:nvPr/>
        </p:nvCxnSpPr>
        <p:spPr bwMode="auto">
          <a:xfrm>
            <a:off x="4724400" y="35814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97" name="AutoShape 137"/>
          <p:cNvCxnSpPr>
            <a:cxnSpLocks noChangeShapeType="1"/>
            <a:stCxn id="194688" idx="4"/>
            <a:endCxn id="194687" idx="0"/>
          </p:cNvCxnSpPr>
          <p:nvPr/>
        </p:nvCxnSpPr>
        <p:spPr bwMode="auto">
          <a:xfrm>
            <a:off x="5562600" y="40386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98" name="AutoShape 138"/>
          <p:cNvCxnSpPr>
            <a:cxnSpLocks noChangeShapeType="1"/>
            <a:stCxn id="194689" idx="4"/>
            <a:endCxn id="194688" idx="0"/>
          </p:cNvCxnSpPr>
          <p:nvPr/>
        </p:nvCxnSpPr>
        <p:spPr bwMode="auto">
          <a:xfrm>
            <a:off x="5562600" y="35814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699" name="AutoShape 139"/>
          <p:cNvCxnSpPr>
            <a:cxnSpLocks noChangeShapeType="1"/>
            <a:stCxn id="194689" idx="2"/>
            <a:endCxn id="194683" idx="7"/>
          </p:cNvCxnSpPr>
          <p:nvPr/>
        </p:nvCxnSpPr>
        <p:spPr bwMode="auto">
          <a:xfrm flipH="1">
            <a:off x="4778375" y="35052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4700" name="AutoShape 140"/>
          <p:cNvCxnSpPr>
            <a:cxnSpLocks noChangeShapeType="1"/>
            <a:stCxn id="194681" idx="6"/>
            <a:endCxn id="194687" idx="1"/>
          </p:cNvCxnSpPr>
          <p:nvPr/>
        </p:nvCxnSpPr>
        <p:spPr bwMode="auto">
          <a:xfrm>
            <a:off x="4800600" y="35052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4701" name="Rectangle 141"/>
          <p:cNvSpPr>
            <a:spLocks noChangeArrowheads="1"/>
          </p:cNvSpPr>
          <p:nvPr/>
        </p:nvSpPr>
        <p:spPr bwMode="auto">
          <a:xfrm>
            <a:off x="4648200" y="2971800"/>
            <a:ext cx="568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en-US" sz="2000" baseline="-50000">
                <a:latin typeface="Times New Roman" pitchFamily="18" charset="0"/>
              </a:rPr>
              <a:t>3</a:t>
            </a:r>
            <a:r>
              <a:rPr lang="en-US" sz="2000" baseline="-25000">
                <a:latin typeface="Times New Roman" pitchFamily="18" charset="0"/>
              </a:rPr>
              <a:t>1</a:t>
            </a:r>
            <a:endParaRPr lang="ru-RU" sz="2000" baseline="-25000">
              <a:latin typeface="Times New Roman" pitchFamily="18" charset="0"/>
            </a:endParaRPr>
          </a:p>
        </p:txBody>
      </p:sp>
      <p:sp>
        <p:nvSpPr>
          <p:cNvPr id="194702" name="Rectangle 142"/>
          <p:cNvSpPr>
            <a:spLocks noChangeArrowheads="1"/>
          </p:cNvSpPr>
          <p:nvPr/>
        </p:nvSpPr>
        <p:spPr bwMode="auto">
          <a:xfrm>
            <a:off x="4689475" y="5715000"/>
            <a:ext cx="568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en-US" sz="2000" baseline="-50000">
                <a:latin typeface="Times New Roman" pitchFamily="18" charset="0"/>
              </a:rPr>
              <a:t>3</a:t>
            </a:r>
            <a:r>
              <a:rPr lang="ru-RU" sz="2000" baseline="-25000">
                <a:latin typeface="Times New Roman" pitchFamily="18" charset="0"/>
              </a:rPr>
              <a:t>6</a:t>
            </a:r>
          </a:p>
        </p:txBody>
      </p:sp>
      <p:sp>
        <p:nvSpPr>
          <p:cNvPr id="194703" name="Freeform 143"/>
          <p:cNvSpPr>
            <a:spLocks/>
          </p:cNvSpPr>
          <p:nvPr/>
        </p:nvSpPr>
        <p:spPr bwMode="auto">
          <a:xfrm>
            <a:off x="2057400" y="3505200"/>
            <a:ext cx="838200" cy="1219200"/>
          </a:xfrm>
          <a:custGeom>
            <a:avLst/>
            <a:gdLst/>
            <a:ahLst/>
            <a:cxnLst>
              <a:cxn ang="0">
                <a:pos x="0" y="768"/>
              </a:cxn>
              <a:cxn ang="0">
                <a:pos x="336" y="624"/>
              </a:cxn>
              <a:cxn ang="0">
                <a:pos x="192" y="288"/>
              </a:cxn>
              <a:cxn ang="0">
                <a:pos x="480" y="0"/>
              </a:cxn>
            </a:cxnLst>
            <a:rect l="0" t="0" r="r" b="b"/>
            <a:pathLst>
              <a:path w="480" h="768">
                <a:moveTo>
                  <a:pt x="0" y="768"/>
                </a:moveTo>
                <a:cubicBezTo>
                  <a:pt x="152" y="736"/>
                  <a:pt x="304" y="704"/>
                  <a:pt x="336" y="624"/>
                </a:cubicBezTo>
                <a:cubicBezTo>
                  <a:pt x="368" y="544"/>
                  <a:pt x="168" y="392"/>
                  <a:pt x="192" y="288"/>
                </a:cubicBezTo>
                <a:cubicBezTo>
                  <a:pt x="216" y="184"/>
                  <a:pt x="432" y="48"/>
                  <a:pt x="480" y="0"/>
                </a:cubicBezTo>
              </a:path>
            </a:pathLst>
          </a:custGeom>
          <a:noFill/>
          <a:ln w="31750">
            <a:solidFill>
              <a:srgbClr val="8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704" name="Freeform 144"/>
          <p:cNvSpPr>
            <a:spLocks/>
          </p:cNvSpPr>
          <p:nvPr/>
        </p:nvSpPr>
        <p:spPr bwMode="auto">
          <a:xfrm>
            <a:off x="2971800" y="3505200"/>
            <a:ext cx="1676400" cy="2832100"/>
          </a:xfrm>
          <a:custGeom>
            <a:avLst/>
            <a:gdLst/>
            <a:ahLst/>
            <a:cxnLst>
              <a:cxn ang="0">
                <a:pos x="0" y="1488"/>
              </a:cxn>
              <a:cxn ang="0">
                <a:pos x="240" y="1776"/>
              </a:cxn>
              <a:cxn ang="0">
                <a:pos x="768" y="1440"/>
              </a:cxn>
              <a:cxn ang="0">
                <a:pos x="720" y="528"/>
              </a:cxn>
              <a:cxn ang="0">
                <a:pos x="1056" y="0"/>
              </a:cxn>
            </a:cxnLst>
            <a:rect l="0" t="0" r="r" b="b"/>
            <a:pathLst>
              <a:path w="1056" h="1784">
                <a:moveTo>
                  <a:pt x="0" y="1488"/>
                </a:moveTo>
                <a:cubicBezTo>
                  <a:pt x="56" y="1636"/>
                  <a:pt x="112" y="1784"/>
                  <a:pt x="240" y="1776"/>
                </a:cubicBezTo>
                <a:cubicBezTo>
                  <a:pt x="368" y="1768"/>
                  <a:pt x="688" y="1648"/>
                  <a:pt x="768" y="1440"/>
                </a:cubicBezTo>
                <a:cubicBezTo>
                  <a:pt x="848" y="1232"/>
                  <a:pt x="672" y="768"/>
                  <a:pt x="720" y="528"/>
                </a:cubicBezTo>
                <a:cubicBezTo>
                  <a:pt x="768" y="288"/>
                  <a:pt x="1000" y="88"/>
                  <a:pt x="1056" y="0"/>
                </a:cubicBezTo>
              </a:path>
            </a:pathLst>
          </a:custGeom>
          <a:noFill/>
          <a:ln w="31750">
            <a:solidFill>
              <a:srgbClr val="8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705" name="Freeform 145"/>
          <p:cNvSpPr>
            <a:spLocks/>
          </p:cNvSpPr>
          <p:nvPr/>
        </p:nvSpPr>
        <p:spPr bwMode="auto">
          <a:xfrm flipH="1">
            <a:off x="2057400" y="1828800"/>
            <a:ext cx="2286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706" name="Freeform 146"/>
          <p:cNvSpPr>
            <a:spLocks/>
          </p:cNvSpPr>
          <p:nvPr/>
        </p:nvSpPr>
        <p:spPr bwMode="auto">
          <a:xfrm>
            <a:off x="4724400" y="2514600"/>
            <a:ext cx="2895600" cy="4330700"/>
          </a:xfrm>
          <a:custGeom>
            <a:avLst/>
            <a:gdLst/>
            <a:ahLst/>
            <a:cxnLst>
              <a:cxn ang="0">
                <a:pos x="0" y="2112"/>
              </a:cxn>
              <a:cxn ang="0">
                <a:pos x="336" y="2496"/>
              </a:cxn>
              <a:cxn ang="0">
                <a:pos x="1344" y="720"/>
              </a:cxn>
              <a:cxn ang="0">
                <a:pos x="1824" y="0"/>
              </a:cxn>
            </a:cxnLst>
            <a:rect l="0" t="0" r="r" b="b"/>
            <a:pathLst>
              <a:path w="1824" h="2728">
                <a:moveTo>
                  <a:pt x="0" y="2112"/>
                </a:moveTo>
                <a:cubicBezTo>
                  <a:pt x="56" y="2420"/>
                  <a:pt x="112" y="2728"/>
                  <a:pt x="336" y="2496"/>
                </a:cubicBezTo>
                <a:cubicBezTo>
                  <a:pt x="560" y="2264"/>
                  <a:pt x="1096" y="1136"/>
                  <a:pt x="1344" y="720"/>
                </a:cubicBezTo>
                <a:cubicBezTo>
                  <a:pt x="1592" y="304"/>
                  <a:pt x="1744" y="120"/>
                  <a:pt x="1824" y="0"/>
                </a:cubicBezTo>
              </a:path>
            </a:pathLst>
          </a:custGeom>
          <a:noFill/>
          <a:ln w="31750">
            <a:solidFill>
              <a:srgbClr val="8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707" name="Freeform 147"/>
          <p:cNvSpPr>
            <a:spLocks/>
          </p:cNvSpPr>
          <p:nvPr/>
        </p:nvSpPr>
        <p:spPr bwMode="auto">
          <a:xfrm flipH="1" flipV="1">
            <a:off x="7696200" y="4876800"/>
            <a:ext cx="381000" cy="990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 of </a:t>
            </a:r>
            <a:r>
              <a:rPr lang="en-US" i="1" dirty="0" smtClean="0"/>
              <a:t>G</a:t>
            </a:r>
            <a:r>
              <a:rPr lang="en-US" dirty="0">
                <a:cs typeface="Times New Roman" pitchFamily="18" charset="0"/>
              </a:rPr>
              <a:t>′</a:t>
            </a:r>
            <a:endParaRPr lang="en-US" i="1" dirty="0">
              <a:cs typeface="Times New Roman" pitchFamily="18" charset="0"/>
            </a:endParaRP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sz="2800" dirty="0">
                <a:solidFill>
                  <a:srgbClr val="00CCFF"/>
                </a:solidFill>
              </a:rPr>
              <a:t>|</a:t>
            </a:r>
            <a:r>
              <a:rPr lang="en-US" sz="2800" i="1" dirty="0">
                <a:solidFill>
                  <a:srgbClr val="00CCFF"/>
                </a:solidFill>
              </a:rPr>
              <a:t>V</a:t>
            </a:r>
            <a:r>
              <a:rPr lang="en-US" sz="2800" i="1" dirty="0">
                <a:solidFill>
                  <a:srgbClr val="00CCFF"/>
                </a:solidFill>
                <a:cs typeface="Times New Roman" pitchFamily="18" charset="0"/>
              </a:rPr>
              <a:t>′</a:t>
            </a:r>
            <a:r>
              <a:rPr lang="en-US" sz="2800" dirty="0">
                <a:solidFill>
                  <a:srgbClr val="00CCFF"/>
                </a:solidFill>
              </a:rPr>
              <a:t>| = 12</a:t>
            </a:r>
            <a:r>
              <a:rPr lang="en-US" sz="2800" i="1" dirty="0">
                <a:solidFill>
                  <a:srgbClr val="00CCFF"/>
                </a:solidFill>
              </a:rPr>
              <a:t>m+k</a:t>
            </a:r>
          </a:p>
          <a:p>
            <a:r>
              <a:rPr lang="en-US" sz="2800" dirty="0" smtClean="0">
                <a:solidFill>
                  <a:srgbClr val="00CCFF"/>
                </a:solidFill>
              </a:rPr>
              <a:t>For each edge </a:t>
            </a:r>
            <a:r>
              <a:rPr lang="ru-RU" sz="2800" dirty="0" smtClean="0">
                <a:solidFill>
                  <a:srgbClr val="00CCFF"/>
                </a:solidFill>
              </a:rPr>
              <a:t>(</a:t>
            </a:r>
            <a:r>
              <a:rPr lang="en-US" sz="2800" i="1" dirty="0">
                <a:solidFill>
                  <a:srgbClr val="00CCFF"/>
                </a:solidFill>
              </a:rPr>
              <a:t>v</a:t>
            </a:r>
            <a:r>
              <a:rPr lang="en-US" sz="2800" i="1" baseline="-25000" dirty="0">
                <a:solidFill>
                  <a:srgbClr val="00CCFF"/>
                </a:solidFill>
              </a:rPr>
              <a:t>i</a:t>
            </a:r>
            <a:r>
              <a:rPr lang="en-US" sz="2800" dirty="0">
                <a:solidFill>
                  <a:srgbClr val="00CCFF"/>
                </a:solidFill>
              </a:rPr>
              <a:t>, </a:t>
            </a:r>
            <a:r>
              <a:rPr lang="en-US" sz="2800" i="1" dirty="0" err="1">
                <a:solidFill>
                  <a:srgbClr val="00CCFF"/>
                </a:solidFill>
              </a:rPr>
              <a:t>v</a:t>
            </a:r>
            <a:r>
              <a:rPr lang="en-US" sz="2800" i="1" baseline="-25000" dirty="0" err="1">
                <a:solidFill>
                  <a:srgbClr val="00CCFF"/>
                </a:solidFill>
              </a:rPr>
              <a:t>j</a:t>
            </a:r>
            <a:r>
              <a:rPr lang="ru-RU" sz="2800" dirty="0" smtClean="0">
                <a:solidFill>
                  <a:srgbClr val="00CCFF"/>
                </a:solidFill>
              </a:rPr>
              <a:t>)</a:t>
            </a:r>
            <a:r>
              <a:rPr lang="en-US" sz="2800" dirty="0">
                <a:solidFill>
                  <a:srgbClr val="00CCFF"/>
                </a:solidFill>
              </a:rPr>
              <a:t> ∊</a:t>
            </a:r>
            <a:r>
              <a:rPr lang="en-US" sz="2800" dirty="0">
                <a:solidFill>
                  <a:srgbClr val="00CCFF"/>
                </a:solidFill>
                <a:latin typeface="Times New Roman" pitchFamily="18" charset="0"/>
              </a:rPr>
              <a:t> </a:t>
            </a:r>
            <a:r>
              <a:rPr lang="en-US" sz="2800" i="1" dirty="0" smtClean="0">
                <a:solidFill>
                  <a:srgbClr val="00CCFF"/>
                </a:solidFill>
                <a:latin typeface="Times New Roman" pitchFamily="18" charset="0"/>
              </a:rPr>
              <a:t>E, </a:t>
            </a:r>
            <a:r>
              <a:rPr lang="en-US" sz="2800" i="1" dirty="0">
                <a:solidFill>
                  <a:srgbClr val="00CCFF"/>
                </a:solidFill>
              </a:rPr>
              <a:t>G</a:t>
            </a:r>
            <a:r>
              <a:rPr lang="en-US" sz="2800" dirty="0" smtClean="0">
                <a:solidFill>
                  <a:srgbClr val="00CCFF"/>
                </a:solidFill>
                <a:cs typeface="Times New Roman" pitchFamily="18" charset="0"/>
              </a:rPr>
              <a:t>′ contains a “cover-testing” component that will be used to ensure that at least one endpoint of that edges is among the selected </a:t>
            </a:r>
            <a:r>
              <a:rPr lang="en-US" sz="2800" i="1" dirty="0" smtClean="0">
                <a:solidFill>
                  <a:srgbClr val="00CCFF"/>
                </a:solidFill>
                <a:cs typeface="Times New Roman" pitchFamily="18" charset="0"/>
              </a:rPr>
              <a:t>k</a:t>
            </a:r>
            <a:r>
              <a:rPr lang="en-US" sz="2800" dirty="0" smtClean="0">
                <a:solidFill>
                  <a:srgbClr val="00CCFF"/>
                </a:solidFill>
                <a:cs typeface="Times New Roman" pitchFamily="18" charset="0"/>
              </a:rPr>
              <a:t> vertices.</a:t>
            </a:r>
            <a:r>
              <a:rPr lang="en-US" sz="2800" i="1" dirty="0" smtClean="0">
                <a:solidFill>
                  <a:srgbClr val="00CCFF"/>
                </a:solidFill>
                <a:latin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CCFF"/>
                </a:solidFill>
              </a:rPr>
              <a:t> </a:t>
            </a:r>
            <a:endParaRPr lang="en-US" sz="2800" dirty="0">
              <a:solidFill>
                <a:srgbClr val="00CCFF"/>
              </a:solidFill>
            </a:endParaRPr>
          </a:p>
          <a:p>
            <a:r>
              <a:rPr lang="en-US" sz="2800" dirty="0" smtClean="0">
                <a:solidFill>
                  <a:srgbClr val="00CCFF"/>
                </a:solidFill>
              </a:rPr>
              <a:t>The component</a:t>
            </a:r>
            <a:r>
              <a:rPr lang="ru-RU" sz="2800" dirty="0" smtClean="0">
                <a:solidFill>
                  <a:srgbClr val="00CCFF"/>
                </a:solidFill>
              </a:rPr>
              <a:t> </a:t>
            </a:r>
            <a:r>
              <a:rPr lang="en-US" sz="2800" dirty="0" smtClean="0">
                <a:solidFill>
                  <a:srgbClr val="00CCFF"/>
                </a:solidFill>
              </a:rPr>
              <a:t>has </a:t>
            </a:r>
            <a:r>
              <a:rPr lang="ru-RU" sz="2800" dirty="0" smtClean="0">
                <a:solidFill>
                  <a:srgbClr val="00CCFF"/>
                </a:solidFill>
              </a:rPr>
              <a:t>12 </a:t>
            </a:r>
            <a:r>
              <a:rPr lang="en-US" sz="2800" dirty="0" smtClean="0">
                <a:solidFill>
                  <a:srgbClr val="00CCFF"/>
                </a:solidFill>
              </a:rPr>
              <a:t>vertices</a:t>
            </a:r>
            <a:r>
              <a:rPr lang="ru-RU" sz="2800" dirty="0" smtClean="0">
                <a:solidFill>
                  <a:srgbClr val="00CCFF"/>
                </a:solidFill>
              </a:rPr>
              <a:t> </a:t>
            </a:r>
            <a:r>
              <a:rPr lang="en-US" sz="2800" i="1" dirty="0">
                <a:solidFill>
                  <a:srgbClr val="00CCFF"/>
                </a:solidFill>
              </a:rPr>
              <a:t>u</a:t>
            </a:r>
            <a:r>
              <a:rPr lang="en-US" sz="2800" i="1" baseline="-25000" dirty="0">
                <a:solidFill>
                  <a:srgbClr val="00CCFF"/>
                </a:solidFill>
              </a:rPr>
              <a:t>ij</a:t>
            </a:r>
            <a:r>
              <a:rPr lang="en-US" sz="2800" baseline="-25000" dirty="0">
                <a:solidFill>
                  <a:srgbClr val="00CCFF"/>
                </a:solidFill>
              </a:rPr>
              <a:t>1</a:t>
            </a:r>
            <a:r>
              <a:rPr lang="en-US" sz="2800" dirty="0">
                <a:solidFill>
                  <a:srgbClr val="00CCFF"/>
                </a:solidFill>
              </a:rPr>
              <a:t>, </a:t>
            </a:r>
            <a:r>
              <a:rPr lang="en-US" sz="2800" i="1" dirty="0">
                <a:solidFill>
                  <a:srgbClr val="00CCFF"/>
                </a:solidFill>
              </a:rPr>
              <a:t>u</a:t>
            </a:r>
            <a:r>
              <a:rPr lang="en-US" sz="2800" i="1" baseline="-25000" dirty="0">
                <a:solidFill>
                  <a:srgbClr val="00CCFF"/>
                </a:solidFill>
              </a:rPr>
              <a:t>ij</a:t>
            </a:r>
            <a:r>
              <a:rPr lang="en-US" sz="2800" baseline="-25000" dirty="0">
                <a:solidFill>
                  <a:srgbClr val="00CCFF"/>
                </a:solidFill>
              </a:rPr>
              <a:t>2</a:t>
            </a:r>
            <a:r>
              <a:rPr lang="en-US" sz="2800" dirty="0">
                <a:solidFill>
                  <a:srgbClr val="00CCFF"/>
                </a:solidFill>
              </a:rPr>
              <a:t>, </a:t>
            </a:r>
            <a:r>
              <a:rPr lang="en-US" sz="2800" i="1" dirty="0">
                <a:solidFill>
                  <a:srgbClr val="00CCFF"/>
                </a:solidFill>
              </a:rPr>
              <a:t>u</a:t>
            </a:r>
            <a:r>
              <a:rPr lang="en-US" sz="2800" i="1" baseline="-25000" dirty="0">
                <a:solidFill>
                  <a:srgbClr val="00CCFF"/>
                </a:solidFill>
              </a:rPr>
              <a:t>ij</a:t>
            </a:r>
            <a:r>
              <a:rPr lang="en-US" sz="2800" baseline="-25000" dirty="0">
                <a:solidFill>
                  <a:srgbClr val="00CCFF"/>
                </a:solidFill>
              </a:rPr>
              <a:t>3</a:t>
            </a:r>
            <a:r>
              <a:rPr lang="en-US" sz="2800" dirty="0">
                <a:solidFill>
                  <a:srgbClr val="00CCFF"/>
                </a:solidFill>
              </a:rPr>
              <a:t>, </a:t>
            </a:r>
            <a:r>
              <a:rPr lang="en-US" sz="2800" i="1" dirty="0">
                <a:solidFill>
                  <a:srgbClr val="00CCFF"/>
                </a:solidFill>
              </a:rPr>
              <a:t>u</a:t>
            </a:r>
            <a:r>
              <a:rPr lang="en-US" sz="2800" i="1" baseline="-25000" dirty="0">
                <a:solidFill>
                  <a:srgbClr val="00CCFF"/>
                </a:solidFill>
              </a:rPr>
              <a:t>ij</a:t>
            </a:r>
            <a:r>
              <a:rPr lang="en-US" sz="2800" baseline="-25000" dirty="0">
                <a:solidFill>
                  <a:srgbClr val="00CCFF"/>
                </a:solidFill>
              </a:rPr>
              <a:t>4</a:t>
            </a:r>
            <a:r>
              <a:rPr lang="en-US" sz="2800" dirty="0">
                <a:solidFill>
                  <a:srgbClr val="00CCFF"/>
                </a:solidFill>
              </a:rPr>
              <a:t>, </a:t>
            </a:r>
            <a:r>
              <a:rPr lang="en-US" sz="2800" i="1" dirty="0">
                <a:solidFill>
                  <a:srgbClr val="00CCFF"/>
                </a:solidFill>
              </a:rPr>
              <a:t>u</a:t>
            </a:r>
            <a:r>
              <a:rPr lang="en-US" sz="2800" i="1" baseline="-25000" dirty="0">
                <a:solidFill>
                  <a:srgbClr val="00CCFF"/>
                </a:solidFill>
              </a:rPr>
              <a:t>ij</a:t>
            </a:r>
            <a:r>
              <a:rPr lang="en-US" sz="2800" baseline="-25000" dirty="0">
                <a:solidFill>
                  <a:srgbClr val="00CCFF"/>
                </a:solidFill>
              </a:rPr>
              <a:t>5</a:t>
            </a:r>
            <a:r>
              <a:rPr lang="en-US" sz="2800" dirty="0">
                <a:solidFill>
                  <a:srgbClr val="00CCFF"/>
                </a:solidFill>
              </a:rPr>
              <a:t>, </a:t>
            </a:r>
            <a:r>
              <a:rPr lang="en-US" sz="2800" i="1" dirty="0">
                <a:solidFill>
                  <a:srgbClr val="00CCFF"/>
                </a:solidFill>
              </a:rPr>
              <a:t>u</a:t>
            </a:r>
            <a:r>
              <a:rPr lang="en-US" sz="2800" i="1" baseline="-25000" dirty="0">
                <a:solidFill>
                  <a:srgbClr val="00CCFF"/>
                </a:solidFill>
              </a:rPr>
              <a:t>ij</a:t>
            </a:r>
            <a:r>
              <a:rPr lang="en-US" sz="2800" baseline="-25000" dirty="0">
                <a:solidFill>
                  <a:srgbClr val="00CCFF"/>
                </a:solidFill>
              </a:rPr>
              <a:t>6</a:t>
            </a:r>
            <a:r>
              <a:rPr lang="en-US" sz="2800" dirty="0">
                <a:solidFill>
                  <a:srgbClr val="00CCFF"/>
                </a:solidFill>
              </a:rPr>
              <a:t>, </a:t>
            </a:r>
            <a:r>
              <a:rPr lang="en-US" sz="2800" i="1" dirty="0">
                <a:solidFill>
                  <a:srgbClr val="00CCFF"/>
                </a:solidFill>
              </a:rPr>
              <a:t>u</a:t>
            </a:r>
            <a:r>
              <a:rPr lang="en-US" sz="2800" i="1" baseline="-25000" dirty="0">
                <a:solidFill>
                  <a:srgbClr val="00CCFF"/>
                </a:solidFill>
              </a:rPr>
              <a:t>ji</a:t>
            </a:r>
            <a:r>
              <a:rPr lang="en-US" sz="2800" baseline="-25000" dirty="0">
                <a:solidFill>
                  <a:srgbClr val="00CCFF"/>
                </a:solidFill>
              </a:rPr>
              <a:t>1</a:t>
            </a:r>
            <a:r>
              <a:rPr lang="en-US" sz="2800" dirty="0">
                <a:solidFill>
                  <a:srgbClr val="00CCFF"/>
                </a:solidFill>
              </a:rPr>
              <a:t>, </a:t>
            </a:r>
            <a:r>
              <a:rPr lang="en-US" sz="2800" i="1" dirty="0">
                <a:solidFill>
                  <a:srgbClr val="00CCFF"/>
                </a:solidFill>
              </a:rPr>
              <a:t>u</a:t>
            </a:r>
            <a:r>
              <a:rPr lang="en-US" sz="2800" i="1" baseline="-25000" dirty="0">
                <a:solidFill>
                  <a:srgbClr val="00CCFF"/>
                </a:solidFill>
              </a:rPr>
              <a:t>ji</a:t>
            </a:r>
            <a:r>
              <a:rPr lang="en-US" sz="2800" baseline="-25000" dirty="0">
                <a:solidFill>
                  <a:srgbClr val="00CCFF"/>
                </a:solidFill>
              </a:rPr>
              <a:t>2</a:t>
            </a:r>
            <a:r>
              <a:rPr lang="en-US" sz="2800" dirty="0">
                <a:solidFill>
                  <a:srgbClr val="00CCFF"/>
                </a:solidFill>
              </a:rPr>
              <a:t>, </a:t>
            </a:r>
            <a:r>
              <a:rPr lang="en-US" sz="2800" i="1" dirty="0">
                <a:solidFill>
                  <a:srgbClr val="00CCFF"/>
                </a:solidFill>
              </a:rPr>
              <a:t>u</a:t>
            </a:r>
            <a:r>
              <a:rPr lang="en-US" sz="2800" i="1" baseline="-25000" dirty="0">
                <a:solidFill>
                  <a:srgbClr val="00CCFF"/>
                </a:solidFill>
              </a:rPr>
              <a:t>ji</a:t>
            </a:r>
            <a:r>
              <a:rPr lang="en-US" sz="2800" baseline="-25000" dirty="0">
                <a:solidFill>
                  <a:srgbClr val="00CCFF"/>
                </a:solidFill>
              </a:rPr>
              <a:t>3</a:t>
            </a:r>
            <a:r>
              <a:rPr lang="en-US" sz="2800" dirty="0">
                <a:solidFill>
                  <a:srgbClr val="00CCFF"/>
                </a:solidFill>
              </a:rPr>
              <a:t>, </a:t>
            </a:r>
            <a:r>
              <a:rPr lang="en-US" sz="2800" i="1" dirty="0">
                <a:solidFill>
                  <a:srgbClr val="00CCFF"/>
                </a:solidFill>
              </a:rPr>
              <a:t>u</a:t>
            </a:r>
            <a:r>
              <a:rPr lang="en-US" sz="2800" i="1" baseline="-25000" dirty="0">
                <a:solidFill>
                  <a:srgbClr val="00CCFF"/>
                </a:solidFill>
              </a:rPr>
              <a:t>ji</a:t>
            </a:r>
            <a:r>
              <a:rPr lang="en-US" sz="2800" baseline="-25000" dirty="0">
                <a:solidFill>
                  <a:srgbClr val="00CCFF"/>
                </a:solidFill>
              </a:rPr>
              <a:t>4</a:t>
            </a:r>
            <a:r>
              <a:rPr lang="en-US" sz="2800" dirty="0">
                <a:solidFill>
                  <a:srgbClr val="00CCFF"/>
                </a:solidFill>
              </a:rPr>
              <a:t>, </a:t>
            </a:r>
            <a:r>
              <a:rPr lang="en-US" sz="2800" i="1" dirty="0">
                <a:solidFill>
                  <a:srgbClr val="00CCFF"/>
                </a:solidFill>
              </a:rPr>
              <a:t>u</a:t>
            </a:r>
            <a:r>
              <a:rPr lang="en-US" sz="2800" i="1" baseline="-25000" dirty="0">
                <a:solidFill>
                  <a:srgbClr val="00CCFF"/>
                </a:solidFill>
              </a:rPr>
              <a:t>ji</a:t>
            </a:r>
            <a:r>
              <a:rPr lang="en-US" sz="2800" baseline="-25000" dirty="0">
                <a:solidFill>
                  <a:srgbClr val="00CCFF"/>
                </a:solidFill>
              </a:rPr>
              <a:t>5</a:t>
            </a:r>
            <a:r>
              <a:rPr lang="en-US" sz="2800" dirty="0">
                <a:solidFill>
                  <a:srgbClr val="00CCFF"/>
                </a:solidFill>
              </a:rPr>
              <a:t>, </a:t>
            </a:r>
            <a:r>
              <a:rPr lang="en-US" sz="2800" i="1" dirty="0" smtClean="0">
                <a:solidFill>
                  <a:srgbClr val="00CCFF"/>
                </a:solidFill>
              </a:rPr>
              <a:t>u</a:t>
            </a:r>
            <a:r>
              <a:rPr lang="en-US" sz="2800" i="1" baseline="-25000" dirty="0" smtClean="0">
                <a:solidFill>
                  <a:srgbClr val="00CCFF"/>
                </a:solidFill>
              </a:rPr>
              <a:t>ji</a:t>
            </a:r>
            <a:r>
              <a:rPr lang="en-US" sz="2800" baseline="-25000" dirty="0" smtClean="0">
                <a:solidFill>
                  <a:srgbClr val="00CCFF"/>
                </a:solidFill>
              </a:rPr>
              <a:t>6</a:t>
            </a:r>
            <a:r>
              <a:rPr lang="en-US" sz="2800" dirty="0" smtClean="0">
                <a:solidFill>
                  <a:srgbClr val="00CCFF"/>
                </a:solidFill>
              </a:rPr>
              <a:t> and 14 edges.</a:t>
            </a:r>
            <a:endParaRPr lang="en-US" sz="2800" dirty="0">
              <a:solidFill>
                <a:srgbClr val="00CCFF"/>
              </a:solidFill>
            </a:endParaRPr>
          </a:p>
          <a:p>
            <a:r>
              <a:rPr lang="en-US" sz="2800" dirty="0" smtClean="0"/>
              <a:t>Additionally</a:t>
            </a:r>
            <a:r>
              <a:rPr lang="en-US" sz="2800" i="1" dirty="0" smtClean="0">
                <a:latin typeface="Times New Roman" pitchFamily="18" charset="0"/>
              </a:rPr>
              <a:t> </a:t>
            </a:r>
            <a:r>
              <a:rPr lang="en-US" sz="2800" i="1" dirty="0"/>
              <a:t>G</a:t>
            </a:r>
            <a:r>
              <a:rPr lang="en-US" sz="2800" dirty="0" smtClean="0">
                <a:cs typeface="Times New Roman" pitchFamily="18" charset="0"/>
              </a:rPr>
              <a:t>′ has </a:t>
            </a:r>
            <a:r>
              <a:rPr lang="en-US" sz="2800" i="1" dirty="0" smtClean="0"/>
              <a:t>k</a:t>
            </a:r>
            <a:r>
              <a:rPr lang="en-US" sz="2800" dirty="0" smtClean="0"/>
              <a:t>  “selector” vertices </a:t>
            </a:r>
            <a:r>
              <a:rPr lang="en-US" sz="2800" i="1" dirty="0" smtClean="0"/>
              <a:t>a</a:t>
            </a:r>
            <a:r>
              <a:rPr lang="en-US" sz="2800" baseline="-25000" dirty="0" smtClean="0"/>
              <a:t>1</a:t>
            </a:r>
            <a:r>
              <a:rPr lang="en-US" sz="2800" dirty="0"/>
              <a:t>, </a:t>
            </a:r>
            <a:r>
              <a:rPr lang="en-US" sz="2800" i="1" dirty="0"/>
              <a:t>a</a:t>
            </a:r>
            <a:r>
              <a:rPr lang="en-US" sz="2800" baseline="-25000" dirty="0"/>
              <a:t>2</a:t>
            </a:r>
            <a:r>
              <a:rPr lang="en-US" sz="2800" dirty="0"/>
              <a:t>,…, </a:t>
            </a:r>
            <a:r>
              <a:rPr lang="en-US" sz="2800" i="1" dirty="0" err="1" smtClean="0"/>
              <a:t>a</a:t>
            </a:r>
            <a:r>
              <a:rPr lang="en-US" sz="2800" i="1" baseline="-25000" dirty="0" err="1" smtClean="0"/>
              <a:t>k</a:t>
            </a:r>
            <a:r>
              <a:rPr lang="en-US" sz="2800" dirty="0" smtClean="0"/>
              <a:t>, which will be used to select </a:t>
            </a:r>
            <a:r>
              <a:rPr lang="en-US" sz="2800" i="1" dirty="0">
                <a:cs typeface="Times New Roman" pitchFamily="18" charset="0"/>
              </a:rPr>
              <a:t>k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smtClean="0">
                <a:cs typeface="Times New Roman" pitchFamily="18" charset="0"/>
              </a:rPr>
              <a:t>vertices from the vertex set </a:t>
            </a:r>
            <a:r>
              <a:rPr lang="en-US" sz="2800" i="1" dirty="0" smtClean="0">
                <a:cs typeface="Times New Roman" pitchFamily="18" charset="0"/>
              </a:rPr>
              <a:t>V</a:t>
            </a:r>
            <a:r>
              <a:rPr lang="en-US" sz="2800" dirty="0" smtClean="0">
                <a:cs typeface="Times New Roman" pitchFamily="18" charset="0"/>
              </a:rPr>
              <a:t> for </a:t>
            </a:r>
            <a:r>
              <a:rPr lang="en-US" sz="2800" i="1" dirty="0" smtClean="0">
                <a:cs typeface="Times New Roman" pitchFamily="18" charset="0"/>
              </a:rPr>
              <a:t>G</a:t>
            </a:r>
            <a:r>
              <a:rPr lang="en-US" sz="2800" dirty="0" smtClean="0">
                <a:cs typeface="Times New Roman" pitchFamily="18" charset="0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47222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Selector vertices</a:t>
            </a:r>
            <a:endParaRPr lang="ru-RU" dirty="0"/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Each selector vertex </a:t>
            </a:r>
            <a:r>
              <a:rPr lang="en-US" sz="2800" i="1" dirty="0" smtClean="0"/>
              <a:t>a</a:t>
            </a:r>
            <a:r>
              <a:rPr lang="en-US" sz="2800" i="1" baseline="-25000" dirty="0" smtClean="0"/>
              <a:t>l  </a:t>
            </a:r>
            <a:r>
              <a:rPr lang="en-US" sz="2800" dirty="0" smtClean="0"/>
              <a:t>join with the first and last vertices of every component</a:t>
            </a:r>
            <a:r>
              <a:rPr lang="ru-RU" sz="2800" dirty="0" smtClean="0"/>
              <a:t> </a:t>
            </a:r>
            <a:r>
              <a:rPr lang="en-US" sz="2800" i="1" dirty="0"/>
              <a:t>v</a:t>
            </a:r>
            <a:r>
              <a:rPr lang="en-US" sz="2800" i="1" baseline="-25000" dirty="0"/>
              <a:t>i</a:t>
            </a:r>
            <a:r>
              <a:rPr lang="ru-RU" sz="2800" dirty="0"/>
              <a:t>. </a:t>
            </a:r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It is easy to see that </a:t>
            </a:r>
            <a:r>
              <a:rPr lang="en-US" sz="2800" i="1" dirty="0">
                <a:latin typeface="Times New Roman" pitchFamily="18" charset="0"/>
              </a:rPr>
              <a:t>G</a:t>
            </a:r>
            <a:r>
              <a:rPr lang="en-US" sz="2800" dirty="0" smtClean="0">
                <a:latin typeface="Times New Roman" pitchFamily="18" charset="0"/>
              </a:rPr>
              <a:t>′ can be constructed from </a:t>
            </a:r>
            <a:r>
              <a:rPr lang="en-US" sz="2800" i="1" dirty="0" smtClean="0">
                <a:latin typeface="Times New Roman" pitchFamily="18" charset="0"/>
              </a:rPr>
              <a:t>G</a:t>
            </a:r>
            <a:r>
              <a:rPr lang="en-US" sz="2800" dirty="0" smtClean="0">
                <a:latin typeface="Times New Roman" pitchFamily="18" charset="0"/>
              </a:rPr>
              <a:t> in polynomial time.</a:t>
            </a:r>
            <a:endParaRPr lang="ru-RU" sz="2800" dirty="0"/>
          </a:p>
        </p:txBody>
      </p:sp>
      <p:graphicFrame>
        <p:nvGraphicFramePr>
          <p:cNvPr id="19763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3370705"/>
              </p:ext>
            </p:extLst>
          </p:nvPr>
        </p:nvGraphicFramePr>
        <p:xfrm>
          <a:off x="2016125" y="3141662"/>
          <a:ext cx="4078288" cy="120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79" name="Формула" r:id="rId3" imgW="1638000" imgH="482400" progId="Equation.3">
                  <p:embed/>
                </p:oleObj>
              </mc:Choice>
              <mc:Fallback>
                <p:oleObj name="Формула" r:id="rId3" imgW="163800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6125" y="3141662"/>
                        <a:ext cx="4078288" cy="1201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of </a:t>
            </a:r>
            <a:r>
              <a:rPr lang="en-US" i="1" dirty="0">
                <a:latin typeface="Times New Roman" pitchFamily="18" charset="0"/>
              </a:rPr>
              <a:t>G</a:t>
            </a:r>
            <a:r>
              <a:rPr lang="en-US" dirty="0">
                <a:latin typeface="Times New Roman" pitchFamily="18" charset="0"/>
              </a:rPr>
              <a:t>′</a:t>
            </a:r>
            <a:endParaRPr lang="ru-RU" dirty="0"/>
          </a:p>
        </p:txBody>
      </p:sp>
      <p:sp>
        <p:nvSpPr>
          <p:cNvPr id="198659" name="Oval 3"/>
          <p:cNvSpPr>
            <a:spLocks noChangeArrowheads="1"/>
          </p:cNvSpPr>
          <p:nvPr/>
        </p:nvSpPr>
        <p:spPr bwMode="auto">
          <a:xfrm>
            <a:off x="11430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60" name="Oval 4"/>
          <p:cNvSpPr>
            <a:spLocks noChangeArrowheads="1"/>
          </p:cNvSpPr>
          <p:nvPr/>
        </p:nvSpPr>
        <p:spPr bwMode="auto">
          <a:xfrm>
            <a:off x="19812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61" name="Oval 5"/>
          <p:cNvSpPr>
            <a:spLocks noChangeArrowheads="1"/>
          </p:cNvSpPr>
          <p:nvPr/>
        </p:nvSpPr>
        <p:spPr bwMode="auto">
          <a:xfrm>
            <a:off x="1981200" y="4724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8662" name="AutoShape 6"/>
          <p:cNvCxnSpPr>
            <a:cxnSpLocks noChangeShapeType="1"/>
            <a:stCxn id="198659" idx="5"/>
            <a:endCxn id="198661" idx="1"/>
          </p:cNvCxnSpPr>
          <p:nvPr/>
        </p:nvCxnSpPr>
        <p:spPr bwMode="auto">
          <a:xfrm>
            <a:off x="1273175" y="3940175"/>
            <a:ext cx="730250" cy="8064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663" name="AutoShape 7"/>
          <p:cNvCxnSpPr>
            <a:cxnSpLocks noChangeShapeType="1"/>
            <a:stCxn id="198670" idx="2"/>
            <a:endCxn id="198669" idx="7"/>
          </p:cNvCxnSpPr>
          <p:nvPr/>
        </p:nvCxnSpPr>
        <p:spPr bwMode="auto">
          <a:xfrm flipH="1">
            <a:off x="1273175" y="38862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664" name="AutoShape 8"/>
          <p:cNvCxnSpPr>
            <a:cxnSpLocks noChangeShapeType="1"/>
            <a:stCxn id="198660" idx="4"/>
            <a:endCxn id="198661" idx="0"/>
          </p:cNvCxnSpPr>
          <p:nvPr/>
        </p:nvCxnSpPr>
        <p:spPr bwMode="auto">
          <a:xfrm>
            <a:off x="2057400" y="44196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8665" name="Oval 9"/>
          <p:cNvSpPr>
            <a:spLocks noChangeArrowheads="1"/>
          </p:cNvSpPr>
          <p:nvPr/>
        </p:nvSpPr>
        <p:spPr bwMode="auto">
          <a:xfrm>
            <a:off x="1143000" y="2438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66" name="Oval 10"/>
          <p:cNvSpPr>
            <a:spLocks noChangeArrowheads="1"/>
          </p:cNvSpPr>
          <p:nvPr/>
        </p:nvSpPr>
        <p:spPr bwMode="auto">
          <a:xfrm>
            <a:off x="11430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67" name="Oval 11"/>
          <p:cNvSpPr>
            <a:spLocks noChangeArrowheads="1"/>
          </p:cNvSpPr>
          <p:nvPr/>
        </p:nvSpPr>
        <p:spPr bwMode="auto">
          <a:xfrm>
            <a:off x="11430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68" name="Oval 12"/>
          <p:cNvSpPr>
            <a:spLocks noChangeArrowheads="1"/>
          </p:cNvSpPr>
          <p:nvPr/>
        </p:nvSpPr>
        <p:spPr bwMode="auto">
          <a:xfrm>
            <a:off x="11430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69" name="Oval 13"/>
          <p:cNvSpPr>
            <a:spLocks noChangeArrowheads="1"/>
          </p:cNvSpPr>
          <p:nvPr/>
        </p:nvSpPr>
        <p:spPr bwMode="auto">
          <a:xfrm>
            <a:off x="1143000" y="4724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70" name="Oval 14"/>
          <p:cNvSpPr>
            <a:spLocks noChangeArrowheads="1"/>
          </p:cNvSpPr>
          <p:nvPr/>
        </p:nvSpPr>
        <p:spPr bwMode="auto">
          <a:xfrm>
            <a:off x="19812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71" name="Oval 15"/>
          <p:cNvSpPr>
            <a:spLocks noChangeArrowheads="1"/>
          </p:cNvSpPr>
          <p:nvPr/>
        </p:nvSpPr>
        <p:spPr bwMode="auto">
          <a:xfrm>
            <a:off x="19812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72" name="Oval 16"/>
          <p:cNvSpPr>
            <a:spLocks noChangeArrowheads="1"/>
          </p:cNvSpPr>
          <p:nvPr/>
        </p:nvSpPr>
        <p:spPr bwMode="auto">
          <a:xfrm>
            <a:off x="19812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73" name="Oval 17"/>
          <p:cNvSpPr>
            <a:spLocks noChangeArrowheads="1"/>
          </p:cNvSpPr>
          <p:nvPr/>
        </p:nvSpPr>
        <p:spPr bwMode="auto">
          <a:xfrm>
            <a:off x="1981200" y="2438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8674" name="AutoShape 18"/>
          <p:cNvCxnSpPr>
            <a:cxnSpLocks noChangeShapeType="1"/>
            <a:stCxn id="198670" idx="4"/>
            <a:endCxn id="198660" idx="0"/>
          </p:cNvCxnSpPr>
          <p:nvPr/>
        </p:nvCxnSpPr>
        <p:spPr bwMode="auto">
          <a:xfrm>
            <a:off x="2057400" y="39624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675" name="AutoShape 19"/>
          <p:cNvCxnSpPr>
            <a:cxnSpLocks noChangeShapeType="1"/>
            <a:stCxn id="198668" idx="4"/>
            <a:endCxn id="198669" idx="0"/>
          </p:cNvCxnSpPr>
          <p:nvPr/>
        </p:nvCxnSpPr>
        <p:spPr bwMode="auto">
          <a:xfrm>
            <a:off x="1219200" y="44196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676" name="AutoShape 20"/>
          <p:cNvCxnSpPr>
            <a:cxnSpLocks noChangeShapeType="1"/>
            <a:stCxn id="198671" idx="4"/>
            <a:endCxn id="198670" idx="0"/>
          </p:cNvCxnSpPr>
          <p:nvPr/>
        </p:nvCxnSpPr>
        <p:spPr bwMode="auto">
          <a:xfrm>
            <a:off x="2057400" y="35052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677" name="AutoShape 21"/>
          <p:cNvCxnSpPr>
            <a:cxnSpLocks noChangeShapeType="1"/>
            <a:stCxn id="198659" idx="4"/>
            <a:endCxn id="198668" idx="0"/>
          </p:cNvCxnSpPr>
          <p:nvPr/>
        </p:nvCxnSpPr>
        <p:spPr bwMode="auto">
          <a:xfrm>
            <a:off x="1219200" y="39624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678" name="AutoShape 22"/>
          <p:cNvCxnSpPr>
            <a:cxnSpLocks noChangeShapeType="1"/>
            <a:stCxn id="198667" idx="4"/>
            <a:endCxn id="198659" idx="0"/>
          </p:cNvCxnSpPr>
          <p:nvPr/>
        </p:nvCxnSpPr>
        <p:spPr bwMode="auto">
          <a:xfrm>
            <a:off x="1219200" y="35052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679" name="AutoShape 23"/>
          <p:cNvCxnSpPr>
            <a:cxnSpLocks noChangeShapeType="1"/>
          </p:cNvCxnSpPr>
          <p:nvPr/>
        </p:nvCxnSpPr>
        <p:spPr bwMode="auto">
          <a:xfrm>
            <a:off x="1219200" y="30480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680" name="AutoShape 24"/>
          <p:cNvCxnSpPr>
            <a:cxnSpLocks noChangeShapeType="1"/>
          </p:cNvCxnSpPr>
          <p:nvPr/>
        </p:nvCxnSpPr>
        <p:spPr bwMode="auto">
          <a:xfrm>
            <a:off x="1219200" y="25908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681" name="AutoShape 25"/>
          <p:cNvCxnSpPr>
            <a:cxnSpLocks noChangeShapeType="1"/>
            <a:stCxn id="198672" idx="4"/>
            <a:endCxn id="198671" idx="0"/>
          </p:cNvCxnSpPr>
          <p:nvPr/>
        </p:nvCxnSpPr>
        <p:spPr bwMode="auto">
          <a:xfrm>
            <a:off x="2057400" y="30480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682" name="AutoShape 26"/>
          <p:cNvCxnSpPr>
            <a:cxnSpLocks noChangeShapeType="1"/>
            <a:stCxn id="198673" idx="4"/>
            <a:endCxn id="198672" idx="0"/>
          </p:cNvCxnSpPr>
          <p:nvPr/>
        </p:nvCxnSpPr>
        <p:spPr bwMode="auto">
          <a:xfrm>
            <a:off x="2057400" y="25908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683" name="AutoShape 27"/>
          <p:cNvCxnSpPr>
            <a:cxnSpLocks noChangeShapeType="1"/>
            <a:stCxn id="198673" idx="2"/>
            <a:endCxn id="198667" idx="7"/>
          </p:cNvCxnSpPr>
          <p:nvPr/>
        </p:nvCxnSpPr>
        <p:spPr bwMode="auto">
          <a:xfrm flipH="1">
            <a:off x="1273175" y="25146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684" name="AutoShape 28"/>
          <p:cNvCxnSpPr>
            <a:cxnSpLocks noChangeShapeType="1"/>
            <a:stCxn id="198665" idx="6"/>
            <a:endCxn id="198671" idx="1"/>
          </p:cNvCxnSpPr>
          <p:nvPr/>
        </p:nvCxnSpPr>
        <p:spPr bwMode="auto">
          <a:xfrm>
            <a:off x="1295400" y="25146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8685" name="Oval 29"/>
          <p:cNvSpPr>
            <a:spLocks noChangeArrowheads="1"/>
          </p:cNvSpPr>
          <p:nvPr/>
        </p:nvSpPr>
        <p:spPr bwMode="auto">
          <a:xfrm>
            <a:off x="2895600" y="47847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86" name="Oval 30"/>
          <p:cNvSpPr>
            <a:spLocks noChangeArrowheads="1"/>
          </p:cNvSpPr>
          <p:nvPr/>
        </p:nvSpPr>
        <p:spPr bwMode="auto">
          <a:xfrm>
            <a:off x="3733800" y="52419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87" name="Oval 31"/>
          <p:cNvSpPr>
            <a:spLocks noChangeArrowheads="1"/>
          </p:cNvSpPr>
          <p:nvPr/>
        </p:nvSpPr>
        <p:spPr bwMode="auto">
          <a:xfrm>
            <a:off x="3733800" y="56991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8688" name="AutoShape 32"/>
          <p:cNvCxnSpPr>
            <a:cxnSpLocks noChangeShapeType="1"/>
            <a:stCxn id="198685" idx="5"/>
            <a:endCxn id="198687" idx="1"/>
          </p:cNvCxnSpPr>
          <p:nvPr/>
        </p:nvCxnSpPr>
        <p:spPr bwMode="auto">
          <a:xfrm>
            <a:off x="3025775" y="4914900"/>
            <a:ext cx="730250" cy="8064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689" name="AutoShape 33"/>
          <p:cNvCxnSpPr>
            <a:cxnSpLocks noChangeShapeType="1"/>
            <a:stCxn id="198696" idx="2"/>
            <a:endCxn id="198695" idx="7"/>
          </p:cNvCxnSpPr>
          <p:nvPr/>
        </p:nvCxnSpPr>
        <p:spPr bwMode="auto">
          <a:xfrm flipH="1">
            <a:off x="3025775" y="4860925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690" name="AutoShape 34"/>
          <p:cNvCxnSpPr>
            <a:cxnSpLocks noChangeShapeType="1"/>
            <a:stCxn id="198686" idx="4"/>
            <a:endCxn id="198687" idx="0"/>
          </p:cNvCxnSpPr>
          <p:nvPr/>
        </p:nvCxnSpPr>
        <p:spPr bwMode="auto">
          <a:xfrm>
            <a:off x="3810000" y="5394325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8691" name="Oval 35"/>
          <p:cNvSpPr>
            <a:spLocks noChangeArrowheads="1"/>
          </p:cNvSpPr>
          <p:nvPr/>
        </p:nvSpPr>
        <p:spPr bwMode="auto">
          <a:xfrm>
            <a:off x="2895600" y="34131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92" name="Oval 36"/>
          <p:cNvSpPr>
            <a:spLocks noChangeArrowheads="1"/>
          </p:cNvSpPr>
          <p:nvPr/>
        </p:nvSpPr>
        <p:spPr bwMode="auto">
          <a:xfrm>
            <a:off x="2895600" y="38703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93" name="Oval 37"/>
          <p:cNvSpPr>
            <a:spLocks noChangeArrowheads="1"/>
          </p:cNvSpPr>
          <p:nvPr/>
        </p:nvSpPr>
        <p:spPr bwMode="auto">
          <a:xfrm>
            <a:off x="2895600" y="43275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94" name="Oval 38"/>
          <p:cNvSpPr>
            <a:spLocks noChangeArrowheads="1"/>
          </p:cNvSpPr>
          <p:nvPr/>
        </p:nvSpPr>
        <p:spPr bwMode="auto">
          <a:xfrm>
            <a:off x="2895600" y="52419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95" name="Oval 39"/>
          <p:cNvSpPr>
            <a:spLocks noChangeArrowheads="1"/>
          </p:cNvSpPr>
          <p:nvPr/>
        </p:nvSpPr>
        <p:spPr bwMode="auto">
          <a:xfrm>
            <a:off x="2895600" y="56991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96" name="Oval 40"/>
          <p:cNvSpPr>
            <a:spLocks noChangeArrowheads="1"/>
          </p:cNvSpPr>
          <p:nvPr/>
        </p:nvSpPr>
        <p:spPr bwMode="auto">
          <a:xfrm>
            <a:off x="3733800" y="47847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97" name="Oval 41"/>
          <p:cNvSpPr>
            <a:spLocks noChangeArrowheads="1"/>
          </p:cNvSpPr>
          <p:nvPr/>
        </p:nvSpPr>
        <p:spPr bwMode="auto">
          <a:xfrm>
            <a:off x="3733800" y="43275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98" name="Oval 42"/>
          <p:cNvSpPr>
            <a:spLocks noChangeArrowheads="1"/>
          </p:cNvSpPr>
          <p:nvPr/>
        </p:nvSpPr>
        <p:spPr bwMode="auto">
          <a:xfrm>
            <a:off x="3733800" y="38703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99" name="Oval 43"/>
          <p:cNvSpPr>
            <a:spLocks noChangeArrowheads="1"/>
          </p:cNvSpPr>
          <p:nvPr/>
        </p:nvSpPr>
        <p:spPr bwMode="auto">
          <a:xfrm>
            <a:off x="3733800" y="34131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8700" name="AutoShape 44"/>
          <p:cNvCxnSpPr>
            <a:cxnSpLocks noChangeShapeType="1"/>
            <a:stCxn id="198696" idx="4"/>
            <a:endCxn id="198686" idx="0"/>
          </p:cNvCxnSpPr>
          <p:nvPr/>
        </p:nvCxnSpPr>
        <p:spPr bwMode="auto">
          <a:xfrm>
            <a:off x="3810000" y="4937125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01" name="AutoShape 45"/>
          <p:cNvCxnSpPr>
            <a:cxnSpLocks noChangeShapeType="1"/>
            <a:stCxn id="198694" idx="4"/>
            <a:endCxn id="198695" idx="0"/>
          </p:cNvCxnSpPr>
          <p:nvPr/>
        </p:nvCxnSpPr>
        <p:spPr bwMode="auto">
          <a:xfrm>
            <a:off x="2971800" y="5394325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02" name="AutoShape 46"/>
          <p:cNvCxnSpPr>
            <a:cxnSpLocks noChangeShapeType="1"/>
            <a:stCxn id="198697" idx="4"/>
            <a:endCxn id="198696" idx="0"/>
          </p:cNvCxnSpPr>
          <p:nvPr/>
        </p:nvCxnSpPr>
        <p:spPr bwMode="auto">
          <a:xfrm>
            <a:off x="3810000" y="4479925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03" name="AutoShape 47"/>
          <p:cNvCxnSpPr>
            <a:cxnSpLocks noChangeShapeType="1"/>
            <a:stCxn id="198685" idx="4"/>
            <a:endCxn id="198694" idx="0"/>
          </p:cNvCxnSpPr>
          <p:nvPr/>
        </p:nvCxnSpPr>
        <p:spPr bwMode="auto">
          <a:xfrm>
            <a:off x="2971800" y="4937125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04" name="AutoShape 48"/>
          <p:cNvCxnSpPr>
            <a:cxnSpLocks noChangeShapeType="1"/>
            <a:stCxn id="198693" idx="4"/>
            <a:endCxn id="198685" idx="0"/>
          </p:cNvCxnSpPr>
          <p:nvPr/>
        </p:nvCxnSpPr>
        <p:spPr bwMode="auto">
          <a:xfrm>
            <a:off x="2971800" y="4479925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05" name="AutoShape 49"/>
          <p:cNvCxnSpPr>
            <a:cxnSpLocks noChangeShapeType="1"/>
          </p:cNvCxnSpPr>
          <p:nvPr/>
        </p:nvCxnSpPr>
        <p:spPr bwMode="auto">
          <a:xfrm>
            <a:off x="2971800" y="4022725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06" name="AutoShape 50"/>
          <p:cNvCxnSpPr>
            <a:cxnSpLocks noChangeShapeType="1"/>
          </p:cNvCxnSpPr>
          <p:nvPr/>
        </p:nvCxnSpPr>
        <p:spPr bwMode="auto">
          <a:xfrm>
            <a:off x="2971800" y="3565525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07" name="AutoShape 51"/>
          <p:cNvCxnSpPr>
            <a:cxnSpLocks noChangeShapeType="1"/>
            <a:stCxn id="198698" idx="4"/>
            <a:endCxn id="198697" idx="0"/>
          </p:cNvCxnSpPr>
          <p:nvPr/>
        </p:nvCxnSpPr>
        <p:spPr bwMode="auto">
          <a:xfrm>
            <a:off x="3810000" y="4022725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08" name="AutoShape 52"/>
          <p:cNvCxnSpPr>
            <a:cxnSpLocks noChangeShapeType="1"/>
            <a:stCxn id="198699" idx="4"/>
            <a:endCxn id="198698" idx="0"/>
          </p:cNvCxnSpPr>
          <p:nvPr/>
        </p:nvCxnSpPr>
        <p:spPr bwMode="auto">
          <a:xfrm>
            <a:off x="3810000" y="3565525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09" name="AutoShape 53"/>
          <p:cNvCxnSpPr>
            <a:cxnSpLocks noChangeShapeType="1"/>
            <a:stCxn id="198699" idx="2"/>
            <a:endCxn id="198693" idx="7"/>
          </p:cNvCxnSpPr>
          <p:nvPr/>
        </p:nvCxnSpPr>
        <p:spPr bwMode="auto">
          <a:xfrm flipH="1">
            <a:off x="3025775" y="3489325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10" name="AutoShape 54"/>
          <p:cNvCxnSpPr>
            <a:cxnSpLocks noChangeShapeType="1"/>
            <a:stCxn id="198691" idx="6"/>
            <a:endCxn id="198697" idx="1"/>
          </p:cNvCxnSpPr>
          <p:nvPr/>
        </p:nvCxnSpPr>
        <p:spPr bwMode="auto">
          <a:xfrm>
            <a:off x="3048000" y="3489325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8711" name="Oval 55"/>
          <p:cNvSpPr>
            <a:spLocks noChangeArrowheads="1"/>
          </p:cNvSpPr>
          <p:nvPr/>
        </p:nvSpPr>
        <p:spPr bwMode="auto">
          <a:xfrm>
            <a:off x="76200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12" name="Oval 56"/>
          <p:cNvSpPr>
            <a:spLocks noChangeArrowheads="1"/>
          </p:cNvSpPr>
          <p:nvPr/>
        </p:nvSpPr>
        <p:spPr bwMode="auto">
          <a:xfrm>
            <a:off x="84582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13" name="Oval 57"/>
          <p:cNvSpPr>
            <a:spLocks noChangeArrowheads="1"/>
          </p:cNvSpPr>
          <p:nvPr/>
        </p:nvSpPr>
        <p:spPr bwMode="auto">
          <a:xfrm>
            <a:off x="8458200" y="4724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8714" name="AutoShape 58"/>
          <p:cNvCxnSpPr>
            <a:cxnSpLocks noChangeShapeType="1"/>
            <a:stCxn id="198711" idx="5"/>
            <a:endCxn id="198713" idx="1"/>
          </p:cNvCxnSpPr>
          <p:nvPr/>
        </p:nvCxnSpPr>
        <p:spPr bwMode="auto">
          <a:xfrm>
            <a:off x="7750175" y="3940175"/>
            <a:ext cx="730250" cy="8064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15" name="AutoShape 59"/>
          <p:cNvCxnSpPr>
            <a:cxnSpLocks noChangeShapeType="1"/>
            <a:stCxn id="198722" idx="2"/>
            <a:endCxn id="198721" idx="7"/>
          </p:cNvCxnSpPr>
          <p:nvPr/>
        </p:nvCxnSpPr>
        <p:spPr bwMode="auto">
          <a:xfrm flipH="1">
            <a:off x="7750175" y="38862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16" name="AutoShape 60"/>
          <p:cNvCxnSpPr>
            <a:cxnSpLocks noChangeShapeType="1"/>
            <a:stCxn id="198712" idx="4"/>
            <a:endCxn id="198713" idx="0"/>
          </p:cNvCxnSpPr>
          <p:nvPr/>
        </p:nvCxnSpPr>
        <p:spPr bwMode="auto">
          <a:xfrm>
            <a:off x="8534400" y="44196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8717" name="Oval 61"/>
          <p:cNvSpPr>
            <a:spLocks noChangeArrowheads="1"/>
          </p:cNvSpPr>
          <p:nvPr/>
        </p:nvSpPr>
        <p:spPr bwMode="auto">
          <a:xfrm>
            <a:off x="7620000" y="2438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18" name="Oval 62"/>
          <p:cNvSpPr>
            <a:spLocks noChangeArrowheads="1"/>
          </p:cNvSpPr>
          <p:nvPr/>
        </p:nvSpPr>
        <p:spPr bwMode="auto">
          <a:xfrm>
            <a:off x="76200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19" name="Oval 63"/>
          <p:cNvSpPr>
            <a:spLocks noChangeArrowheads="1"/>
          </p:cNvSpPr>
          <p:nvPr/>
        </p:nvSpPr>
        <p:spPr bwMode="auto">
          <a:xfrm>
            <a:off x="76200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20" name="Oval 64"/>
          <p:cNvSpPr>
            <a:spLocks noChangeArrowheads="1"/>
          </p:cNvSpPr>
          <p:nvPr/>
        </p:nvSpPr>
        <p:spPr bwMode="auto">
          <a:xfrm>
            <a:off x="76200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21" name="Oval 65"/>
          <p:cNvSpPr>
            <a:spLocks noChangeArrowheads="1"/>
          </p:cNvSpPr>
          <p:nvPr/>
        </p:nvSpPr>
        <p:spPr bwMode="auto">
          <a:xfrm>
            <a:off x="7620000" y="4724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22" name="Oval 66"/>
          <p:cNvSpPr>
            <a:spLocks noChangeArrowheads="1"/>
          </p:cNvSpPr>
          <p:nvPr/>
        </p:nvSpPr>
        <p:spPr bwMode="auto">
          <a:xfrm>
            <a:off x="84582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23" name="Oval 67"/>
          <p:cNvSpPr>
            <a:spLocks noChangeArrowheads="1"/>
          </p:cNvSpPr>
          <p:nvPr/>
        </p:nvSpPr>
        <p:spPr bwMode="auto">
          <a:xfrm>
            <a:off x="84582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24" name="Oval 68"/>
          <p:cNvSpPr>
            <a:spLocks noChangeArrowheads="1"/>
          </p:cNvSpPr>
          <p:nvPr/>
        </p:nvSpPr>
        <p:spPr bwMode="auto">
          <a:xfrm>
            <a:off x="84582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25" name="Oval 69"/>
          <p:cNvSpPr>
            <a:spLocks noChangeArrowheads="1"/>
          </p:cNvSpPr>
          <p:nvPr/>
        </p:nvSpPr>
        <p:spPr bwMode="auto">
          <a:xfrm>
            <a:off x="8458200" y="2438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8726" name="AutoShape 70"/>
          <p:cNvCxnSpPr>
            <a:cxnSpLocks noChangeShapeType="1"/>
            <a:stCxn id="198722" idx="4"/>
            <a:endCxn id="198712" idx="0"/>
          </p:cNvCxnSpPr>
          <p:nvPr/>
        </p:nvCxnSpPr>
        <p:spPr bwMode="auto">
          <a:xfrm>
            <a:off x="8534400" y="39624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27" name="AutoShape 71"/>
          <p:cNvCxnSpPr>
            <a:cxnSpLocks noChangeShapeType="1"/>
            <a:stCxn id="198720" idx="4"/>
            <a:endCxn id="198721" idx="0"/>
          </p:cNvCxnSpPr>
          <p:nvPr/>
        </p:nvCxnSpPr>
        <p:spPr bwMode="auto">
          <a:xfrm>
            <a:off x="7696200" y="44196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28" name="AutoShape 72"/>
          <p:cNvCxnSpPr>
            <a:cxnSpLocks noChangeShapeType="1"/>
            <a:stCxn id="198723" idx="4"/>
            <a:endCxn id="198722" idx="0"/>
          </p:cNvCxnSpPr>
          <p:nvPr/>
        </p:nvCxnSpPr>
        <p:spPr bwMode="auto">
          <a:xfrm>
            <a:off x="8534400" y="35052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29" name="AutoShape 73"/>
          <p:cNvCxnSpPr>
            <a:cxnSpLocks noChangeShapeType="1"/>
            <a:stCxn id="198711" idx="4"/>
            <a:endCxn id="198720" idx="0"/>
          </p:cNvCxnSpPr>
          <p:nvPr/>
        </p:nvCxnSpPr>
        <p:spPr bwMode="auto">
          <a:xfrm>
            <a:off x="7696200" y="39624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30" name="AutoShape 74"/>
          <p:cNvCxnSpPr>
            <a:cxnSpLocks noChangeShapeType="1"/>
            <a:stCxn id="198719" idx="4"/>
            <a:endCxn id="198711" idx="0"/>
          </p:cNvCxnSpPr>
          <p:nvPr/>
        </p:nvCxnSpPr>
        <p:spPr bwMode="auto">
          <a:xfrm>
            <a:off x="7696200" y="35052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31" name="AutoShape 75"/>
          <p:cNvCxnSpPr>
            <a:cxnSpLocks noChangeShapeType="1"/>
          </p:cNvCxnSpPr>
          <p:nvPr/>
        </p:nvCxnSpPr>
        <p:spPr bwMode="auto">
          <a:xfrm>
            <a:off x="7696200" y="30480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32" name="AutoShape 76"/>
          <p:cNvCxnSpPr>
            <a:cxnSpLocks noChangeShapeType="1"/>
          </p:cNvCxnSpPr>
          <p:nvPr/>
        </p:nvCxnSpPr>
        <p:spPr bwMode="auto">
          <a:xfrm>
            <a:off x="7696200" y="25908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33" name="AutoShape 77"/>
          <p:cNvCxnSpPr>
            <a:cxnSpLocks noChangeShapeType="1"/>
            <a:stCxn id="198724" idx="4"/>
            <a:endCxn id="198723" idx="0"/>
          </p:cNvCxnSpPr>
          <p:nvPr/>
        </p:nvCxnSpPr>
        <p:spPr bwMode="auto">
          <a:xfrm>
            <a:off x="8534400" y="30480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34" name="AutoShape 78"/>
          <p:cNvCxnSpPr>
            <a:cxnSpLocks noChangeShapeType="1"/>
            <a:stCxn id="198725" idx="4"/>
            <a:endCxn id="198724" idx="0"/>
          </p:cNvCxnSpPr>
          <p:nvPr/>
        </p:nvCxnSpPr>
        <p:spPr bwMode="auto">
          <a:xfrm>
            <a:off x="8534400" y="25908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35" name="AutoShape 79"/>
          <p:cNvCxnSpPr>
            <a:cxnSpLocks noChangeShapeType="1"/>
            <a:stCxn id="198725" idx="2"/>
            <a:endCxn id="198719" idx="7"/>
          </p:cNvCxnSpPr>
          <p:nvPr/>
        </p:nvCxnSpPr>
        <p:spPr bwMode="auto">
          <a:xfrm flipH="1">
            <a:off x="7750175" y="25146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36" name="AutoShape 80"/>
          <p:cNvCxnSpPr>
            <a:cxnSpLocks noChangeShapeType="1"/>
            <a:stCxn id="198717" idx="6"/>
            <a:endCxn id="198723" idx="1"/>
          </p:cNvCxnSpPr>
          <p:nvPr/>
        </p:nvCxnSpPr>
        <p:spPr bwMode="auto">
          <a:xfrm>
            <a:off x="7772400" y="25146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8737" name="Rectangle 81"/>
          <p:cNvSpPr>
            <a:spLocks noChangeArrowheads="1"/>
          </p:cNvSpPr>
          <p:nvPr/>
        </p:nvSpPr>
        <p:spPr bwMode="auto">
          <a:xfrm>
            <a:off x="1447800" y="2133600"/>
            <a:ext cx="568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ru-RU" sz="2000" baseline="-50000">
                <a:latin typeface="Times New Roman" pitchFamily="18" charset="0"/>
              </a:rPr>
              <a:t>1</a:t>
            </a:r>
            <a:r>
              <a:rPr lang="en-US" sz="2000" baseline="-25000">
                <a:latin typeface="Times New Roman" pitchFamily="18" charset="0"/>
              </a:rPr>
              <a:t>1</a:t>
            </a:r>
            <a:endParaRPr lang="ru-RU" sz="2000" baseline="-25000">
              <a:latin typeface="Times New Roman" pitchFamily="18" charset="0"/>
            </a:endParaRPr>
          </a:p>
        </p:txBody>
      </p:sp>
      <p:sp>
        <p:nvSpPr>
          <p:cNvPr id="198738" name="Rectangle 82"/>
          <p:cNvSpPr>
            <a:spLocks noChangeArrowheads="1"/>
          </p:cNvSpPr>
          <p:nvPr/>
        </p:nvSpPr>
        <p:spPr bwMode="auto">
          <a:xfrm>
            <a:off x="2057400" y="4572000"/>
            <a:ext cx="568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ru-RU" sz="2000" baseline="-50000">
                <a:latin typeface="Times New Roman" pitchFamily="18" charset="0"/>
              </a:rPr>
              <a:t>1</a:t>
            </a:r>
            <a:r>
              <a:rPr lang="ru-RU" sz="2000" baseline="-25000">
                <a:latin typeface="Times New Roman" pitchFamily="18" charset="0"/>
              </a:rPr>
              <a:t>6</a:t>
            </a:r>
          </a:p>
        </p:txBody>
      </p:sp>
      <p:sp>
        <p:nvSpPr>
          <p:cNvPr id="198739" name="Rectangle 83"/>
          <p:cNvSpPr>
            <a:spLocks noChangeArrowheads="1"/>
          </p:cNvSpPr>
          <p:nvPr/>
        </p:nvSpPr>
        <p:spPr bwMode="auto">
          <a:xfrm>
            <a:off x="2895600" y="2955925"/>
            <a:ext cx="568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ru-RU" sz="2000" baseline="-50000">
                <a:latin typeface="Times New Roman" pitchFamily="18" charset="0"/>
              </a:rPr>
              <a:t>2</a:t>
            </a:r>
            <a:r>
              <a:rPr lang="en-US" sz="2000" baseline="-25000">
                <a:latin typeface="Times New Roman" pitchFamily="18" charset="0"/>
              </a:rPr>
              <a:t>1</a:t>
            </a:r>
            <a:endParaRPr lang="ru-RU" sz="2000" baseline="-25000">
              <a:latin typeface="Times New Roman" pitchFamily="18" charset="0"/>
            </a:endParaRPr>
          </a:p>
        </p:txBody>
      </p:sp>
      <p:sp>
        <p:nvSpPr>
          <p:cNvPr id="198740" name="Rectangle 84"/>
          <p:cNvSpPr>
            <a:spLocks noChangeArrowheads="1"/>
          </p:cNvSpPr>
          <p:nvPr/>
        </p:nvSpPr>
        <p:spPr bwMode="auto">
          <a:xfrm>
            <a:off x="2936875" y="5699125"/>
            <a:ext cx="568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ru-RU" sz="2000" baseline="-50000">
                <a:latin typeface="Times New Roman" pitchFamily="18" charset="0"/>
              </a:rPr>
              <a:t>2</a:t>
            </a:r>
            <a:r>
              <a:rPr lang="ru-RU" sz="2000" baseline="-25000">
                <a:latin typeface="Times New Roman" pitchFamily="18" charset="0"/>
              </a:rPr>
              <a:t>6</a:t>
            </a:r>
          </a:p>
        </p:txBody>
      </p:sp>
      <p:sp>
        <p:nvSpPr>
          <p:cNvPr id="198741" name="Rectangle 85"/>
          <p:cNvSpPr>
            <a:spLocks noChangeArrowheads="1"/>
          </p:cNvSpPr>
          <p:nvPr/>
        </p:nvSpPr>
        <p:spPr bwMode="auto">
          <a:xfrm>
            <a:off x="7604125" y="2041525"/>
            <a:ext cx="549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en-US" sz="2000" i="1" baseline="-50000">
                <a:latin typeface="Times New Roman" pitchFamily="18" charset="0"/>
              </a:rPr>
              <a:t>r</a:t>
            </a:r>
            <a:r>
              <a:rPr lang="en-US" sz="2000" baseline="-25000">
                <a:latin typeface="Times New Roman" pitchFamily="18" charset="0"/>
              </a:rPr>
              <a:t>1</a:t>
            </a:r>
            <a:endParaRPr lang="ru-RU" sz="2000" baseline="-25000">
              <a:latin typeface="Times New Roman" pitchFamily="18" charset="0"/>
            </a:endParaRPr>
          </a:p>
        </p:txBody>
      </p:sp>
      <p:sp>
        <p:nvSpPr>
          <p:cNvPr id="198742" name="Rectangle 86"/>
          <p:cNvSpPr>
            <a:spLocks noChangeArrowheads="1"/>
          </p:cNvSpPr>
          <p:nvPr/>
        </p:nvSpPr>
        <p:spPr bwMode="auto">
          <a:xfrm>
            <a:off x="7680325" y="4784725"/>
            <a:ext cx="549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en-US" sz="2000" i="1" baseline="-50000">
                <a:latin typeface="Times New Roman" pitchFamily="18" charset="0"/>
              </a:rPr>
              <a:t>r</a:t>
            </a:r>
            <a:r>
              <a:rPr lang="en-US" sz="2000" baseline="-25000">
                <a:latin typeface="Times New Roman" pitchFamily="18" charset="0"/>
              </a:rPr>
              <a:t>6</a:t>
            </a:r>
            <a:endParaRPr lang="ru-RU" sz="2000" baseline="-25000">
              <a:latin typeface="Times New Roman" pitchFamily="18" charset="0"/>
            </a:endParaRPr>
          </a:p>
        </p:txBody>
      </p:sp>
      <p:sp>
        <p:nvSpPr>
          <p:cNvPr id="198743" name="Oval 87"/>
          <p:cNvSpPr>
            <a:spLocks noChangeArrowheads="1"/>
          </p:cNvSpPr>
          <p:nvPr/>
        </p:nvSpPr>
        <p:spPr bwMode="auto">
          <a:xfrm>
            <a:off x="4648200" y="4800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44" name="Oval 88"/>
          <p:cNvSpPr>
            <a:spLocks noChangeArrowheads="1"/>
          </p:cNvSpPr>
          <p:nvPr/>
        </p:nvSpPr>
        <p:spPr bwMode="auto">
          <a:xfrm>
            <a:off x="5486400" y="5257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45" name="Oval 89"/>
          <p:cNvSpPr>
            <a:spLocks noChangeArrowheads="1"/>
          </p:cNvSpPr>
          <p:nvPr/>
        </p:nvSpPr>
        <p:spPr bwMode="auto">
          <a:xfrm>
            <a:off x="5486400" y="571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8746" name="AutoShape 90"/>
          <p:cNvCxnSpPr>
            <a:cxnSpLocks noChangeShapeType="1"/>
            <a:stCxn id="198743" idx="5"/>
            <a:endCxn id="198745" idx="1"/>
          </p:cNvCxnSpPr>
          <p:nvPr/>
        </p:nvCxnSpPr>
        <p:spPr bwMode="auto">
          <a:xfrm>
            <a:off x="4778375" y="4930775"/>
            <a:ext cx="730250" cy="8064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47" name="AutoShape 91"/>
          <p:cNvCxnSpPr>
            <a:cxnSpLocks noChangeShapeType="1"/>
            <a:stCxn id="198754" idx="2"/>
            <a:endCxn id="198753" idx="7"/>
          </p:cNvCxnSpPr>
          <p:nvPr/>
        </p:nvCxnSpPr>
        <p:spPr bwMode="auto">
          <a:xfrm flipH="1">
            <a:off x="4778375" y="48768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48" name="AutoShape 92"/>
          <p:cNvCxnSpPr>
            <a:cxnSpLocks noChangeShapeType="1"/>
            <a:stCxn id="198744" idx="4"/>
            <a:endCxn id="198745" idx="0"/>
          </p:cNvCxnSpPr>
          <p:nvPr/>
        </p:nvCxnSpPr>
        <p:spPr bwMode="auto">
          <a:xfrm>
            <a:off x="5562600" y="54102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8749" name="Oval 93"/>
          <p:cNvSpPr>
            <a:spLocks noChangeArrowheads="1"/>
          </p:cNvSpPr>
          <p:nvPr/>
        </p:nvSpPr>
        <p:spPr bwMode="auto">
          <a:xfrm>
            <a:off x="464820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50" name="Oval 94"/>
          <p:cNvSpPr>
            <a:spLocks noChangeArrowheads="1"/>
          </p:cNvSpPr>
          <p:nvPr/>
        </p:nvSpPr>
        <p:spPr bwMode="auto">
          <a:xfrm>
            <a:off x="46482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51" name="Oval 95"/>
          <p:cNvSpPr>
            <a:spLocks noChangeArrowheads="1"/>
          </p:cNvSpPr>
          <p:nvPr/>
        </p:nvSpPr>
        <p:spPr bwMode="auto">
          <a:xfrm>
            <a:off x="46482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52" name="Oval 96"/>
          <p:cNvSpPr>
            <a:spLocks noChangeArrowheads="1"/>
          </p:cNvSpPr>
          <p:nvPr/>
        </p:nvSpPr>
        <p:spPr bwMode="auto">
          <a:xfrm>
            <a:off x="4648200" y="5257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53" name="Oval 97"/>
          <p:cNvSpPr>
            <a:spLocks noChangeArrowheads="1"/>
          </p:cNvSpPr>
          <p:nvPr/>
        </p:nvSpPr>
        <p:spPr bwMode="auto">
          <a:xfrm>
            <a:off x="4648200" y="571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54" name="Oval 98"/>
          <p:cNvSpPr>
            <a:spLocks noChangeArrowheads="1"/>
          </p:cNvSpPr>
          <p:nvPr/>
        </p:nvSpPr>
        <p:spPr bwMode="auto">
          <a:xfrm>
            <a:off x="5486400" y="4800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55" name="Oval 99"/>
          <p:cNvSpPr>
            <a:spLocks noChangeArrowheads="1"/>
          </p:cNvSpPr>
          <p:nvPr/>
        </p:nvSpPr>
        <p:spPr bwMode="auto">
          <a:xfrm>
            <a:off x="54864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56" name="Oval 100"/>
          <p:cNvSpPr>
            <a:spLocks noChangeArrowheads="1"/>
          </p:cNvSpPr>
          <p:nvPr/>
        </p:nvSpPr>
        <p:spPr bwMode="auto">
          <a:xfrm>
            <a:off x="54864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57" name="Oval 101"/>
          <p:cNvSpPr>
            <a:spLocks noChangeArrowheads="1"/>
          </p:cNvSpPr>
          <p:nvPr/>
        </p:nvSpPr>
        <p:spPr bwMode="auto">
          <a:xfrm>
            <a:off x="548640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8758" name="AutoShape 102"/>
          <p:cNvCxnSpPr>
            <a:cxnSpLocks noChangeShapeType="1"/>
            <a:stCxn id="198754" idx="4"/>
            <a:endCxn id="198744" idx="0"/>
          </p:cNvCxnSpPr>
          <p:nvPr/>
        </p:nvCxnSpPr>
        <p:spPr bwMode="auto">
          <a:xfrm>
            <a:off x="5562600" y="49530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59" name="AutoShape 103"/>
          <p:cNvCxnSpPr>
            <a:cxnSpLocks noChangeShapeType="1"/>
            <a:stCxn id="198752" idx="4"/>
            <a:endCxn id="198753" idx="0"/>
          </p:cNvCxnSpPr>
          <p:nvPr/>
        </p:nvCxnSpPr>
        <p:spPr bwMode="auto">
          <a:xfrm>
            <a:off x="4724400" y="54102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60" name="AutoShape 104"/>
          <p:cNvCxnSpPr>
            <a:cxnSpLocks noChangeShapeType="1"/>
            <a:stCxn id="198755" idx="4"/>
            <a:endCxn id="198754" idx="0"/>
          </p:cNvCxnSpPr>
          <p:nvPr/>
        </p:nvCxnSpPr>
        <p:spPr bwMode="auto">
          <a:xfrm>
            <a:off x="5562600" y="44958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61" name="AutoShape 105"/>
          <p:cNvCxnSpPr>
            <a:cxnSpLocks noChangeShapeType="1"/>
            <a:stCxn id="198743" idx="4"/>
            <a:endCxn id="198752" idx="0"/>
          </p:cNvCxnSpPr>
          <p:nvPr/>
        </p:nvCxnSpPr>
        <p:spPr bwMode="auto">
          <a:xfrm>
            <a:off x="4724400" y="49530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62" name="AutoShape 106"/>
          <p:cNvCxnSpPr>
            <a:cxnSpLocks noChangeShapeType="1"/>
            <a:stCxn id="198751" idx="4"/>
            <a:endCxn id="198743" idx="0"/>
          </p:cNvCxnSpPr>
          <p:nvPr/>
        </p:nvCxnSpPr>
        <p:spPr bwMode="auto">
          <a:xfrm>
            <a:off x="4724400" y="44958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63" name="AutoShape 107"/>
          <p:cNvCxnSpPr>
            <a:cxnSpLocks noChangeShapeType="1"/>
          </p:cNvCxnSpPr>
          <p:nvPr/>
        </p:nvCxnSpPr>
        <p:spPr bwMode="auto">
          <a:xfrm>
            <a:off x="4724400" y="40386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64" name="AutoShape 108"/>
          <p:cNvCxnSpPr>
            <a:cxnSpLocks noChangeShapeType="1"/>
          </p:cNvCxnSpPr>
          <p:nvPr/>
        </p:nvCxnSpPr>
        <p:spPr bwMode="auto">
          <a:xfrm>
            <a:off x="4724400" y="35814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65" name="AutoShape 109"/>
          <p:cNvCxnSpPr>
            <a:cxnSpLocks noChangeShapeType="1"/>
            <a:stCxn id="198756" idx="4"/>
            <a:endCxn id="198755" idx="0"/>
          </p:cNvCxnSpPr>
          <p:nvPr/>
        </p:nvCxnSpPr>
        <p:spPr bwMode="auto">
          <a:xfrm>
            <a:off x="5562600" y="40386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66" name="AutoShape 110"/>
          <p:cNvCxnSpPr>
            <a:cxnSpLocks noChangeShapeType="1"/>
            <a:stCxn id="198757" idx="4"/>
            <a:endCxn id="198756" idx="0"/>
          </p:cNvCxnSpPr>
          <p:nvPr/>
        </p:nvCxnSpPr>
        <p:spPr bwMode="auto">
          <a:xfrm>
            <a:off x="5562600" y="35814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67" name="AutoShape 111"/>
          <p:cNvCxnSpPr>
            <a:cxnSpLocks noChangeShapeType="1"/>
            <a:stCxn id="198757" idx="2"/>
            <a:endCxn id="198751" idx="7"/>
          </p:cNvCxnSpPr>
          <p:nvPr/>
        </p:nvCxnSpPr>
        <p:spPr bwMode="auto">
          <a:xfrm flipH="1">
            <a:off x="4778375" y="35052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68" name="AutoShape 112"/>
          <p:cNvCxnSpPr>
            <a:cxnSpLocks noChangeShapeType="1"/>
            <a:stCxn id="198749" idx="6"/>
            <a:endCxn id="198755" idx="1"/>
          </p:cNvCxnSpPr>
          <p:nvPr/>
        </p:nvCxnSpPr>
        <p:spPr bwMode="auto">
          <a:xfrm>
            <a:off x="4800600" y="35052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8769" name="Rectangle 113"/>
          <p:cNvSpPr>
            <a:spLocks noChangeArrowheads="1"/>
          </p:cNvSpPr>
          <p:nvPr/>
        </p:nvSpPr>
        <p:spPr bwMode="auto">
          <a:xfrm>
            <a:off x="4648200" y="2971800"/>
            <a:ext cx="568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en-US" sz="2000" baseline="-50000">
                <a:latin typeface="Times New Roman" pitchFamily="18" charset="0"/>
              </a:rPr>
              <a:t>3</a:t>
            </a:r>
            <a:r>
              <a:rPr lang="en-US" sz="2000" baseline="-25000">
                <a:latin typeface="Times New Roman" pitchFamily="18" charset="0"/>
              </a:rPr>
              <a:t>1</a:t>
            </a:r>
            <a:endParaRPr lang="ru-RU" sz="2000" baseline="-25000">
              <a:latin typeface="Times New Roman" pitchFamily="18" charset="0"/>
            </a:endParaRPr>
          </a:p>
        </p:txBody>
      </p:sp>
      <p:sp>
        <p:nvSpPr>
          <p:cNvPr id="198770" name="Rectangle 114"/>
          <p:cNvSpPr>
            <a:spLocks noChangeArrowheads="1"/>
          </p:cNvSpPr>
          <p:nvPr/>
        </p:nvSpPr>
        <p:spPr bwMode="auto">
          <a:xfrm>
            <a:off x="4689475" y="5715000"/>
            <a:ext cx="568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en-US" sz="2000" baseline="-50000">
                <a:latin typeface="Times New Roman" pitchFamily="18" charset="0"/>
              </a:rPr>
              <a:t>3</a:t>
            </a:r>
            <a:r>
              <a:rPr lang="ru-RU" sz="2000" baseline="-25000">
                <a:latin typeface="Times New Roman" pitchFamily="18" charset="0"/>
              </a:rPr>
              <a:t>6</a:t>
            </a:r>
          </a:p>
        </p:txBody>
      </p:sp>
      <p:sp>
        <p:nvSpPr>
          <p:cNvPr id="198771" name="Freeform 115"/>
          <p:cNvSpPr>
            <a:spLocks/>
          </p:cNvSpPr>
          <p:nvPr/>
        </p:nvSpPr>
        <p:spPr bwMode="auto">
          <a:xfrm>
            <a:off x="2057400" y="3505200"/>
            <a:ext cx="838200" cy="1219200"/>
          </a:xfrm>
          <a:custGeom>
            <a:avLst/>
            <a:gdLst/>
            <a:ahLst/>
            <a:cxnLst>
              <a:cxn ang="0">
                <a:pos x="0" y="768"/>
              </a:cxn>
              <a:cxn ang="0">
                <a:pos x="336" y="624"/>
              </a:cxn>
              <a:cxn ang="0">
                <a:pos x="192" y="288"/>
              </a:cxn>
              <a:cxn ang="0">
                <a:pos x="480" y="0"/>
              </a:cxn>
            </a:cxnLst>
            <a:rect l="0" t="0" r="r" b="b"/>
            <a:pathLst>
              <a:path w="480" h="768">
                <a:moveTo>
                  <a:pt x="0" y="768"/>
                </a:moveTo>
                <a:cubicBezTo>
                  <a:pt x="152" y="736"/>
                  <a:pt x="304" y="704"/>
                  <a:pt x="336" y="624"/>
                </a:cubicBezTo>
                <a:cubicBezTo>
                  <a:pt x="368" y="544"/>
                  <a:pt x="168" y="392"/>
                  <a:pt x="192" y="288"/>
                </a:cubicBezTo>
                <a:cubicBezTo>
                  <a:pt x="216" y="184"/>
                  <a:pt x="432" y="48"/>
                  <a:pt x="480" y="0"/>
                </a:cubicBezTo>
              </a:path>
            </a:pathLst>
          </a:custGeom>
          <a:noFill/>
          <a:ln w="31750">
            <a:solidFill>
              <a:srgbClr val="8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8772" name="Freeform 116"/>
          <p:cNvSpPr>
            <a:spLocks/>
          </p:cNvSpPr>
          <p:nvPr/>
        </p:nvSpPr>
        <p:spPr bwMode="auto">
          <a:xfrm>
            <a:off x="2971800" y="3505200"/>
            <a:ext cx="1676400" cy="2832100"/>
          </a:xfrm>
          <a:custGeom>
            <a:avLst/>
            <a:gdLst/>
            <a:ahLst/>
            <a:cxnLst>
              <a:cxn ang="0">
                <a:pos x="0" y="1488"/>
              </a:cxn>
              <a:cxn ang="0">
                <a:pos x="240" y="1776"/>
              </a:cxn>
              <a:cxn ang="0">
                <a:pos x="768" y="1440"/>
              </a:cxn>
              <a:cxn ang="0">
                <a:pos x="720" y="528"/>
              </a:cxn>
              <a:cxn ang="0">
                <a:pos x="1056" y="0"/>
              </a:cxn>
            </a:cxnLst>
            <a:rect l="0" t="0" r="r" b="b"/>
            <a:pathLst>
              <a:path w="1056" h="1784">
                <a:moveTo>
                  <a:pt x="0" y="1488"/>
                </a:moveTo>
                <a:cubicBezTo>
                  <a:pt x="56" y="1636"/>
                  <a:pt x="112" y="1784"/>
                  <a:pt x="240" y="1776"/>
                </a:cubicBezTo>
                <a:cubicBezTo>
                  <a:pt x="368" y="1768"/>
                  <a:pt x="688" y="1648"/>
                  <a:pt x="768" y="1440"/>
                </a:cubicBezTo>
                <a:cubicBezTo>
                  <a:pt x="848" y="1232"/>
                  <a:pt x="672" y="768"/>
                  <a:pt x="720" y="528"/>
                </a:cubicBezTo>
                <a:cubicBezTo>
                  <a:pt x="768" y="288"/>
                  <a:pt x="1000" y="88"/>
                  <a:pt x="1056" y="0"/>
                </a:cubicBezTo>
              </a:path>
            </a:pathLst>
          </a:custGeom>
          <a:noFill/>
          <a:ln w="31750">
            <a:solidFill>
              <a:srgbClr val="8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8774" name="Freeform 118"/>
          <p:cNvSpPr>
            <a:spLocks/>
          </p:cNvSpPr>
          <p:nvPr/>
        </p:nvSpPr>
        <p:spPr bwMode="auto">
          <a:xfrm>
            <a:off x="4724400" y="2514600"/>
            <a:ext cx="2895600" cy="4330700"/>
          </a:xfrm>
          <a:custGeom>
            <a:avLst/>
            <a:gdLst/>
            <a:ahLst/>
            <a:cxnLst>
              <a:cxn ang="0">
                <a:pos x="0" y="2112"/>
              </a:cxn>
              <a:cxn ang="0">
                <a:pos x="336" y="2496"/>
              </a:cxn>
              <a:cxn ang="0">
                <a:pos x="1344" y="720"/>
              </a:cxn>
              <a:cxn ang="0">
                <a:pos x="1824" y="0"/>
              </a:cxn>
            </a:cxnLst>
            <a:rect l="0" t="0" r="r" b="b"/>
            <a:pathLst>
              <a:path w="1824" h="2728">
                <a:moveTo>
                  <a:pt x="0" y="2112"/>
                </a:moveTo>
                <a:cubicBezTo>
                  <a:pt x="56" y="2420"/>
                  <a:pt x="112" y="2728"/>
                  <a:pt x="336" y="2496"/>
                </a:cubicBezTo>
                <a:cubicBezTo>
                  <a:pt x="560" y="2264"/>
                  <a:pt x="1096" y="1136"/>
                  <a:pt x="1344" y="720"/>
                </a:cubicBezTo>
                <a:cubicBezTo>
                  <a:pt x="1592" y="304"/>
                  <a:pt x="1744" y="120"/>
                  <a:pt x="1824" y="0"/>
                </a:cubicBezTo>
              </a:path>
            </a:pathLst>
          </a:custGeom>
          <a:noFill/>
          <a:ln w="31750">
            <a:solidFill>
              <a:srgbClr val="8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8776" name="Oval 120"/>
          <p:cNvSpPr>
            <a:spLocks noChangeArrowheads="1"/>
          </p:cNvSpPr>
          <p:nvPr/>
        </p:nvSpPr>
        <p:spPr bwMode="auto">
          <a:xfrm>
            <a:off x="5867400" y="16002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77" name="Oval 121"/>
          <p:cNvSpPr>
            <a:spLocks noChangeArrowheads="1"/>
          </p:cNvSpPr>
          <p:nvPr/>
        </p:nvSpPr>
        <p:spPr bwMode="auto">
          <a:xfrm>
            <a:off x="5867400" y="25908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78" name="Oval 122"/>
          <p:cNvSpPr>
            <a:spLocks noChangeArrowheads="1"/>
          </p:cNvSpPr>
          <p:nvPr/>
        </p:nvSpPr>
        <p:spPr bwMode="auto">
          <a:xfrm>
            <a:off x="5867400" y="20574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8779" name="AutoShape 123"/>
          <p:cNvCxnSpPr>
            <a:cxnSpLocks noChangeShapeType="1"/>
            <a:stCxn id="198776" idx="2"/>
            <a:endCxn id="198673" idx="6"/>
          </p:cNvCxnSpPr>
          <p:nvPr/>
        </p:nvCxnSpPr>
        <p:spPr bwMode="auto">
          <a:xfrm flipH="1">
            <a:off x="2133600" y="1676400"/>
            <a:ext cx="3733800" cy="838200"/>
          </a:xfrm>
          <a:prstGeom prst="straightConnector1">
            <a:avLst/>
          </a:prstGeom>
          <a:noFill/>
          <a:ln w="31750">
            <a:solidFill>
              <a:srgbClr val="FF0000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98780" name="AutoShape 124"/>
          <p:cNvCxnSpPr>
            <a:cxnSpLocks noChangeShapeType="1"/>
            <a:stCxn id="198778" idx="2"/>
            <a:endCxn id="198673" idx="6"/>
          </p:cNvCxnSpPr>
          <p:nvPr/>
        </p:nvCxnSpPr>
        <p:spPr bwMode="auto">
          <a:xfrm flipH="1">
            <a:off x="2133600" y="2133600"/>
            <a:ext cx="3733800" cy="381000"/>
          </a:xfrm>
          <a:prstGeom prst="straightConnector1">
            <a:avLst/>
          </a:prstGeom>
          <a:noFill/>
          <a:ln w="31750">
            <a:solidFill>
              <a:srgbClr val="FF0000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98781" name="AutoShape 125"/>
          <p:cNvCxnSpPr>
            <a:cxnSpLocks noChangeShapeType="1"/>
            <a:stCxn id="198777" idx="2"/>
            <a:endCxn id="198673" idx="6"/>
          </p:cNvCxnSpPr>
          <p:nvPr/>
        </p:nvCxnSpPr>
        <p:spPr bwMode="auto">
          <a:xfrm flipH="1" flipV="1">
            <a:off x="2133600" y="2514600"/>
            <a:ext cx="3733800" cy="152400"/>
          </a:xfrm>
          <a:prstGeom prst="straightConnector1">
            <a:avLst/>
          </a:prstGeom>
          <a:noFill/>
          <a:ln w="31750">
            <a:solidFill>
              <a:srgbClr val="FF0000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98782" name="AutoShape 126"/>
          <p:cNvCxnSpPr>
            <a:cxnSpLocks noChangeShapeType="1"/>
            <a:stCxn id="198777" idx="5"/>
            <a:endCxn id="198721" idx="1"/>
          </p:cNvCxnSpPr>
          <p:nvPr/>
        </p:nvCxnSpPr>
        <p:spPr bwMode="auto">
          <a:xfrm>
            <a:off x="5997575" y="2720975"/>
            <a:ext cx="1644650" cy="2025650"/>
          </a:xfrm>
          <a:prstGeom prst="straightConnector1">
            <a:avLst/>
          </a:prstGeom>
          <a:noFill/>
          <a:ln w="31750">
            <a:solidFill>
              <a:srgbClr val="FF0000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98783" name="AutoShape 127"/>
          <p:cNvCxnSpPr>
            <a:cxnSpLocks noChangeShapeType="1"/>
            <a:stCxn id="198778" idx="5"/>
            <a:endCxn id="198721" idx="1"/>
          </p:cNvCxnSpPr>
          <p:nvPr/>
        </p:nvCxnSpPr>
        <p:spPr bwMode="auto">
          <a:xfrm>
            <a:off x="5997575" y="2187575"/>
            <a:ext cx="1644650" cy="2559050"/>
          </a:xfrm>
          <a:prstGeom prst="straightConnector1">
            <a:avLst/>
          </a:prstGeom>
          <a:noFill/>
          <a:ln w="31750">
            <a:solidFill>
              <a:srgbClr val="FF0000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98784" name="AutoShape 128"/>
          <p:cNvCxnSpPr>
            <a:cxnSpLocks noChangeShapeType="1"/>
            <a:stCxn id="198776" idx="5"/>
            <a:endCxn id="198721" idx="1"/>
          </p:cNvCxnSpPr>
          <p:nvPr/>
        </p:nvCxnSpPr>
        <p:spPr bwMode="auto">
          <a:xfrm>
            <a:off x="5997575" y="1730375"/>
            <a:ext cx="1644650" cy="3016250"/>
          </a:xfrm>
          <a:prstGeom prst="straightConnector1">
            <a:avLst/>
          </a:prstGeom>
          <a:noFill/>
          <a:ln w="31750">
            <a:solidFill>
              <a:srgbClr val="FF0000"/>
            </a:solidFill>
            <a:prstDash val="dash"/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We claim that </a:t>
            </a:r>
            <a:r>
              <a:rPr lang="en-US" sz="2800" i="1" dirty="0">
                <a:latin typeface="Times New Roman" pitchFamily="18" charset="0"/>
              </a:rPr>
              <a:t>G</a:t>
            </a:r>
            <a:r>
              <a:rPr lang="en-US" sz="2800" dirty="0" smtClean="0">
                <a:latin typeface="Times New Roman" pitchFamily="18" charset="0"/>
              </a:rPr>
              <a:t>′ has a Hamiltonian circuit if and only if </a:t>
            </a:r>
            <a:r>
              <a:rPr lang="en-US" sz="2800" i="1" dirty="0" smtClean="0">
                <a:latin typeface="Times New Roman" pitchFamily="18" charset="0"/>
              </a:rPr>
              <a:t>G</a:t>
            </a:r>
            <a:r>
              <a:rPr lang="en-US" sz="2800" dirty="0" smtClean="0">
                <a:latin typeface="Times New Roman" pitchFamily="18" charset="0"/>
              </a:rPr>
              <a:t> has a vertex cover of size </a:t>
            </a:r>
            <a:r>
              <a:rPr lang="en-US" sz="2800" i="1" dirty="0" smtClean="0">
                <a:latin typeface="Times New Roman" pitchFamily="18" charset="0"/>
              </a:rPr>
              <a:t>k</a:t>
            </a:r>
            <a:r>
              <a:rPr lang="en-US" sz="2800" dirty="0" smtClean="0">
                <a:latin typeface="Times New Roman" pitchFamily="18" charset="0"/>
              </a:rPr>
              <a:t> or less.</a:t>
            </a:r>
          </a:p>
          <a:p>
            <a:r>
              <a:rPr lang="en-US" sz="2800" dirty="0" smtClean="0">
                <a:latin typeface="Times New Roman" pitchFamily="18" charset="0"/>
              </a:rPr>
              <a:t>Suppose there is a Hamiltonian circuit for </a:t>
            </a:r>
            <a:r>
              <a:rPr lang="en-US" sz="2800" i="1" dirty="0">
                <a:latin typeface="Times New Roman" pitchFamily="18" charset="0"/>
              </a:rPr>
              <a:t>G</a:t>
            </a:r>
            <a:r>
              <a:rPr lang="en-US" sz="2800" dirty="0" smtClean="0">
                <a:latin typeface="Times New Roman" pitchFamily="18" charset="0"/>
              </a:rPr>
              <a:t>′. Consider any portion of this circuit that begins at a selector vertex, </a:t>
            </a:r>
            <a:r>
              <a:rPr lang="en-US" sz="2800" dirty="0">
                <a:latin typeface="Times New Roman" pitchFamily="18" charset="0"/>
              </a:rPr>
              <a:t>ends </a:t>
            </a:r>
            <a:r>
              <a:rPr lang="en-US" sz="2800" dirty="0" smtClean="0">
                <a:latin typeface="Times New Roman" pitchFamily="18" charset="0"/>
              </a:rPr>
              <a:t>at another selector vertex and that encounters no such vertex internally.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713665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of </a:t>
            </a:r>
            <a:r>
              <a:rPr lang="en-US" i="1" dirty="0">
                <a:latin typeface="Times New Roman" pitchFamily="18" charset="0"/>
              </a:rPr>
              <a:t>G</a:t>
            </a:r>
            <a:r>
              <a:rPr lang="en-US" dirty="0">
                <a:latin typeface="Times New Roman" pitchFamily="18" charset="0"/>
              </a:rPr>
              <a:t>′</a:t>
            </a:r>
            <a:endParaRPr lang="ru-RU" dirty="0"/>
          </a:p>
        </p:txBody>
      </p:sp>
      <p:sp>
        <p:nvSpPr>
          <p:cNvPr id="198659" name="Oval 3"/>
          <p:cNvSpPr>
            <a:spLocks noChangeArrowheads="1"/>
          </p:cNvSpPr>
          <p:nvPr/>
        </p:nvSpPr>
        <p:spPr bwMode="auto">
          <a:xfrm>
            <a:off x="11430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60" name="Oval 4"/>
          <p:cNvSpPr>
            <a:spLocks noChangeArrowheads="1"/>
          </p:cNvSpPr>
          <p:nvPr/>
        </p:nvSpPr>
        <p:spPr bwMode="auto">
          <a:xfrm>
            <a:off x="19812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61" name="Oval 5"/>
          <p:cNvSpPr>
            <a:spLocks noChangeArrowheads="1"/>
          </p:cNvSpPr>
          <p:nvPr/>
        </p:nvSpPr>
        <p:spPr bwMode="auto">
          <a:xfrm>
            <a:off x="1981200" y="4724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8662" name="AutoShape 6"/>
          <p:cNvCxnSpPr>
            <a:cxnSpLocks noChangeShapeType="1"/>
            <a:stCxn id="198659" idx="5"/>
            <a:endCxn id="198661" idx="1"/>
          </p:cNvCxnSpPr>
          <p:nvPr/>
        </p:nvCxnSpPr>
        <p:spPr bwMode="auto">
          <a:xfrm>
            <a:off x="1273175" y="3940175"/>
            <a:ext cx="730250" cy="8064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663" name="AutoShape 7"/>
          <p:cNvCxnSpPr>
            <a:cxnSpLocks noChangeShapeType="1"/>
            <a:stCxn id="198670" idx="2"/>
            <a:endCxn id="198669" idx="7"/>
          </p:cNvCxnSpPr>
          <p:nvPr/>
        </p:nvCxnSpPr>
        <p:spPr bwMode="auto">
          <a:xfrm flipH="1">
            <a:off x="1273175" y="38862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664" name="AutoShape 8"/>
          <p:cNvCxnSpPr>
            <a:cxnSpLocks noChangeShapeType="1"/>
            <a:stCxn id="198660" idx="4"/>
            <a:endCxn id="198661" idx="0"/>
          </p:cNvCxnSpPr>
          <p:nvPr/>
        </p:nvCxnSpPr>
        <p:spPr bwMode="auto">
          <a:xfrm>
            <a:off x="2057400" y="44196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8665" name="Oval 9"/>
          <p:cNvSpPr>
            <a:spLocks noChangeArrowheads="1"/>
          </p:cNvSpPr>
          <p:nvPr/>
        </p:nvSpPr>
        <p:spPr bwMode="auto">
          <a:xfrm>
            <a:off x="1143000" y="2438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66" name="Oval 10"/>
          <p:cNvSpPr>
            <a:spLocks noChangeArrowheads="1"/>
          </p:cNvSpPr>
          <p:nvPr/>
        </p:nvSpPr>
        <p:spPr bwMode="auto">
          <a:xfrm>
            <a:off x="11430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67" name="Oval 11"/>
          <p:cNvSpPr>
            <a:spLocks noChangeArrowheads="1"/>
          </p:cNvSpPr>
          <p:nvPr/>
        </p:nvSpPr>
        <p:spPr bwMode="auto">
          <a:xfrm>
            <a:off x="11430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68" name="Oval 12"/>
          <p:cNvSpPr>
            <a:spLocks noChangeArrowheads="1"/>
          </p:cNvSpPr>
          <p:nvPr/>
        </p:nvSpPr>
        <p:spPr bwMode="auto">
          <a:xfrm>
            <a:off x="11430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69" name="Oval 13"/>
          <p:cNvSpPr>
            <a:spLocks noChangeArrowheads="1"/>
          </p:cNvSpPr>
          <p:nvPr/>
        </p:nvSpPr>
        <p:spPr bwMode="auto">
          <a:xfrm>
            <a:off x="1143000" y="4724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70" name="Oval 14"/>
          <p:cNvSpPr>
            <a:spLocks noChangeArrowheads="1"/>
          </p:cNvSpPr>
          <p:nvPr/>
        </p:nvSpPr>
        <p:spPr bwMode="auto">
          <a:xfrm>
            <a:off x="19812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71" name="Oval 15"/>
          <p:cNvSpPr>
            <a:spLocks noChangeArrowheads="1"/>
          </p:cNvSpPr>
          <p:nvPr/>
        </p:nvSpPr>
        <p:spPr bwMode="auto">
          <a:xfrm>
            <a:off x="19812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72" name="Oval 16"/>
          <p:cNvSpPr>
            <a:spLocks noChangeArrowheads="1"/>
          </p:cNvSpPr>
          <p:nvPr/>
        </p:nvSpPr>
        <p:spPr bwMode="auto">
          <a:xfrm>
            <a:off x="19812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73" name="Oval 17"/>
          <p:cNvSpPr>
            <a:spLocks noChangeArrowheads="1"/>
          </p:cNvSpPr>
          <p:nvPr/>
        </p:nvSpPr>
        <p:spPr bwMode="auto">
          <a:xfrm>
            <a:off x="1981200" y="2438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8674" name="AutoShape 18"/>
          <p:cNvCxnSpPr>
            <a:cxnSpLocks noChangeShapeType="1"/>
            <a:stCxn id="198670" idx="4"/>
            <a:endCxn id="198660" idx="0"/>
          </p:cNvCxnSpPr>
          <p:nvPr/>
        </p:nvCxnSpPr>
        <p:spPr bwMode="auto">
          <a:xfrm>
            <a:off x="2057400" y="39624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675" name="AutoShape 19"/>
          <p:cNvCxnSpPr>
            <a:cxnSpLocks noChangeShapeType="1"/>
            <a:stCxn id="198668" idx="4"/>
            <a:endCxn id="198669" idx="0"/>
          </p:cNvCxnSpPr>
          <p:nvPr/>
        </p:nvCxnSpPr>
        <p:spPr bwMode="auto">
          <a:xfrm>
            <a:off x="1219200" y="44196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676" name="AutoShape 20"/>
          <p:cNvCxnSpPr>
            <a:cxnSpLocks noChangeShapeType="1"/>
            <a:stCxn id="198671" idx="4"/>
            <a:endCxn id="198670" idx="0"/>
          </p:cNvCxnSpPr>
          <p:nvPr/>
        </p:nvCxnSpPr>
        <p:spPr bwMode="auto">
          <a:xfrm>
            <a:off x="2057400" y="35052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677" name="AutoShape 21"/>
          <p:cNvCxnSpPr>
            <a:cxnSpLocks noChangeShapeType="1"/>
            <a:stCxn id="198659" idx="4"/>
            <a:endCxn id="198668" idx="0"/>
          </p:cNvCxnSpPr>
          <p:nvPr/>
        </p:nvCxnSpPr>
        <p:spPr bwMode="auto">
          <a:xfrm>
            <a:off x="1219200" y="39624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678" name="AutoShape 22"/>
          <p:cNvCxnSpPr>
            <a:cxnSpLocks noChangeShapeType="1"/>
            <a:stCxn id="198667" idx="4"/>
            <a:endCxn id="198659" idx="0"/>
          </p:cNvCxnSpPr>
          <p:nvPr/>
        </p:nvCxnSpPr>
        <p:spPr bwMode="auto">
          <a:xfrm>
            <a:off x="1219200" y="35052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679" name="AutoShape 23"/>
          <p:cNvCxnSpPr>
            <a:cxnSpLocks noChangeShapeType="1"/>
          </p:cNvCxnSpPr>
          <p:nvPr/>
        </p:nvCxnSpPr>
        <p:spPr bwMode="auto">
          <a:xfrm>
            <a:off x="1219200" y="30480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680" name="AutoShape 24"/>
          <p:cNvCxnSpPr>
            <a:cxnSpLocks noChangeShapeType="1"/>
          </p:cNvCxnSpPr>
          <p:nvPr/>
        </p:nvCxnSpPr>
        <p:spPr bwMode="auto">
          <a:xfrm>
            <a:off x="1219200" y="25908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681" name="AutoShape 25"/>
          <p:cNvCxnSpPr>
            <a:cxnSpLocks noChangeShapeType="1"/>
            <a:stCxn id="198672" idx="4"/>
            <a:endCxn id="198671" idx="0"/>
          </p:cNvCxnSpPr>
          <p:nvPr/>
        </p:nvCxnSpPr>
        <p:spPr bwMode="auto">
          <a:xfrm>
            <a:off x="2057400" y="30480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682" name="AutoShape 26"/>
          <p:cNvCxnSpPr>
            <a:cxnSpLocks noChangeShapeType="1"/>
            <a:stCxn id="198673" idx="4"/>
            <a:endCxn id="198672" idx="0"/>
          </p:cNvCxnSpPr>
          <p:nvPr/>
        </p:nvCxnSpPr>
        <p:spPr bwMode="auto">
          <a:xfrm>
            <a:off x="2057400" y="25908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683" name="AutoShape 27"/>
          <p:cNvCxnSpPr>
            <a:cxnSpLocks noChangeShapeType="1"/>
            <a:stCxn id="198673" idx="2"/>
            <a:endCxn id="198667" idx="7"/>
          </p:cNvCxnSpPr>
          <p:nvPr/>
        </p:nvCxnSpPr>
        <p:spPr bwMode="auto">
          <a:xfrm flipH="1">
            <a:off x="1273175" y="25146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684" name="AutoShape 28"/>
          <p:cNvCxnSpPr>
            <a:cxnSpLocks noChangeShapeType="1"/>
            <a:stCxn id="198665" idx="6"/>
            <a:endCxn id="198671" idx="1"/>
          </p:cNvCxnSpPr>
          <p:nvPr/>
        </p:nvCxnSpPr>
        <p:spPr bwMode="auto">
          <a:xfrm>
            <a:off x="1295400" y="25146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8685" name="Oval 29"/>
          <p:cNvSpPr>
            <a:spLocks noChangeArrowheads="1"/>
          </p:cNvSpPr>
          <p:nvPr/>
        </p:nvSpPr>
        <p:spPr bwMode="auto">
          <a:xfrm>
            <a:off x="2895600" y="47847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86" name="Oval 30"/>
          <p:cNvSpPr>
            <a:spLocks noChangeArrowheads="1"/>
          </p:cNvSpPr>
          <p:nvPr/>
        </p:nvSpPr>
        <p:spPr bwMode="auto">
          <a:xfrm>
            <a:off x="3733800" y="52419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87" name="Oval 31"/>
          <p:cNvSpPr>
            <a:spLocks noChangeArrowheads="1"/>
          </p:cNvSpPr>
          <p:nvPr/>
        </p:nvSpPr>
        <p:spPr bwMode="auto">
          <a:xfrm>
            <a:off x="3733800" y="56991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8688" name="AutoShape 32"/>
          <p:cNvCxnSpPr>
            <a:cxnSpLocks noChangeShapeType="1"/>
            <a:stCxn id="198685" idx="5"/>
            <a:endCxn id="198687" idx="1"/>
          </p:cNvCxnSpPr>
          <p:nvPr/>
        </p:nvCxnSpPr>
        <p:spPr bwMode="auto">
          <a:xfrm>
            <a:off x="3025775" y="4914900"/>
            <a:ext cx="730250" cy="8064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689" name="AutoShape 33"/>
          <p:cNvCxnSpPr>
            <a:cxnSpLocks noChangeShapeType="1"/>
            <a:stCxn id="198696" idx="2"/>
            <a:endCxn id="198695" idx="7"/>
          </p:cNvCxnSpPr>
          <p:nvPr/>
        </p:nvCxnSpPr>
        <p:spPr bwMode="auto">
          <a:xfrm flipH="1">
            <a:off x="3025775" y="4860925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690" name="AutoShape 34"/>
          <p:cNvCxnSpPr>
            <a:cxnSpLocks noChangeShapeType="1"/>
            <a:stCxn id="198686" idx="4"/>
            <a:endCxn id="198687" idx="0"/>
          </p:cNvCxnSpPr>
          <p:nvPr/>
        </p:nvCxnSpPr>
        <p:spPr bwMode="auto">
          <a:xfrm>
            <a:off x="3810000" y="5394325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8691" name="Oval 35"/>
          <p:cNvSpPr>
            <a:spLocks noChangeArrowheads="1"/>
          </p:cNvSpPr>
          <p:nvPr/>
        </p:nvSpPr>
        <p:spPr bwMode="auto">
          <a:xfrm>
            <a:off x="2895600" y="34131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92" name="Oval 36"/>
          <p:cNvSpPr>
            <a:spLocks noChangeArrowheads="1"/>
          </p:cNvSpPr>
          <p:nvPr/>
        </p:nvSpPr>
        <p:spPr bwMode="auto">
          <a:xfrm>
            <a:off x="2895600" y="38703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93" name="Oval 37"/>
          <p:cNvSpPr>
            <a:spLocks noChangeArrowheads="1"/>
          </p:cNvSpPr>
          <p:nvPr/>
        </p:nvSpPr>
        <p:spPr bwMode="auto">
          <a:xfrm>
            <a:off x="2895600" y="43275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94" name="Oval 38"/>
          <p:cNvSpPr>
            <a:spLocks noChangeArrowheads="1"/>
          </p:cNvSpPr>
          <p:nvPr/>
        </p:nvSpPr>
        <p:spPr bwMode="auto">
          <a:xfrm>
            <a:off x="2895600" y="52419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95" name="Oval 39"/>
          <p:cNvSpPr>
            <a:spLocks noChangeArrowheads="1"/>
          </p:cNvSpPr>
          <p:nvPr/>
        </p:nvSpPr>
        <p:spPr bwMode="auto">
          <a:xfrm>
            <a:off x="2895600" y="56991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96" name="Oval 40"/>
          <p:cNvSpPr>
            <a:spLocks noChangeArrowheads="1"/>
          </p:cNvSpPr>
          <p:nvPr/>
        </p:nvSpPr>
        <p:spPr bwMode="auto">
          <a:xfrm>
            <a:off x="3733800" y="47847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97" name="Oval 41"/>
          <p:cNvSpPr>
            <a:spLocks noChangeArrowheads="1"/>
          </p:cNvSpPr>
          <p:nvPr/>
        </p:nvSpPr>
        <p:spPr bwMode="auto">
          <a:xfrm>
            <a:off x="3733800" y="43275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98" name="Oval 42"/>
          <p:cNvSpPr>
            <a:spLocks noChangeArrowheads="1"/>
          </p:cNvSpPr>
          <p:nvPr/>
        </p:nvSpPr>
        <p:spPr bwMode="auto">
          <a:xfrm>
            <a:off x="3733800" y="38703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99" name="Oval 43"/>
          <p:cNvSpPr>
            <a:spLocks noChangeArrowheads="1"/>
          </p:cNvSpPr>
          <p:nvPr/>
        </p:nvSpPr>
        <p:spPr bwMode="auto">
          <a:xfrm>
            <a:off x="3733800" y="34131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8700" name="AutoShape 44"/>
          <p:cNvCxnSpPr>
            <a:cxnSpLocks noChangeShapeType="1"/>
            <a:stCxn id="198696" idx="4"/>
            <a:endCxn id="198686" idx="0"/>
          </p:cNvCxnSpPr>
          <p:nvPr/>
        </p:nvCxnSpPr>
        <p:spPr bwMode="auto">
          <a:xfrm>
            <a:off x="3810000" y="4937125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01" name="AutoShape 45"/>
          <p:cNvCxnSpPr>
            <a:cxnSpLocks noChangeShapeType="1"/>
            <a:stCxn id="198694" idx="4"/>
            <a:endCxn id="198695" idx="0"/>
          </p:cNvCxnSpPr>
          <p:nvPr/>
        </p:nvCxnSpPr>
        <p:spPr bwMode="auto">
          <a:xfrm>
            <a:off x="2971800" y="5394325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02" name="AutoShape 46"/>
          <p:cNvCxnSpPr>
            <a:cxnSpLocks noChangeShapeType="1"/>
            <a:stCxn id="198697" idx="4"/>
            <a:endCxn id="198696" idx="0"/>
          </p:cNvCxnSpPr>
          <p:nvPr/>
        </p:nvCxnSpPr>
        <p:spPr bwMode="auto">
          <a:xfrm>
            <a:off x="3810000" y="4479925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03" name="AutoShape 47"/>
          <p:cNvCxnSpPr>
            <a:cxnSpLocks noChangeShapeType="1"/>
            <a:stCxn id="198685" idx="4"/>
            <a:endCxn id="198694" idx="0"/>
          </p:cNvCxnSpPr>
          <p:nvPr/>
        </p:nvCxnSpPr>
        <p:spPr bwMode="auto">
          <a:xfrm>
            <a:off x="2971800" y="4937125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04" name="AutoShape 48"/>
          <p:cNvCxnSpPr>
            <a:cxnSpLocks noChangeShapeType="1"/>
            <a:stCxn id="198693" idx="4"/>
            <a:endCxn id="198685" idx="0"/>
          </p:cNvCxnSpPr>
          <p:nvPr/>
        </p:nvCxnSpPr>
        <p:spPr bwMode="auto">
          <a:xfrm>
            <a:off x="2971800" y="4479925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05" name="AutoShape 49"/>
          <p:cNvCxnSpPr>
            <a:cxnSpLocks noChangeShapeType="1"/>
          </p:cNvCxnSpPr>
          <p:nvPr/>
        </p:nvCxnSpPr>
        <p:spPr bwMode="auto">
          <a:xfrm>
            <a:off x="2971800" y="4022725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06" name="AutoShape 50"/>
          <p:cNvCxnSpPr>
            <a:cxnSpLocks noChangeShapeType="1"/>
          </p:cNvCxnSpPr>
          <p:nvPr/>
        </p:nvCxnSpPr>
        <p:spPr bwMode="auto">
          <a:xfrm>
            <a:off x="2971800" y="3565525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07" name="AutoShape 51"/>
          <p:cNvCxnSpPr>
            <a:cxnSpLocks noChangeShapeType="1"/>
            <a:stCxn id="198698" idx="4"/>
            <a:endCxn id="198697" idx="0"/>
          </p:cNvCxnSpPr>
          <p:nvPr/>
        </p:nvCxnSpPr>
        <p:spPr bwMode="auto">
          <a:xfrm>
            <a:off x="3810000" y="4022725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08" name="AutoShape 52"/>
          <p:cNvCxnSpPr>
            <a:cxnSpLocks noChangeShapeType="1"/>
            <a:stCxn id="198699" idx="4"/>
            <a:endCxn id="198698" idx="0"/>
          </p:cNvCxnSpPr>
          <p:nvPr/>
        </p:nvCxnSpPr>
        <p:spPr bwMode="auto">
          <a:xfrm>
            <a:off x="3810000" y="3565525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09" name="AutoShape 53"/>
          <p:cNvCxnSpPr>
            <a:cxnSpLocks noChangeShapeType="1"/>
            <a:stCxn id="198699" idx="2"/>
            <a:endCxn id="198693" idx="7"/>
          </p:cNvCxnSpPr>
          <p:nvPr/>
        </p:nvCxnSpPr>
        <p:spPr bwMode="auto">
          <a:xfrm flipH="1">
            <a:off x="3025775" y="3489325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10" name="AutoShape 54"/>
          <p:cNvCxnSpPr>
            <a:cxnSpLocks noChangeShapeType="1"/>
            <a:stCxn id="198691" idx="6"/>
            <a:endCxn id="198697" idx="1"/>
          </p:cNvCxnSpPr>
          <p:nvPr/>
        </p:nvCxnSpPr>
        <p:spPr bwMode="auto">
          <a:xfrm>
            <a:off x="3048000" y="3489325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8711" name="Oval 55"/>
          <p:cNvSpPr>
            <a:spLocks noChangeArrowheads="1"/>
          </p:cNvSpPr>
          <p:nvPr/>
        </p:nvSpPr>
        <p:spPr bwMode="auto">
          <a:xfrm>
            <a:off x="76200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12" name="Oval 56"/>
          <p:cNvSpPr>
            <a:spLocks noChangeArrowheads="1"/>
          </p:cNvSpPr>
          <p:nvPr/>
        </p:nvSpPr>
        <p:spPr bwMode="auto">
          <a:xfrm>
            <a:off x="84582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13" name="Oval 57"/>
          <p:cNvSpPr>
            <a:spLocks noChangeArrowheads="1"/>
          </p:cNvSpPr>
          <p:nvPr/>
        </p:nvSpPr>
        <p:spPr bwMode="auto">
          <a:xfrm>
            <a:off x="8458200" y="4724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8714" name="AutoShape 58"/>
          <p:cNvCxnSpPr>
            <a:cxnSpLocks noChangeShapeType="1"/>
            <a:stCxn id="198711" idx="5"/>
            <a:endCxn id="198713" idx="1"/>
          </p:cNvCxnSpPr>
          <p:nvPr/>
        </p:nvCxnSpPr>
        <p:spPr bwMode="auto">
          <a:xfrm>
            <a:off x="7750175" y="3940175"/>
            <a:ext cx="730250" cy="8064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15" name="AutoShape 59"/>
          <p:cNvCxnSpPr>
            <a:cxnSpLocks noChangeShapeType="1"/>
            <a:stCxn id="198722" idx="2"/>
            <a:endCxn id="198721" idx="7"/>
          </p:cNvCxnSpPr>
          <p:nvPr/>
        </p:nvCxnSpPr>
        <p:spPr bwMode="auto">
          <a:xfrm flipH="1">
            <a:off x="7750175" y="38862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16" name="AutoShape 60"/>
          <p:cNvCxnSpPr>
            <a:cxnSpLocks noChangeShapeType="1"/>
            <a:stCxn id="198712" idx="4"/>
            <a:endCxn id="198713" idx="0"/>
          </p:cNvCxnSpPr>
          <p:nvPr/>
        </p:nvCxnSpPr>
        <p:spPr bwMode="auto">
          <a:xfrm>
            <a:off x="8534400" y="44196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8717" name="Oval 61"/>
          <p:cNvSpPr>
            <a:spLocks noChangeArrowheads="1"/>
          </p:cNvSpPr>
          <p:nvPr/>
        </p:nvSpPr>
        <p:spPr bwMode="auto">
          <a:xfrm>
            <a:off x="7620000" y="2438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18" name="Oval 62"/>
          <p:cNvSpPr>
            <a:spLocks noChangeArrowheads="1"/>
          </p:cNvSpPr>
          <p:nvPr/>
        </p:nvSpPr>
        <p:spPr bwMode="auto">
          <a:xfrm>
            <a:off x="76200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19" name="Oval 63"/>
          <p:cNvSpPr>
            <a:spLocks noChangeArrowheads="1"/>
          </p:cNvSpPr>
          <p:nvPr/>
        </p:nvSpPr>
        <p:spPr bwMode="auto">
          <a:xfrm>
            <a:off x="76200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20" name="Oval 64"/>
          <p:cNvSpPr>
            <a:spLocks noChangeArrowheads="1"/>
          </p:cNvSpPr>
          <p:nvPr/>
        </p:nvSpPr>
        <p:spPr bwMode="auto">
          <a:xfrm>
            <a:off x="76200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21" name="Oval 65"/>
          <p:cNvSpPr>
            <a:spLocks noChangeArrowheads="1"/>
          </p:cNvSpPr>
          <p:nvPr/>
        </p:nvSpPr>
        <p:spPr bwMode="auto">
          <a:xfrm>
            <a:off x="7620000" y="4724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22" name="Oval 66"/>
          <p:cNvSpPr>
            <a:spLocks noChangeArrowheads="1"/>
          </p:cNvSpPr>
          <p:nvPr/>
        </p:nvSpPr>
        <p:spPr bwMode="auto">
          <a:xfrm>
            <a:off x="84582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23" name="Oval 67"/>
          <p:cNvSpPr>
            <a:spLocks noChangeArrowheads="1"/>
          </p:cNvSpPr>
          <p:nvPr/>
        </p:nvSpPr>
        <p:spPr bwMode="auto">
          <a:xfrm>
            <a:off x="84582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24" name="Oval 68"/>
          <p:cNvSpPr>
            <a:spLocks noChangeArrowheads="1"/>
          </p:cNvSpPr>
          <p:nvPr/>
        </p:nvSpPr>
        <p:spPr bwMode="auto">
          <a:xfrm>
            <a:off x="84582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25" name="Oval 69"/>
          <p:cNvSpPr>
            <a:spLocks noChangeArrowheads="1"/>
          </p:cNvSpPr>
          <p:nvPr/>
        </p:nvSpPr>
        <p:spPr bwMode="auto">
          <a:xfrm>
            <a:off x="8458200" y="2438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8726" name="AutoShape 70"/>
          <p:cNvCxnSpPr>
            <a:cxnSpLocks noChangeShapeType="1"/>
            <a:stCxn id="198722" idx="4"/>
            <a:endCxn id="198712" idx="0"/>
          </p:cNvCxnSpPr>
          <p:nvPr/>
        </p:nvCxnSpPr>
        <p:spPr bwMode="auto">
          <a:xfrm>
            <a:off x="8534400" y="39624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27" name="AutoShape 71"/>
          <p:cNvCxnSpPr>
            <a:cxnSpLocks noChangeShapeType="1"/>
            <a:stCxn id="198720" idx="4"/>
            <a:endCxn id="198721" idx="0"/>
          </p:cNvCxnSpPr>
          <p:nvPr/>
        </p:nvCxnSpPr>
        <p:spPr bwMode="auto">
          <a:xfrm>
            <a:off x="7696200" y="44196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28" name="AutoShape 72"/>
          <p:cNvCxnSpPr>
            <a:cxnSpLocks noChangeShapeType="1"/>
            <a:stCxn id="198723" idx="4"/>
            <a:endCxn id="198722" idx="0"/>
          </p:cNvCxnSpPr>
          <p:nvPr/>
        </p:nvCxnSpPr>
        <p:spPr bwMode="auto">
          <a:xfrm>
            <a:off x="8534400" y="35052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29" name="AutoShape 73"/>
          <p:cNvCxnSpPr>
            <a:cxnSpLocks noChangeShapeType="1"/>
            <a:stCxn id="198711" idx="4"/>
            <a:endCxn id="198720" idx="0"/>
          </p:cNvCxnSpPr>
          <p:nvPr/>
        </p:nvCxnSpPr>
        <p:spPr bwMode="auto">
          <a:xfrm>
            <a:off x="7696200" y="39624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30" name="AutoShape 74"/>
          <p:cNvCxnSpPr>
            <a:cxnSpLocks noChangeShapeType="1"/>
            <a:stCxn id="198719" idx="4"/>
            <a:endCxn id="198711" idx="0"/>
          </p:cNvCxnSpPr>
          <p:nvPr/>
        </p:nvCxnSpPr>
        <p:spPr bwMode="auto">
          <a:xfrm>
            <a:off x="7696200" y="35052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31" name="AutoShape 75"/>
          <p:cNvCxnSpPr>
            <a:cxnSpLocks noChangeShapeType="1"/>
          </p:cNvCxnSpPr>
          <p:nvPr/>
        </p:nvCxnSpPr>
        <p:spPr bwMode="auto">
          <a:xfrm>
            <a:off x="7696200" y="30480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32" name="AutoShape 76"/>
          <p:cNvCxnSpPr>
            <a:cxnSpLocks noChangeShapeType="1"/>
          </p:cNvCxnSpPr>
          <p:nvPr/>
        </p:nvCxnSpPr>
        <p:spPr bwMode="auto">
          <a:xfrm>
            <a:off x="7696200" y="25908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33" name="AutoShape 77"/>
          <p:cNvCxnSpPr>
            <a:cxnSpLocks noChangeShapeType="1"/>
            <a:stCxn id="198724" idx="4"/>
            <a:endCxn id="198723" idx="0"/>
          </p:cNvCxnSpPr>
          <p:nvPr/>
        </p:nvCxnSpPr>
        <p:spPr bwMode="auto">
          <a:xfrm>
            <a:off x="8534400" y="30480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34" name="AutoShape 78"/>
          <p:cNvCxnSpPr>
            <a:cxnSpLocks noChangeShapeType="1"/>
            <a:stCxn id="198725" idx="4"/>
            <a:endCxn id="198724" idx="0"/>
          </p:cNvCxnSpPr>
          <p:nvPr/>
        </p:nvCxnSpPr>
        <p:spPr bwMode="auto">
          <a:xfrm>
            <a:off x="8534400" y="25908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35" name="AutoShape 79"/>
          <p:cNvCxnSpPr>
            <a:cxnSpLocks noChangeShapeType="1"/>
            <a:stCxn id="198725" idx="2"/>
            <a:endCxn id="198719" idx="7"/>
          </p:cNvCxnSpPr>
          <p:nvPr/>
        </p:nvCxnSpPr>
        <p:spPr bwMode="auto">
          <a:xfrm flipH="1">
            <a:off x="7750175" y="25146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36" name="AutoShape 80"/>
          <p:cNvCxnSpPr>
            <a:cxnSpLocks noChangeShapeType="1"/>
            <a:stCxn id="198717" idx="6"/>
            <a:endCxn id="198723" idx="1"/>
          </p:cNvCxnSpPr>
          <p:nvPr/>
        </p:nvCxnSpPr>
        <p:spPr bwMode="auto">
          <a:xfrm>
            <a:off x="7772400" y="25146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8737" name="Rectangle 81"/>
          <p:cNvSpPr>
            <a:spLocks noChangeArrowheads="1"/>
          </p:cNvSpPr>
          <p:nvPr/>
        </p:nvSpPr>
        <p:spPr bwMode="auto">
          <a:xfrm>
            <a:off x="1447800" y="2133600"/>
            <a:ext cx="568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ru-RU" sz="2000" baseline="-50000">
                <a:latin typeface="Times New Roman" pitchFamily="18" charset="0"/>
              </a:rPr>
              <a:t>1</a:t>
            </a:r>
            <a:r>
              <a:rPr lang="en-US" sz="2000" baseline="-25000">
                <a:latin typeface="Times New Roman" pitchFamily="18" charset="0"/>
              </a:rPr>
              <a:t>1</a:t>
            </a:r>
            <a:endParaRPr lang="ru-RU" sz="2000" baseline="-25000">
              <a:latin typeface="Times New Roman" pitchFamily="18" charset="0"/>
            </a:endParaRPr>
          </a:p>
        </p:txBody>
      </p:sp>
      <p:sp>
        <p:nvSpPr>
          <p:cNvPr id="198738" name="Rectangle 82"/>
          <p:cNvSpPr>
            <a:spLocks noChangeArrowheads="1"/>
          </p:cNvSpPr>
          <p:nvPr/>
        </p:nvSpPr>
        <p:spPr bwMode="auto">
          <a:xfrm>
            <a:off x="2057400" y="4572000"/>
            <a:ext cx="568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ru-RU" sz="2000" baseline="-50000">
                <a:latin typeface="Times New Roman" pitchFamily="18" charset="0"/>
              </a:rPr>
              <a:t>1</a:t>
            </a:r>
            <a:r>
              <a:rPr lang="ru-RU" sz="2000" baseline="-25000">
                <a:latin typeface="Times New Roman" pitchFamily="18" charset="0"/>
              </a:rPr>
              <a:t>6</a:t>
            </a:r>
          </a:p>
        </p:txBody>
      </p:sp>
      <p:sp>
        <p:nvSpPr>
          <p:cNvPr id="198739" name="Rectangle 83"/>
          <p:cNvSpPr>
            <a:spLocks noChangeArrowheads="1"/>
          </p:cNvSpPr>
          <p:nvPr/>
        </p:nvSpPr>
        <p:spPr bwMode="auto">
          <a:xfrm>
            <a:off x="2895600" y="2955925"/>
            <a:ext cx="568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ru-RU" sz="2000" baseline="-50000">
                <a:latin typeface="Times New Roman" pitchFamily="18" charset="0"/>
              </a:rPr>
              <a:t>2</a:t>
            </a:r>
            <a:r>
              <a:rPr lang="en-US" sz="2000" baseline="-25000">
                <a:latin typeface="Times New Roman" pitchFamily="18" charset="0"/>
              </a:rPr>
              <a:t>1</a:t>
            </a:r>
            <a:endParaRPr lang="ru-RU" sz="2000" baseline="-25000">
              <a:latin typeface="Times New Roman" pitchFamily="18" charset="0"/>
            </a:endParaRPr>
          </a:p>
        </p:txBody>
      </p:sp>
      <p:sp>
        <p:nvSpPr>
          <p:cNvPr id="198740" name="Rectangle 84"/>
          <p:cNvSpPr>
            <a:spLocks noChangeArrowheads="1"/>
          </p:cNvSpPr>
          <p:nvPr/>
        </p:nvSpPr>
        <p:spPr bwMode="auto">
          <a:xfrm>
            <a:off x="2936875" y="5699125"/>
            <a:ext cx="568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ru-RU" sz="2000" baseline="-50000">
                <a:latin typeface="Times New Roman" pitchFamily="18" charset="0"/>
              </a:rPr>
              <a:t>2</a:t>
            </a:r>
            <a:r>
              <a:rPr lang="ru-RU" sz="2000" baseline="-25000">
                <a:latin typeface="Times New Roman" pitchFamily="18" charset="0"/>
              </a:rPr>
              <a:t>6</a:t>
            </a:r>
          </a:p>
        </p:txBody>
      </p:sp>
      <p:sp>
        <p:nvSpPr>
          <p:cNvPr id="198741" name="Rectangle 85"/>
          <p:cNvSpPr>
            <a:spLocks noChangeArrowheads="1"/>
          </p:cNvSpPr>
          <p:nvPr/>
        </p:nvSpPr>
        <p:spPr bwMode="auto">
          <a:xfrm>
            <a:off x="7604125" y="2041525"/>
            <a:ext cx="549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en-US" sz="2000" i="1" baseline="-50000">
                <a:latin typeface="Times New Roman" pitchFamily="18" charset="0"/>
              </a:rPr>
              <a:t>r</a:t>
            </a:r>
            <a:r>
              <a:rPr lang="en-US" sz="2000" baseline="-25000">
                <a:latin typeface="Times New Roman" pitchFamily="18" charset="0"/>
              </a:rPr>
              <a:t>1</a:t>
            </a:r>
            <a:endParaRPr lang="ru-RU" sz="2000" baseline="-25000">
              <a:latin typeface="Times New Roman" pitchFamily="18" charset="0"/>
            </a:endParaRPr>
          </a:p>
        </p:txBody>
      </p:sp>
      <p:sp>
        <p:nvSpPr>
          <p:cNvPr id="198742" name="Rectangle 86"/>
          <p:cNvSpPr>
            <a:spLocks noChangeArrowheads="1"/>
          </p:cNvSpPr>
          <p:nvPr/>
        </p:nvSpPr>
        <p:spPr bwMode="auto">
          <a:xfrm>
            <a:off x="7680325" y="4784725"/>
            <a:ext cx="549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en-US" sz="2000" i="1" baseline="-50000">
                <a:latin typeface="Times New Roman" pitchFamily="18" charset="0"/>
              </a:rPr>
              <a:t>r</a:t>
            </a:r>
            <a:r>
              <a:rPr lang="en-US" sz="2000" baseline="-25000">
                <a:latin typeface="Times New Roman" pitchFamily="18" charset="0"/>
              </a:rPr>
              <a:t>6</a:t>
            </a:r>
            <a:endParaRPr lang="ru-RU" sz="2000" baseline="-25000">
              <a:latin typeface="Times New Roman" pitchFamily="18" charset="0"/>
            </a:endParaRPr>
          </a:p>
        </p:txBody>
      </p:sp>
      <p:sp>
        <p:nvSpPr>
          <p:cNvPr id="198743" name="Oval 87"/>
          <p:cNvSpPr>
            <a:spLocks noChangeArrowheads="1"/>
          </p:cNvSpPr>
          <p:nvPr/>
        </p:nvSpPr>
        <p:spPr bwMode="auto">
          <a:xfrm>
            <a:off x="4648200" y="4800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44" name="Oval 88"/>
          <p:cNvSpPr>
            <a:spLocks noChangeArrowheads="1"/>
          </p:cNvSpPr>
          <p:nvPr/>
        </p:nvSpPr>
        <p:spPr bwMode="auto">
          <a:xfrm>
            <a:off x="5486400" y="5257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45" name="Oval 89"/>
          <p:cNvSpPr>
            <a:spLocks noChangeArrowheads="1"/>
          </p:cNvSpPr>
          <p:nvPr/>
        </p:nvSpPr>
        <p:spPr bwMode="auto">
          <a:xfrm>
            <a:off x="5486400" y="571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8746" name="AutoShape 90"/>
          <p:cNvCxnSpPr>
            <a:cxnSpLocks noChangeShapeType="1"/>
            <a:stCxn id="198743" idx="5"/>
            <a:endCxn id="198745" idx="1"/>
          </p:cNvCxnSpPr>
          <p:nvPr/>
        </p:nvCxnSpPr>
        <p:spPr bwMode="auto">
          <a:xfrm>
            <a:off x="4778375" y="4930775"/>
            <a:ext cx="730250" cy="8064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47" name="AutoShape 91"/>
          <p:cNvCxnSpPr>
            <a:cxnSpLocks noChangeShapeType="1"/>
            <a:stCxn id="198754" idx="2"/>
            <a:endCxn id="198753" idx="7"/>
          </p:cNvCxnSpPr>
          <p:nvPr/>
        </p:nvCxnSpPr>
        <p:spPr bwMode="auto">
          <a:xfrm flipH="1">
            <a:off x="4778375" y="48768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48" name="AutoShape 92"/>
          <p:cNvCxnSpPr>
            <a:cxnSpLocks noChangeShapeType="1"/>
            <a:stCxn id="198744" idx="4"/>
            <a:endCxn id="198745" idx="0"/>
          </p:cNvCxnSpPr>
          <p:nvPr/>
        </p:nvCxnSpPr>
        <p:spPr bwMode="auto">
          <a:xfrm>
            <a:off x="5562600" y="54102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8749" name="Oval 93"/>
          <p:cNvSpPr>
            <a:spLocks noChangeArrowheads="1"/>
          </p:cNvSpPr>
          <p:nvPr/>
        </p:nvSpPr>
        <p:spPr bwMode="auto">
          <a:xfrm>
            <a:off x="464820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50" name="Oval 94"/>
          <p:cNvSpPr>
            <a:spLocks noChangeArrowheads="1"/>
          </p:cNvSpPr>
          <p:nvPr/>
        </p:nvSpPr>
        <p:spPr bwMode="auto">
          <a:xfrm>
            <a:off x="46482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51" name="Oval 95"/>
          <p:cNvSpPr>
            <a:spLocks noChangeArrowheads="1"/>
          </p:cNvSpPr>
          <p:nvPr/>
        </p:nvSpPr>
        <p:spPr bwMode="auto">
          <a:xfrm>
            <a:off x="46482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52" name="Oval 96"/>
          <p:cNvSpPr>
            <a:spLocks noChangeArrowheads="1"/>
          </p:cNvSpPr>
          <p:nvPr/>
        </p:nvSpPr>
        <p:spPr bwMode="auto">
          <a:xfrm>
            <a:off x="4648200" y="5257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53" name="Oval 97"/>
          <p:cNvSpPr>
            <a:spLocks noChangeArrowheads="1"/>
          </p:cNvSpPr>
          <p:nvPr/>
        </p:nvSpPr>
        <p:spPr bwMode="auto">
          <a:xfrm>
            <a:off x="4648200" y="571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54" name="Oval 98"/>
          <p:cNvSpPr>
            <a:spLocks noChangeArrowheads="1"/>
          </p:cNvSpPr>
          <p:nvPr/>
        </p:nvSpPr>
        <p:spPr bwMode="auto">
          <a:xfrm>
            <a:off x="5486400" y="4800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55" name="Oval 99"/>
          <p:cNvSpPr>
            <a:spLocks noChangeArrowheads="1"/>
          </p:cNvSpPr>
          <p:nvPr/>
        </p:nvSpPr>
        <p:spPr bwMode="auto">
          <a:xfrm>
            <a:off x="54864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56" name="Oval 100"/>
          <p:cNvSpPr>
            <a:spLocks noChangeArrowheads="1"/>
          </p:cNvSpPr>
          <p:nvPr/>
        </p:nvSpPr>
        <p:spPr bwMode="auto">
          <a:xfrm>
            <a:off x="54864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57" name="Oval 101"/>
          <p:cNvSpPr>
            <a:spLocks noChangeArrowheads="1"/>
          </p:cNvSpPr>
          <p:nvPr/>
        </p:nvSpPr>
        <p:spPr bwMode="auto">
          <a:xfrm>
            <a:off x="548640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8758" name="AutoShape 102"/>
          <p:cNvCxnSpPr>
            <a:cxnSpLocks noChangeShapeType="1"/>
            <a:stCxn id="198754" idx="4"/>
            <a:endCxn id="198744" idx="0"/>
          </p:cNvCxnSpPr>
          <p:nvPr/>
        </p:nvCxnSpPr>
        <p:spPr bwMode="auto">
          <a:xfrm>
            <a:off x="5562600" y="49530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59" name="AutoShape 103"/>
          <p:cNvCxnSpPr>
            <a:cxnSpLocks noChangeShapeType="1"/>
            <a:stCxn id="198752" idx="4"/>
            <a:endCxn id="198753" idx="0"/>
          </p:cNvCxnSpPr>
          <p:nvPr/>
        </p:nvCxnSpPr>
        <p:spPr bwMode="auto">
          <a:xfrm>
            <a:off x="4724400" y="54102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60" name="AutoShape 104"/>
          <p:cNvCxnSpPr>
            <a:cxnSpLocks noChangeShapeType="1"/>
            <a:stCxn id="198755" idx="4"/>
            <a:endCxn id="198754" idx="0"/>
          </p:cNvCxnSpPr>
          <p:nvPr/>
        </p:nvCxnSpPr>
        <p:spPr bwMode="auto">
          <a:xfrm>
            <a:off x="5562600" y="44958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61" name="AutoShape 105"/>
          <p:cNvCxnSpPr>
            <a:cxnSpLocks noChangeShapeType="1"/>
            <a:stCxn id="198743" idx="4"/>
            <a:endCxn id="198752" idx="0"/>
          </p:cNvCxnSpPr>
          <p:nvPr/>
        </p:nvCxnSpPr>
        <p:spPr bwMode="auto">
          <a:xfrm>
            <a:off x="4724400" y="49530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62" name="AutoShape 106"/>
          <p:cNvCxnSpPr>
            <a:cxnSpLocks noChangeShapeType="1"/>
            <a:stCxn id="198751" idx="4"/>
            <a:endCxn id="198743" idx="0"/>
          </p:cNvCxnSpPr>
          <p:nvPr/>
        </p:nvCxnSpPr>
        <p:spPr bwMode="auto">
          <a:xfrm>
            <a:off x="4724400" y="44958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63" name="AutoShape 107"/>
          <p:cNvCxnSpPr>
            <a:cxnSpLocks noChangeShapeType="1"/>
          </p:cNvCxnSpPr>
          <p:nvPr/>
        </p:nvCxnSpPr>
        <p:spPr bwMode="auto">
          <a:xfrm>
            <a:off x="4724400" y="40386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64" name="AutoShape 108"/>
          <p:cNvCxnSpPr>
            <a:cxnSpLocks noChangeShapeType="1"/>
          </p:cNvCxnSpPr>
          <p:nvPr/>
        </p:nvCxnSpPr>
        <p:spPr bwMode="auto">
          <a:xfrm>
            <a:off x="4724400" y="35814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65" name="AutoShape 109"/>
          <p:cNvCxnSpPr>
            <a:cxnSpLocks noChangeShapeType="1"/>
            <a:stCxn id="198756" idx="4"/>
            <a:endCxn id="198755" idx="0"/>
          </p:cNvCxnSpPr>
          <p:nvPr/>
        </p:nvCxnSpPr>
        <p:spPr bwMode="auto">
          <a:xfrm>
            <a:off x="5562600" y="40386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66" name="AutoShape 110"/>
          <p:cNvCxnSpPr>
            <a:cxnSpLocks noChangeShapeType="1"/>
            <a:stCxn id="198757" idx="4"/>
            <a:endCxn id="198756" idx="0"/>
          </p:cNvCxnSpPr>
          <p:nvPr/>
        </p:nvCxnSpPr>
        <p:spPr bwMode="auto">
          <a:xfrm>
            <a:off x="5562600" y="35814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67" name="AutoShape 111"/>
          <p:cNvCxnSpPr>
            <a:cxnSpLocks noChangeShapeType="1"/>
            <a:stCxn id="198757" idx="2"/>
            <a:endCxn id="198751" idx="7"/>
          </p:cNvCxnSpPr>
          <p:nvPr/>
        </p:nvCxnSpPr>
        <p:spPr bwMode="auto">
          <a:xfrm flipH="1">
            <a:off x="4778375" y="35052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8768" name="AutoShape 112"/>
          <p:cNvCxnSpPr>
            <a:cxnSpLocks noChangeShapeType="1"/>
            <a:stCxn id="198749" idx="6"/>
            <a:endCxn id="198755" idx="1"/>
          </p:cNvCxnSpPr>
          <p:nvPr/>
        </p:nvCxnSpPr>
        <p:spPr bwMode="auto">
          <a:xfrm>
            <a:off x="4800600" y="35052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8769" name="Rectangle 113"/>
          <p:cNvSpPr>
            <a:spLocks noChangeArrowheads="1"/>
          </p:cNvSpPr>
          <p:nvPr/>
        </p:nvSpPr>
        <p:spPr bwMode="auto">
          <a:xfrm>
            <a:off x="4648200" y="2971800"/>
            <a:ext cx="568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en-US" sz="2000" baseline="-50000">
                <a:latin typeface="Times New Roman" pitchFamily="18" charset="0"/>
              </a:rPr>
              <a:t>3</a:t>
            </a:r>
            <a:r>
              <a:rPr lang="en-US" sz="2000" baseline="-25000">
                <a:latin typeface="Times New Roman" pitchFamily="18" charset="0"/>
              </a:rPr>
              <a:t>1</a:t>
            </a:r>
            <a:endParaRPr lang="ru-RU" sz="2000" baseline="-25000">
              <a:latin typeface="Times New Roman" pitchFamily="18" charset="0"/>
            </a:endParaRPr>
          </a:p>
        </p:txBody>
      </p:sp>
      <p:sp>
        <p:nvSpPr>
          <p:cNvPr id="198770" name="Rectangle 114"/>
          <p:cNvSpPr>
            <a:spLocks noChangeArrowheads="1"/>
          </p:cNvSpPr>
          <p:nvPr/>
        </p:nvSpPr>
        <p:spPr bwMode="auto">
          <a:xfrm>
            <a:off x="4689475" y="5715000"/>
            <a:ext cx="568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en-US" sz="2000" baseline="-50000">
                <a:latin typeface="Times New Roman" pitchFamily="18" charset="0"/>
              </a:rPr>
              <a:t>3</a:t>
            </a:r>
            <a:r>
              <a:rPr lang="ru-RU" sz="2000" baseline="-25000">
                <a:latin typeface="Times New Roman" pitchFamily="18" charset="0"/>
              </a:rPr>
              <a:t>6</a:t>
            </a:r>
          </a:p>
        </p:txBody>
      </p:sp>
      <p:sp>
        <p:nvSpPr>
          <p:cNvPr id="198771" name="Freeform 115"/>
          <p:cNvSpPr>
            <a:spLocks/>
          </p:cNvSpPr>
          <p:nvPr/>
        </p:nvSpPr>
        <p:spPr bwMode="auto">
          <a:xfrm>
            <a:off x="2057400" y="3505200"/>
            <a:ext cx="838200" cy="1219200"/>
          </a:xfrm>
          <a:custGeom>
            <a:avLst/>
            <a:gdLst/>
            <a:ahLst/>
            <a:cxnLst>
              <a:cxn ang="0">
                <a:pos x="0" y="768"/>
              </a:cxn>
              <a:cxn ang="0">
                <a:pos x="336" y="624"/>
              </a:cxn>
              <a:cxn ang="0">
                <a:pos x="192" y="288"/>
              </a:cxn>
              <a:cxn ang="0">
                <a:pos x="480" y="0"/>
              </a:cxn>
            </a:cxnLst>
            <a:rect l="0" t="0" r="r" b="b"/>
            <a:pathLst>
              <a:path w="480" h="768">
                <a:moveTo>
                  <a:pt x="0" y="768"/>
                </a:moveTo>
                <a:cubicBezTo>
                  <a:pt x="152" y="736"/>
                  <a:pt x="304" y="704"/>
                  <a:pt x="336" y="624"/>
                </a:cubicBezTo>
                <a:cubicBezTo>
                  <a:pt x="368" y="544"/>
                  <a:pt x="168" y="392"/>
                  <a:pt x="192" y="288"/>
                </a:cubicBezTo>
                <a:cubicBezTo>
                  <a:pt x="216" y="184"/>
                  <a:pt x="432" y="48"/>
                  <a:pt x="480" y="0"/>
                </a:cubicBezTo>
              </a:path>
            </a:pathLst>
          </a:custGeom>
          <a:noFill/>
          <a:ln w="31750">
            <a:solidFill>
              <a:srgbClr val="8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8772" name="Freeform 116"/>
          <p:cNvSpPr>
            <a:spLocks/>
          </p:cNvSpPr>
          <p:nvPr/>
        </p:nvSpPr>
        <p:spPr bwMode="auto">
          <a:xfrm>
            <a:off x="2971800" y="3505200"/>
            <a:ext cx="1676400" cy="2832100"/>
          </a:xfrm>
          <a:custGeom>
            <a:avLst/>
            <a:gdLst/>
            <a:ahLst/>
            <a:cxnLst>
              <a:cxn ang="0">
                <a:pos x="0" y="1488"/>
              </a:cxn>
              <a:cxn ang="0">
                <a:pos x="240" y="1776"/>
              </a:cxn>
              <a:cxn ang="0">
                <a:pos x="768" y="1440"/>
              </a:cxn>
              <a:cxn ang="0">
                <a:pos x="720" y="528"/>
              </a:cxn>
              <a:cxn ang="0">
                <a:pos x="1056" y="0"/>
              </a:cxn>
            </a:cxnLst>
            <a:rect l="0" t="0" r="r" b="b"/>
            <a:pathLst>
              <a:path w="1056" h="1784">
                <a:moveTo>
                  <a:pt x="0" y="1488"/>
                </a:moveTo>
                <a:cubicBezTo>
                  <a:pt x="56" y="1636"/>
                  <a:pt x="112" y="1784"/>
                  <a:pt x="240" y="1776"/>
                </a:cubicBezTo>
                <a:cubicBezTo>
                  <a:pt x="368" y="1768"/>
                  <a:pt x="688" y="1648"/>
                  <a:pt x="768" y="1440"/>
                </a:cubicBezTo>
                <a:cubicBezTo>
                  <a:pt x="848" y="1232"/>
                  <a:pt x="672" y="768"/>
                  <a:pt x="720" y="528"/>
                </a:cubicBezTo>
                <a:cubicBezTo>
                  <a:pt x="768" y="288"/>
                  <a:pt x="1000" y="88"/>
                  <a:pt x="1056" y="0"/>
                </a:cubicBezTo>
              </a:path>
            </a:pathLst>
          </a:custGeom>
          <a:noFill/>
          <a:ln w="31750">
            <a:solidFill>
              <a:srgbClr val="8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8774" name="Freeform 118"/>
          <p:cNvSpPr>
            <a:spLocks/>
          </p:cNvSpPr>
          <p:nvPr/>
        </p:nvSpPr>
        <p:spPr bwMode="auto">
          <a:xfrm>
            <a:off x="4724400" y="2514600"/>
            <a:ext cx="2895600" cy="4330700"/>
          </a:xfrm>
          <a:custGeom>
            <a:avLst/>
            <a:gdLst/>
            <a:ahLst/>
            <a:cxnLst>
              <a:cxn ang="0">
                <a:pos x="0" y="2112"/>
              </a:cxn>
              <a:cxn ang="0">
                <a:pos x="336" y="2496"/>
              </a:cxn>
              <a:cxn ang="0">
                <a:pos x="1344" y="720"/>
              </a:cxn>
              <a:cxn ang="0">
                <a:pos x="1824" y="0"/>
              </a:cxn>
            </a:cxnLst>
            <a:rect l="0" t="0" r="r" b="b"/>
            <a:pathLst>
              <a:path w="1824" h="2728">
                <a:moveTo>
                  <a:pt x="0" y="2112"/>
                </a:moveTo>
                <a:cubicBezTo>
                  <a:pt x="56" y="2420"/>
                  <a:pt x="112" y="2728"/>
                  <a:pt x="336" y="2496"/>
                </a:cubicBezTo>
                <a:cubicBezTo>
                  <a:pt x="560" y="2264"/>
                  <a:pt x="1096" y="1136"/>
                  <a:pt x="1344" y="720"/>
                </a:cubicBezTo>
                <a:cubicBezTo>
                  <a:pt x="1592" y="304"/>
                  <a:pt x="1744" y="120"/>
                  <a:pt x="1824" y="0"/>
                </a:cubicBezTo>
              </a:path>
            </a:pathLst>
          </a:custGeom>
          <a:noFill/>
          <a:ln w="31750">
            <a:solidFill>
              <a:srgbClr val="8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8776" name="Oval 120"/>
          <p:cNvSpPr>
            <a:spLocks noChangeArrowheads="1"/>
          </p:cNvSpPr>
          <p:nvPr/>
        </p:nvSpPr>
        <p:spPr bwMode="auto">
          <a:xfrm>
            <a:off x="5867400" y="16002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78" name="Oval 122"/>
          <p:cNvSpPr>
            <a:spLocks noChangeArrowheads="1"/>
          </p:cNvSpPr>
          <p:nvPr/>
        </p:nvSpPr>
        <p:spPr bwMode="auto">
          <a:xfrm>
            <a:off x="5867400" y="20574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8779" name="AutoShape 123"/>
          <p:cNvCxnSpPr>
            <a:cxnSpLocks noChangeShapeType="1"/>
            <a:stCxn id="198776" idx="2"/>
            <a:endCxn id="198673" idx="6"/>
          </p:cNvCxnSpPr>
          <p:nvPr/>
        </p:nvCxnSpPr>
        <p:spPr bwMode="auto">
          <a:xfrm flipH="1">
            <a:off x="2133600" y="1676400"/>
            <a:ext cx="3733800" cy="838200"/>
          </a:xfrm>
          <a:prstGeom prst="straightConnector1">
            <a:avLst/>
          </a:prstGeom>
          <a:noFill/>
          <a:ln w="31750">
            <a:solidFill>
              <a:srgbClr val="FF0000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98783" name="AutoShape 127"/>
          <p:cNvCxnSpPr>
            <a:cxnSpLocks noChangeShapeType="1"/>
            <a:stCxn id="198778" idx="5"/>
            <a:endCxn id="198721" idx="1"/>
          </p:cNvCxnSpPr>
          <p:nvPr/>
        </p:nvCxnSpPr>
        <p:spPr bwMode="auto">
          <a:xfrm>
            <a:off x="5997575" y="2187575"/>
            <a:ext cx="1644650" cy="2559050"/>
          </a:xfrm>
          <a:prstGeom prst="straightConnector1">
            <a:avLst/>
          </a:prstGeom>
          <a:noFill/>
          <a:ln w="31750">
            <a:solidFill>
              <a:srgbClr val="FF0000"/>
            </a:solidFill>
            <a:prstDash val="dash"/>
            <a:round/>
            <a:headEnd/>
            <a:tailEnd/>
          </a:ln>
          <a:effectLst/>
        </p:spPr>
      </p:cxnSp>
    </p:spTree>
    <p:extLst>
      <p:ext uri="{BB962C8B-B14F-4D97-AF65-F5344CB8AC3E}">
        <p14:creationId xmlns:p14="http://schemas.microsoft.com/office/powerpoint/2010/main" val="1825128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We claim that </a:t>
            </a:r>
            <a:r>
              <a:rPr lang="en-US" sz="2800" i="1" dirty="0">
                <a:latin typeface="Times New Roman" pitchFamily="18" charset="0"/>
              </a:rPr>
              <a:t>G</a:t>
            </a:r>
            <a:r>
              <a:rPr lang="en-US" sz="2800" dirty="0" smtClean="0">
                <a:latin typeface="Times New Roman" pitchFamily="18" charset="0"/>
              </a:rPr>
              <a:t>′ has a Hamiltonian circuit if and only if </a:t>
            </a:r>
            <a:r>
              <a:rPr lang="en-US" sz="2800" i="1" dirty="0" smtClean="0">
                <a:latin typeface="Times New Roman" pitchFamily="18" charset="0"/>
              </a:rPr>
              <a:t>G</a:t>
            </a:r>
            <a:r>
              <a:rPr lang="en-US" sz="2800" dirty="0" smtClean="0">
                <a:latin typeface="Times New Roman" pitchFamily="18" charset="0"/>
              </a:rPr>
              <a:t> has a vertex cover of size </a:t>
            </a:r>
            <a:r>
              <a:rPr lang="en-US" sz="2800" i="1" dirty="0" smtClean="0">
                <a:latin typeface="Times New Roman" pitchFamily="18" charset="0"/>
              </a:rPr>
              <a:t>k</a:t>
            </a:r>
            <a:r>
              <a:rPr lang="en-US" sz="2800" dirty="0" smtClean="0">
                <a:latin typeface="Times New Roman" pitchFamily="18" charset="0"/>
              </a:rPr>
              <a:t> or less.</a:t>
            </a:r>
          </a:p>
          <a:p>
            <a:r>
              <a:rPr lang="en-US" sz="2800" dirty="0" smtClean="0">
                <a:latin typeface="Times New Roman" pitchFamily="18" charset="0"/>
              </a:rPr>
              <a:t>Suppose there is a Hamiltonian circuit for </a:t>
            </a:r>
            <a:r>
              <a:rPr lang="en-US" sz="2800" i="1" dirty="0">
                <a:latin typeface="Times New Roman" pitchFamily="18" charset="0"/>
              </a:rPr>
              <a:t>G</a:t>
            </a:r>
            <a:r>
              <a:rPr lang="en-US" sz="2800" dirty="0" smtClean="0">
                <a:latin typeface="Times New Roman" pitchFamily="18" charset="0"/>
              </a:rPr>
              <a:t>′. Consider any portion of this circuit that begins at a selector vertex, </a:t>
            </a:r>
            <a:r>
              <a:rPr lang="en-US" sz="2800" dirty="0">
                <a:latin typeface="Times New Roman" pitchFamily="18" charset="0"/>
              </a:rPr>
              <a:t>ends </a:t>
            </a:r>
            <a:r>
              <a:rPr lang="en-US" sz="2800" dirty="0" smtClean="0">
                <a:latin typeface="Times New Roman" pitchFamily="18" charset="0"/>
              </a:rPr>
              <a:t>at another selector vertex and that encounters no such vertex internally.</a:t>
            </a:r>
          </a:p>
          <a:p>
            <a:r>
              <a:rPr lang="en-US" sz="2800" dirty="0" smtClean="0">
                <a:latin typeface="Times New Roman" pitchFamily="18" charset="0"/>
              </a:rPr>
              <a:t>This portion of the circuit must pass through a set of cover-testing components corresponding to exactly those edge from </a:t>
            </a:r>
            <a:r>
              <a:rPr lang="en-US" sz="2800" i="1" dirty="0" smtClean="0">
                <a:latin typeface="Times New Roman" pitchFamily="18" charset="0"/>
              </a:rPr>
              <a:t>E</a:t>
            </a:r>
            <a:r>
              <a:rPr lang="en-US" sz="2800" dirty="0" smtClean="0">
                <a:latin typeface="Times New Roman" pitchFamily="18" charset="0"/>
              </a:rPr>
              <a:t> that are incident on some one particular vertex </a:t>
            </a:r>
            <a:r>
              <a:rPr lang="en-US" sz="2800" i="1" dirty="0" smtClean="0"/>
              <a:t>v</a:t>
            </a:r>
            <a:r>
              <a:rPr lang="en-US" sz="2800" i="1" baseline="-25000" dirty="0" smtClean="0"/>
              <a:t>i </a:t>
            </a:r>
            <a:r>
              <a:rPr lang="en-US" sz="2800" dirty="0"/>
              <a:t>∊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</a:rPr>
              <a:t>V</a:t>
            </a:r>
            <a:r>
              <a:rPr lang="en-US" sz="2800" dirty="0" smtClean="0">
                <a:latin typeface="Times New Roman" pitchFamily="18" charset="0"/>
              </a:rPr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850969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dirty="0" smtClean="0"/>
              <a:t>Each of the cover-testing components is traversed in one of the three modes, and no vertex from any other cover-testing component is encountered. </a:t>
            </a:r>
            <a:endParaRPr lang="en-US" dirty="0"/>
          </a:p>
        </p:txBody>
      </p:sp>
      <p:sp>
        <p:nvSpPr>
          <p:cNvPr id="4" name="Oval 46"/>
          <p:cNvSpPr>
            <a:spLocks noChangeArrowheads="1"/>
          </p:cNvSpPr>
          <p:nvPr/>
        </p:nvSpPr>
        <p:spPr bwMode="auto">
          <a:xfrm>
            <a:off x="4038600" y="5257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Oval 47"/>
          <p:cNvSpPr>
            <a:spLocks noChangeArrowheads="1"/>
          </p:cNvSpPr>
          <p:nvPr/>
        </p:nvSpPr>
        <p:spPr bwMode="auto">
          <a:xfrm>
            <a:off x="4876800" y="571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Oval 48"/>
          <p:cNvSpPr>
            <a:spLocks noChangeArrowheads="1"/>
          </p:cNvSpPr>
          <p:nvPr/>
        </p:nvSpPr>
        <p:spPr bwMode="auto">
          <a:xfrm>
            <a:off x="4876800" y="617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7" name="AutoShape 49"/>
          <p:cNvCxnSpPr>
            <a:cxnSpLocks noChangeShapeType="1"/>
            <a:stCxn id="4" idx="5"/>
            <a:endCxn id="6" idx="1"/>
          </p:cNvCxnSpPr>
          <p:nvPr/>
        </p:nvCxnSpPr>
        <p:spPr bwMode="auto">
          <a:xfrm>
            <a:off x="4168775" y="5387975"/>
            <a:ext cx="730250" cy="80645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8" name="AutoShape 50"/>
          <p:cNvCxnSpPr>
            <a:cxnSpLocks noChangeShapeType="1"/>
            <a:stCxn id="15" idx="2"/>
            <a:endCxn id="14" idx="7"/>
          </p:cNvCxnSpPr>
          <p:nvPr/>
        </p:nvCxnSpPr>
        <p:spPr bwMode="auto">
          <a:xfrm flipH="1">
            <a:off x="4168775" y="53340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9" name="AutoShape 51"/>
          <p:cNvCxnSpPr>
            <a:cxnSpLocks noChangeShapeType="1"/>
            <a:stCxn id="5" idx="4"/>
            <a:endCxn id="6" idx="0"/>
          </p:cNvCxnSpPr>
          <p:nvPr/>
        </p:nvCxnSpPr>
        <p:spPr bwMode="auto">
          <a:xfrm>
            <a:off x="4953000" y="58674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sp>
        <p:nvSpPr>
          <p:cNvPr id="10" name="Oval 52"/>
          <p:cNvSpPr>
            <a:spLocks noChangeArrowheads="1"/>
          </p:cNvSpPr>
          <p:nvPr/>
        </p:nvSpPr>
        <p:spPr bwMode="auto">
          <a:xfrm>
            <a:off x="40386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Oval 53"/>
          <p:cNvSpPr>
            <a:spLocks noChangeArrowheads="1"/>
          </p:cNvSpPr>
          <p:nvPr/>
        </p:nvSpPr>
        <p:spPr bwMode="auto">
          <a:xfrm>
            <a:off x="40386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Oval 54"/>
          <p:cNvSpPr>
            <a:spLocks noChangeArrowheads="1"/>
          </p:cNvSpPr>
          <p:nvPr/>
        </p:nvSpPr>
        <p:spPr bwMode="auto">
          <a:xfrm>
            <a:off x="4038600" y="4800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Oval 55"/>
          <p:cNvSpPr>
            <a:spLocks noChangeArrowheads="1"/>
          </p:cNvSpPr>
          <p:nvPr/>
        </p:nvSpPr>
        <p:spPr bwMode="auto">
          <a:xfrm>
            <a:off x="4038600" y="571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Oval 56"/>
          <p:cNvSpPr>
            <a:spLocks noChangeArrowheads="1"/>
          </p:cNvSpPr>
          <p:nvPr/>
        </p:nvSpPr>
        <p:spPr bwMode="auto">
          <a:xfrm>
            <a:off x="4038600" y="617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Oval 57"/>
          <p:cNvSpPr>
            <a:spLocks noChangeArrowheads="1"/>
          </p:cNvSpPr>
          <p:nvPr/>
        </p:nvSpPr>
        <p:spPr bwMode="auto">
          <a:xfrm>
            <a:off x="4876800" y="5257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Oval 58"/>
          <p:cNvSpPr>
            <a:spLocks noChangeArrowheads="1"/>
          </p:cNvSpPr>
          <p:nvPr/>
        </p:nvSpPr>
        <p:spPr bwMode="auto">
          <a:xfrm>
            <a:off x="4876800" y="4800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Oval 59"/>
          <p:cNvSpPr>
            <a:spLocks noChangeArrowheads="1"/>
          </p:cNvSpPr>
          <p:nvPr/>
        </p:nvSpPr>
        <p:spPr bwMode="auto">
          <a:xfrm>
            <a:off x="48768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Oval 60"/>
          <p:cNvSpPr>
            <a:spLocks noChangeArrowheads="1"/>
          </p:cNvSpPr>
          <p:nvPr/>
        </p:nvSpPr>
        <p:spPr bwMode="auto">
          <a:xfrm>
            <a:off x="48768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" name="AutoShape 61"/>
          <p:cNvCxnSpPr>
            <a:cxnSpLocks noChangeShapeType="1"/>
            <a:stCxn id="15" idx="4"/>
            <a:endCxn id="5" idx="0"/>
          </p:cNvCxnSpPr>
          <p:nvPr/>
        </p:nvCxnSpPr>
        <p:spPr bwMode="auto">
          <a:xfrm>
            <a:off x="4953000" y="54102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20" name="AutoShape 62"/>
          <p:cNvCxnSpPr>
            <a:cxnSpLocks noChangeShapeType="1"/>
            <a:stCxn id="13" idx="4"/>
            <a:endCxn id="14" idx="0"/>
          </p:cNvCxnSpPr>
          <p:nvPr/>
        </p:nvCxnSpPr>
        <p:spPr bwMode="auto">
          <a:xfrm>
            <a:off x="4114800" y="58674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21" name="AutoShape 63"/>
          <p:cNvCxnSpPr>
            <a:cxnSpLocks noChangeShapeType="1"/>
            <a:stCxn id="16" idx="4"/>
            <a:endCxn id="15" idx="0"/>
          </p:cNvCxnSpPr>
          <p:nvPr/>
        </p:nvCxnSpPr>
        <p:spPr bwMode="auto">
          <a:xfrm>
            <a:off x="4953000" y="49530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22" name="AutoShape 64"/>
          <p:cNvCxnSpPr>
            <a:cxnSpLocks noChangeShapeType="1"/>
            <a:stCxn id="4" idx="4"/>
            <a:endCxn id="13" idx="0"/>
          </p:cNvCxnSpPr>
          <p:nvPr/>
        </p:nvCxnSpPr>
        <p:spPr bwMode="auto">
          <a:xfrm>
            <a:off x="4114800" y="54102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23" name="AutoShape 65"/>
          <p:cNvCxnSpPr>
            <a:cxnSpLocks noChangeShapeType="1"/>
            <a:stCxn id="12" idx="4"/>
            <a:endCxn id="4" idx="0"/>
          </p:cNvCxnSpPr>
          <p:nvPr/>
        </p:nvCxnSpPr>
        <p:spPr bwMode="auto">
          <a:xfrm>
            <a:off x="4114800" y="49530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4" name="AutoShape 66"/>
          <p:cNvCxnSpPr>
            <a:cxnSpLocks noChangeShapeType="1"/>
          </p:cNvCxnSpPr>
          <p:nvPr/>
        </p:nvCxnSpPr>
        <p:spPr bwMode="auto">
          <a:xfrm>
            <a:off x="4114800" y="44958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25" name="AutoShape 67"/>
          <p:cNvCxnSpPr>
            <a:cxnSpLocks noChangeShapeType="1"/>
          </p:cNvCxnSpPr>
          <p:nvPr/>
        </p:nvCxnSpPr>
        <p:spPr bwMode="auto">
          <a:xfrm>
            <a:off x="4114800" y="40386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26" name="AutoShape 68"/>
          <p:cNvCxnSpPr>
            <a:cxnSpLocks noChangeShapeType="1"/>
            <a:stCxn id="17" idx="4"/>
            <a:endCxn id="16" idx="0"/>
          </p:cNvCxnSpPr>
          <p:nvPr/>
        </p:nvCxnSpPr>
        <p:spPr bwMode="auto">
          <a:xfrm>
            <a:off x="4953000" y="44958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27" name="AutoShape 69"/>
          <p:cNvCxnSpPr>
            <a:cxnSpLocks noChangeShapeType="1"/>
            <a:stCxn id="18" idx="4"/>
            <a:endCxn id="17" idx="0"/>
          </p:cNvCxnSpPr>
          <p:nvPr/>
        </p:nvCxnSpPr>
        <p:spPr bwMode="auto">
          <a:xfrm>
            <a:off x="4953000" y="40386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28" name="AutoShape 70"/>
          <p:cNvCxnSpPr>
            <a:cxnSpLocks noChangeShapeType="1"/>
            <a:stCxn id="18" idx="2"/>
            <a:endCxn id="12" idx="7"/>
          </p:cNvCxnSpPr>
          <p:nvPr/>
        </p:nvCxnSpPr>
        <p:spPr bwMode="auto">
          <a:xfrm flipH="1">
            <a:off x="4168775" y="3962400"/>
            <a:ext cx="708025" cy="860425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29" name="AutoShape 71"/>
          <p:cNvCxnSpPr>
            <a:cxnSpLocks noChangeShapeType="1"/>
            <a:stCxn id="10" idx="6"/>
            <a:endCxn id="16" idx="1"/>
          </p:cNvCxnSpPr>
          <p:nvPr/>
        </p:nvCxnSpPr>
        <p:spPr bwMode="auto">
          <a:xfrm>
            <a:off x="4191000" y="39624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30" name="Oval 76"/>
          <p:cNvSpPr>
            <a:spLocks noChangeArrowheads="1"/>
          </p:cNvSpPr>
          <p:nvPr/>
        </p:nvSpPr>
        <p:spPr bwMode="auto">
          <a:xfrm>
            <a:off x="5486400" y="5257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" name="Oval 77"/>
          <p:cNvSpPr>
            <a:spLocks noChangeArrowheads="1"/>
          </p:cNvSpPr>
          <p:nvPr/>
        </p:nvSpPr>
        <p:spPr bwMode="auto">
          <a:xfrm>
            <a:off x="6324600" y="571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" name="Oval 78"/>
          <p:cNvSpPr>
            <a:spLocks noChangeArrowheads="1"/>
          </p:cNvSpPr>
          <p:nvPr/>
        </p:nvSpPr>
        <p:spPr bwMode="auto">
          <a:xfrm>
            <a:off x="6324600" y="617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33" name="AutoShape 79"/>
          <p:cNvCxnSpPr>
            <a:cxnSpLocks noChangeShapeType="1"/>
            <a:stCxn id="30" idx="5"/>
            <a:endCxn id="32" idx="1"/>
          </p:cNvCxnSpPr>
          <p:nvPr/>
        </p:nvCxnSpPr>
        <p:spPr bwMode="auto">
          <a:xfrm>
            <a:off x="5616575" y="5387975"/>
            <a:ext cx="730250" cy="8064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4" name="AutoShape 80"/>
          <p:cNvCxnSpPr>
            <a:cxnSpLocks noChangeShapeType="1"/>
            <a:stCxn id="41" idx="2"/>
            <a:endCxn id="40" idx="7"/>
          </p:cNvCxnSpPr>
          <p:nvPr/>
        </p:nvCxnSpPr>
        <p:spPr bwMode="auto">
          <a:xfrm flipH="1">
            <a:off x="5616575" y="5334000"/>
            <a:ext cx="708025" cy="860425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35" name="AutoShape 81"/>
          <p:cNvCxnSpPr>
            <a:cxnSpLocks noChangeShapeType="1"/>
            <a:stCxn id="31" idx="4"/>
            <a:endCxn id="32" idx="0"/>
          </p:cNvCxnSpPr>
          <p:nvPr/>
        </p:nvCxnSpPr>
        <p:spPr bwMode="auto">
          <a:xfrm>
            <a:off x="6400800" y="58674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sp>
        <p:nvSpPr>
          <p:cNvPr id="36" name="Oval 82"/>
          <p:cNvSpPr>
            <a:spLocks noChangeArrowheads="1"/>
          </p:cNvSpPr>
          <p:nvPr/>
        </p:nvSpPr>
        <p:spPr bwMode="auto">
          <a:xfrm>
            <a:off x="54864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" name="Oval 83"/>
          <p:cNvSpPr>
            <a:spLocks noChangeArrowheads="1"/>
          </p:cNvSpPr>
          <p:nvPr/>
        </p:nvSpPr>
        <p:spPr bwMode="auto">
          <a:xfrm>
            <a:off x="54864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8" name="Oval 84"/>
          <p:cNvSpPr>
            <a:spLocks noChangeArrowheads="1"/>
          </p:cNvSpPr>
          <p:nvPr/>
        </p:nvSpPr>
        <p:spPr bwMode="auto">
          <a:xfrm>
            <a:off x="5486400" y="4800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" name="Oval 85"/>
          <p:cNvSpPr>
            <a:spLocks noChangeArrowheads="1"/>
          </p:cNvSpPr>
          <p:nvPr/>
        </p:nvSpPr>
        <p:spPr bwMode="auto">
          <a:xfrm>
            <a:off x="5486400" y="571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Oval 86"/>
          <p:cNvSpPr>
            <a:spLocks noChangeArrowheads="1"/>
          </p:cNvSpPr>
          <p:nvPr/>
        </p:nvSpPr>
        <p:spPr bwMode="auto">
          <a:xfrm>
            <a:off x="5486400" y="617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Oval 87"/>
          <p:cNvSpPr>
            <a:spLocks noChangeArrowheads="1"/>
          </p:cNvSpPr>
          <p:nvPr/>
        </p:nvSpPr>
        <p:spPr bwMode="auto">
          <a:xfrm>
            <a:off x="6324600" y="5257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Oval 88"/>
          <p:cNvSpPr>
            <a:spLocks noChangeArrowheads="1"/>
          </p:cNvSpPr>
          <p:nvPr/>
        </p:nvSpPr>
        <p:spPr bwMode="auto">
          <a:xfrm>
            <a:off x="6324600" y="4800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" name="Oval 89"/>
          <p:cNvSpPr>
            <a:spLocks noChangeArrowheads="1"/>
          </p:cNvSpPr>
          <p:nvPr/>
        </p:nvSpPr>
        <p:spPr bwMode="auto">
          <a:xfrm>
            <a:off x="63246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4" name="Oval 90"/>
          <p:cNvSpPr>
            <a:spLocks noChangeArrowheads="1"/>
          </p:cNvSpPr>
          <p:nvPr/>
        </p:nvSpPr>
        <p:spPr bwMode="auto">
          <a:xfrm>
            <a:off x="63246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45" name="AutoShape 91"/>
          <p:cNvCxnSpPr>
            <a:cxnSpLocks noChangeShapeType="1"/>
            <a:stCxn id="41" idx="4"/>
            <a:endCxn id="31" idx="0"/>
          </p:cNvCxnSpPr>
          <p:nvPr/>
        </p:nvCxnSpPr>
        <p:spPr bwMode="auto">
          <a:xfrm>
            <a:off x="6400800" y="54102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46" name="AutoShape 92"/>
          <p:cNvCxnSpPr>
            <a:cxnSpLocks noChangeShapeType="1"/>
            <a:stCxn id="39" idx="4"/>
            <a:endCxn id="40" idx="0"/>
          </p:cNvCxnSpPr>
          <p:nvPr/>
        </p:nvCxnSpPr>
        <p:spPr bwMode="auto">
          <a:xfrm>
            <a:off x="5562600" y="58674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47" name="AutoShape 93"/>
          <p:cNvCxnSpPr>
            <a:cxnSpLocks noChangeShapeType="1"/>
            <a:stCxn id="42" idx="4"/>
            <a:endCxn id="41" idx="0"/>
          </p:cNvCxnSpPr>
          <p:nvPr/>
        </p:nvCxnSpPr>
        <p:spPr bwMode="auto">
          <a:xfrm>
            <a:off x="6400800" y="49530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" name="AutoShape 94"/>
          <p:cNvCxnSpPr>
            <a:cxnSpLocks noChangeShapeType="1"/>
            <a:stCxn id="30" idx="4"/>
            <a:endCxn id="39" idx="0"/>
          </p:cNvCxnSpPr>
          <p:nvPr/>
        </p:nvCxnSpPr>
        <p:spPr bwMode="auto">
          <a:xfrm>
            <a:off x="5562600" y="54102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49" name="AutoShape 95"/>
          <p:cNvCxnSpPr>
            <a:cxnSpLocks noChangeShapeType="1"/>
            <a:stCxn id="38" idx="4"/>
            <a:endCxn id="30" idx="0"/>
          </p:cNvCxnSpPr>
          <p:nvPr/>
        </p:nvCxnSpPr>
        <p:spPr bwMode="auto">
          <a:xfrm>
            <a:off x="5562600" y="49530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50" name="AutoShape 96"/>
          <p:cNvCxnSpPr>
            <a:cxnSpLocks noChangeShapeType="1"/>
          </p:cNvCxnSpPr>
          <p:nvPr/>
        </p:nvCxnSpPr>
        <p:spPr bwMode="auto">
          <a:xfrm>
            <a:off x="5562600" y="44958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51" name="AutoShape 97"/>
          <p:cNvCxnSpPr>
            <a:cxnSpLocks noChangeShapeType="1"/>
          </p:cNvCxnSpPr>
          <p:nvPr/>
        </p:nvCxnSpPr>
        <p:spPr bwMode="auto">
          <a:xfrm>
            <a:off x="5562600" y="40386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52" name="AutoShape 98"/>
          <p:cNvCxnSpPr>
            <a:cxnSpLocks noChangeShapeType="1"/>
            <a:stCxn id="43" idx="4"/>
            <a:endCxn id="42" idx="0"/>
          </p:cNvCxnSpPr>
          <p:nvPr/>
        </p:nvCxnSpPr>
        <p:spPr bwMode="auto">
          <a:xfrm>
            <a:off x="6400800" y="44958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53" name="AutoShape 99"/>
          <p:cNvCxnSpPr>
            <a:cxnSpLocks noChangeShapeType="1"/>
            <a:stCxn id="44" idx="4"/>
            <a:endCxn id="43" idx="0"/>
          </p:cNvCxnSpPr>
          <p:nvPr/>
        </p:nvCxnSpPr>
        <p:spPr bwMode="auto">
          <a:xfrm>
            <a:off x="6400800" y="40386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54" name="AutoShape 100"/>
          <p:cNvCxnSpPr>
            <a:cxnSpLocks noChangeShapeType="1"/>
            <a:stCxn id="44" idx="2"/>
            <a:endCxn id="38" idx="7"/>
          </p:cNvCxnSpPr>
          <p:nvPr/>
        </p:nvCxnSpPr>
        <p:spPr bwMode="auto">
          <a:xfrm flipH="1">
            <a:off x="5616575" y="39624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5" name="AutoShape 101"/>
          <p:cNvCxnSpPr>
            <a:cxnSpLocks noChangeShapeType="1"/>
            <a:stCxn id="36" idx="6"/>
            <a:endCxn id="42" idx="1"/>
          </p:cNvCxnSpPr>
          <p:nvPr/>
        </p:nvCxnSpPr>
        <p:spPr bwMode="auto">
          <a:xfrm>
            <a:off x="5638800" y="3962400"/>
            <a:ext cx="708025" cy="860425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sp>
        <p:nvSpPr>
          <p:cNvPr id="56" name="Oval 102"/>
          <p:cNvSpPr>
            <a:spLocks noChangeArrowheads="1"/>
          </p:cNvSpPr>
          <p:nvPr/>
        </p:nvSpPr>
        <p:spPr bwMode="auto">
          <a:xfrm>
            <a:off x="7467600" y="5257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" name="Oval 103"/>
          <p:cNvSpPr>
            <a:spLocks noChangeArrowheads="1"/>
          </p:cNvSpPr>
          <p:nvPr/>
        </p:nvSpPr>
        <p:spPr bwMode="auto">
          <a:xfrm>
            <a:off x="8305800" y="571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8" name="Oval 104"/>
          <p:cNvSpPr>
            <a:spLocks noChangeArrowheads="1"/>
          </p:cNvSpPr>
          <p:nvPr/>
        </p:nvSpPr>
        <p:spPr bwMode="auto">
          <a:xfrm>
            <a:off x="8305800" y="617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59" name="AutoShape 105"/>
          <p:cNvCxnSpPr>
            <a:cxnSpLocks noChangeShapeType="1"/>
            <a:stCxn id="56" idx="5"/>
            <a:endCxn id="58" idx="1"/>
          </p:cNvCxnSpPr>
          <p:nvPr/>
        </p:nvCxnSpPr>
        <p:spPr bwMode="auto">
          <a:xfrm>
            <a:off x="7597775" y="5387975"/>
            <a:ext cx="730250" cy="8064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0" name="AutoShape 106"/>
          <p:cNvCxnSpPr>
            <a:cxnSpLocks noChangeShapeType="1"/>
            <a:stCxn id="67" idx="2"/>
            <a:endCxn id="66" idx="7"/>
          </p:cNvCxnSpPr>
          <p:nvPr/>
        </p:nvCxnSpPr>
        <p:spPr bwMode="auto">
          <a:xfrm flipH="1">
            <a:off x="7597775" y="53340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1" name="AutoShape 107"/>
          <p:cNvCxnSpPr>
            <a:cxnSpLocks noChangeShapeType="1"/>
            <a:stCxn id="57" idx="4"/>
            <a:endCxn id="58" idx="0"/>
          </p:cNvCxnSpPr>
          <p:nvPr/>
        </p:nvCxnSpPr>
        <p:spPr bwMode="auto">
          <a:xfrm>
            <a:off x="8382000" y="58674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sp>
        <p:nvSpPr>
          <p:cNvPr id="62" name="Oval 108"/>
          <p:cNvSpPr>
            <a:spLocks noChangeArrowheads="1"/>
          </p:cNvSpPr>
          <p:nvPr/>
        </p:nvSpPr>
        <p:spPr bwMode="auto">
          <a:xfrm>
            <a:off x="74676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" name="Oval 109"/>
          <p:cNvSpPr>
            <a:spLocks noChangeArrowheads="1"/>
          </p:cNvSpPr>
          <p:nvPr/>
        </p:nvSpPr>
        <p:spPr bwMode="auto">
          <a:xfrm>
            <a:off x="74676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4" name="Oval 110"/>
          <p:cNvSpPr>
            <a:spLocks noChangeArrowheads="1"/>
          </p:cNvSpPr>
          <p:nvPr/>
        </p:nvSpPr>
        <p:spPr bwMode="auto">
          <a:xfrm>
            <a:off x="7467600" y="4800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5" name="Oval 111"/>
          <p:cNvSpPr>
            <a:spLocks noChangeArrowheads="1"/>
          </p:cNvSpPr>
          <p:nvPr/>
        </p:nvSpPr>
        <p:spPr bwMode="auto">
          <a:xfrm>
            <a:off x="7467600" y="571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6" name="Oval 112"/>
          <p:cNvSpPr>
            <a:spLocks noChangeArrowheads="1"/>
          </p:cNvSpPr>
          <p:nvPr/>
        </p:nvSpPr>
        <p:spPr bwMode="auto">
          <a:xfrm>
            <a:off x="7467600" y="617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7" name="Oval 113"/>
          <p:cNvSpPr>
            <a:spLocks noChangeArrowheads="1"/>
          </p:cNvSpPr>
          <p:nvPr/>
        </p:nvSpPr>
        <p:spPr bwMode="auto">
          <a:xfrm>
            <a:off x="8305800" y="5257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" name="Oval 114"/>
          <p:cNvSpPr>
            <a:spLocks noChangeArrowheads="1"/>
          </p:cNvSpPr>
          <p:nvPr/>
        </p:nvSpPr>
        <p:spPr bwMode="auto">
          <a:xfrm>
            <a:off x="8305800" y="4800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9" name="Oval 115"/>
          <p:cNvSpPr>
            <a:spLocks noChangeArrowheads="1"/>
          </p:cNvSpPr>
          <p:nvPr/>
        </p:nvSpPr>
        <p:spPr bwMode="auto">
          <a:xfrm>
            <a:off x="83058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0" name="Oval 116"/>
          <p:cNvSpPr>
            <a:spLocks noChangeArrowheads="1"/>
          </p:cNvSpPr>
          <p:nvPr/>
        </p:nvSpPr>
        <p:spPr bwMode="auto">
          <a:xfrm>
            <a:off x="83058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71" name="AutoShape 117"/>
          <p:cNvCxnSpPr>
            <a:cxnSpLocks noChangeShapeType="1"/>
            <a:stCxn id="67" idx="4"/>
            <a:endCxn id="57" idx="0"/>
          </p:cNvCxnSpPr>
          <p:nvPr/>
        </p:nvCxnSpPr>
        <p:spPr bwMode="auto">
          <a:xfrm>
            <a:off x="8382000" y="54102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72" name="AutoShape 118"/>
          <p:cNvCxnSpPr>
            <a:cxnSpLocks noChangeShapeType="1"/>
            <a:stCxn id="65" idx="4"/>
            <a:endCxn id="66" idx="0"/>
          </p:cNvCxnSpPr>
          <p:nvPr/>
        </p:nvCxnSpPr>
        <p:spPr bwMode="auto">
          <a:xfrm>
            <a:off x="7543800" y="58674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73" name="AutoShape 119"/>
          <p:cNvCxnSpPr>
            <a:cxnSpLocks noChangeShapeType="1"/>
            <a:stCxn id="68" idx="4"/>
            <a:endCxn id="67" idx="0"/>
          </p:cNvCxnSpPr>
          <p:nvPr/>
        </p:nvCxnSpPr>
        <p:spPr bwMode="auto">
          <a:xfrm>
            <a:off x="8382000" y="49530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74" name="AutoShape 120"/>
          <p:cNvCxnSpPr>
            <a:cxnSpLocks noChangeShapeType="1"/>
            <a:stCxn id="56" idx="4"/>
            <a:endCxn id="65" idx="0"/>
          </p:cNvCxnSpPr>
          <p:nvPr/>
        </p:nvCxnSpPr>
        <p:spPr bwMode="auto">
          <a:xfrm>
            <a:off x="7543800" y="54102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75" name="AutoShape 121"/>
          <p:cNvCxnSpPr>
            <a:cxnSpLocks noChangeShapeType="1"/>
            <a:stCxn id="64" idx="4"/>
            <a:endCxn id="56" idx="0"/>
          </p:cNvCxnSpPr>
          <p:nvPr/>
        </p:nvCxnSpPr>
        <p:spPr bwMode="auto">
          <a:xfrm>
            <a:off x="7543800" y="49530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76" name="AutoShape 122"/>
          <p:cNvCxnSpPr>
            <a:cxnSpLocks noChangeShapeType="1"/>
          </p:cNvCxnSpPr>
          <p:nvPr/>
        </p:nvCxnSpPr>
        <p:spPr bwMode="auto">
          <a:xfrm>
            <a:off x="7543800" y="44958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77" name="AutoShape 123"/>
          <p:cNvCxnSpPr>
            <a:cxnSpLocks noChangeShapeType="1"/>
          </p:cNvCxnSpPr>
          <p:nvPr/>
        </p:nvCxnSpPr>
        <p:spPr bwMode="auto">
          <a:xfrm>
            <a:off x="7543800" y="40386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78" name="AutoShape 124"/>
          <p:cNvCxnSpPr>
            <a:cxnSpLocks noChangeShapeType="1"/>
            <a:stCxn id="69" idx="4"/>
            <a:endCxn id="68" idx="0"/>
          </p:cNvCxnSpPr>
          <p:nvPr/>
        </p:nvCxnSpPr>
        <p:spPr bwMode="auto">
          <a:xfrm>
            <a:off x="8382000" y="44958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79" name="AutoShape 125"/>
          <p:cNvCxnSpPr>
            <a:cxnSpLocks noChangeShapeType="1"/>
            <a:stCxn id="70" idx="4"/>
            <a:endCxn id="69" idx="0"/>
          </p:cNvCxnSpPr>
          <p:nvPr/>
        </p:nvCxnSpPr>
        <p:spPr bwMode="auto">
          <a:xfrm>
            <a:off x="8382000" y="40386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80" name="AutoShape 126"/>
          <p:cNvCxnSpPr>
            <a:cxnSpLocks noChangeShapeType="1"/>
            <a:stCxn id="70" idx="2"/>
            <a:endCxn id="64" idx="7"/>
          </p:cNvCxnSpPr>
          <p:nvPr/>
        </p:nvCxnSpPr>
        <p:spPr bwMode="auto">
          <a:xfrm flipH="1">
            <a:off x="7597775" y="39624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81" name="AutoShape 127"/>
          <p:cNvCxnSpPr>
            <a:cxnSpLocks noChangeShapeType="1"/>
            <a:stCxn id="62" idx="6"/>
            <a:endCxn id="68" idx="1"/>
          </p:cNvCxnSpPr>
          <p:nvPr/>
        </p:nvCxnSpPr>
        <p:spPr bwMode="auto">
          <a:xfrm>
            <a:off x="7620000" y="39624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82" name="Freeform 135"/>
          <p:cNvSpPr>
            <a:spLocks/>
          </p:cNvSpPr>
          <p:nvPr/>
        </p:nvSpPr>
        <p:spPr bwMode="auto">
          <a:xfrm>
            <a:off x="3886200" y="3276600"/>
            <a:ext cx="2286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3" name="Freeform 136"/>
          <p:cNvSpPr>
            <a:spLocks/>
          </p:cNvSpPr>
          <p:nvPr/>
        </p:nvSpPr>
        <p:spPr bwMode="auto">
          <a:xfrm flipV="1">
            <a:off x="3657600" y="6324600"/>
            <a:ext cx="457200" cy="381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4" name="Freeform 137"/>
          <p:cNvSpPr>
            <a:spLocks/>
          </p:cNvSpPr>
          <p:nvPr/>
        </p:nvSpPr>
        <p:spPr bwMode="auto">
          <a:xfrm flipV="1">
            <a:off x="7086600" y="6324600"/>
            <a:ext cx="457200" cy="381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5" name="Freeform 138"/>
          <p:cNvSpPr>
            <a:spLocks/>
          </p:cNvSpPr>
          <p:nvPr/>
        </p:nvSpPr>
        <p:spPr bwMode="auto">
          <a:xfrm>
            <a:off x="7315200" y="3276600"/>
            <a:ext cx="2286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6" name="Freeform 139"/>
          <p:cNvSpPr>
            <a:spLocks/>
          </p:cNvSpPr>
          <p:nvPr/>
        </p:nvSpPr>
        <p:spPr bwMode="auto">
          <a:xfrm flipH="1">
            <a:off x="6400800" y="3276600"/>
            <a:ext cx="2286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7" name="Freeform 140"/>
          <p:cNvSpPr>
            <a:spLocks/>
          </p:cNvSpPr>
          <p:nvPr/>
        </p:nvSpPr>
        <p:spPr bwMode="auto">
          <a:xfrm flipH="1" flipV="1">
            <a:off x="6400800" y="6324600"/>
            <a:ext cx="304800" cy="304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8" name="Freeform 141"/>
          <p:cNvSpPr>
            <a:spLocks/>
          </p:cNvSpPr>
          <p:nvPr/>
        </p:nvSpPr>
        <p:spPr bwMode="auto">
          <a:xfrm flipH="1" flipV="1">
            <a:off x="8382000" y="6324600"/>
            <a:ext cx="304800" cy="304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9" name="Freeform 142"/>
          <p:cNvSpPr>
            <a:spLocks/>
          </p:cNvSpPr>
          <p:nvPr/>
        </p:nvSpPr>
        <p:spPr bwMode="auto">
          <a:xfrm flipH="1">
            <a:off x="8382000" y="3276600"/>
            <a:ext cx="2286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518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Homework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Vertex Cover</a:t>
            </a:r>
            <a:endParaRPr lang="ru-RU" sz="2400" dirty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Instance</a:t>
            </a:r>
            <a:r>
              <a:rPr lang="ru-RU" sz="2400" b="1" dirty="0" smtClean="0">
                <a:solidFill>
                  <a:srgbClr val="FF0000"/>
                </a:solidFill>
              </a:rPr>
              <a:t>.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/>
              <a:t>A graph </a:t>
            </a:r>
            <a:r>
              <a:rPr lang="en-US" sz="2400" i="1" dirty="0"/>
              <a:t>G </a:t>
            </a:r>
            <a:r>
              <a:rPr lang="en-US" sz="2400" dirty="0"/>
              <a:t>and an integer </a:t>
            </a:r>
            <a:r>
              <a:rPr lang="en-US" sz="2400" i="1" dirty="0"/>
              <a:t>k</a:t>
            </a:r>
            <a:r>
              <a:rPr lang="en-US" sz="2400" dirty="0" smtClean="0"/>
              <a:t>.</a:t>
            </a:r>
            <a:endParaRPr lang="ru-RU" sz="2400" dirty="0"/>
          </a:p>
          <a:p>
            <a:r>
              <a:rPr lang="en-US" sz="2400" b="1" dirty="0" smtClean="0">
                <a:solidFill>
                  <a:srgbClr val="FF0000"/>
                </a:solidFill>
              </a:rPr>
              <a:t>Question</a:t>
            </a:r>
            <a:r>
              <a:rPr lang="ru-RU" sz="2400" b="1" dirty="0" smtClean="0">
                <a:solidFill>
                  <a:srgbClr val="FF0000"/>
                </a:solidFill>
              </a:rPr>
              <a:t>.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/>
              <a:t>Is there a vertex cover of cardinality </a:t>
            </a:r>
            <a:r>
              <a:rPr lang="en-US" sz="2400" i="1" dirty="0"/>
              <a:t>k</a:t>
            </a:r>
            <a:r>
              <a:rPr lang="en-US" sz="2400" dirty="0"/>
              <a:t>? </a:t>
            </a:r>
          </a:p>
          <a:p>
            <a:pPr marL="0" indent="0">
              <a:buNone/>
            </a:pPr>
            <a:r>
              <a:rPr lang="en-US" sz="2400" dirty="0" smtClean="0"/>
              <a:t>Clique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Instance</a:t>
            </a:r>
            <a:r>
              <a:rPr lang="ru-RU" sz="2400" b="1" dirty="0">
                <a:solidFill>
                  <a:srgbClr val="FF0000"/>
                </a:solidFill>
              </a:rPr>
              <a:t>.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A graph </a:t>
            </a:r>
            <a:r>
              <a:rPr lang="en-US" sz="2400" i="1" dirty="0"/>
              <a:t>G </a:t>
            </a:r>
            <a:r>
              <a:rPr lang="en-US" sz="2400" dirty="0"/>
              <a:t>and an integer </a:t>
            </a:r>
            <a:r>
              <a:rPr lang="en-US" sz="2400" i="1" dirty="0"/>
              <a:t>k</a:t>
            </a:r>
            <a:r>
              <a:rPr lang="en-US" sz="2400" dirty="0"/>
              <a:t>.</a:t>
            </a:r>
            <a:endParaRPr lang="ru-RU" sz="2400" dirty="0"/>
          </a:p>
          <a:p>
            <a:r>
              <a:rPr lang="en-US" sz="2400" b="1" dirty="0">
                <a:solidFill>
                  <a:srgbClr val="FF0000"/>
                </a:solidFill>
              </a:rPr>
              <a:t>Question</a:t>
            </a:r>
            <a:r>
              <a:rPr lang="ru-RU" sz="2400" b="1" dirty="0">
                <a:solidFill>
                  <a:srgbClr val="FF0000"/>
                </a:solidFill>
              </a:rPr>
              <a:t>.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Has </a:t>
            </a:r>
            <a:r>
              <a:rPr lang="en-US" sz="2400" i="1" dirty="0" smtClean="0"/>
              <a:t>G</a:t>
            </a:r>
            <a:r>
              <a:rPr lang="en-US" sz="2400" dirty="0" smtClean="0"/>
              <a:t> a clique </a:t>
            </a:r>
            <a:r>
              <a:rPr lang="en-US" sz="2400" dirty="0"/>
              <a:t>of cardinality </a:t>
            </a:r>
            <a:r>
              <a:rPr lang="en-US" sz="2400" i="1" dirty="0"/>
              <a:t>k</a:t>
            </a:r>
            <a:r>
              <a:rPr lang="en-US" sz="2400" dirty="0"/>
              <a:t>?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Prove NP-completeness of Vertex cover and Clique.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88600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So the </a:t>
            </a:r>
            <a:r>
              <a:rPr lang="en-US" sz="2400" i="1" dirty="0" smtClean="0"/>
              <a:t>k</a:t>
            </a:r>
            <a:r>
              <a:rPr lang="en-US" sz="2400" dirty="0" smtClean="0"/>
              <a:t> selector vertices divide the Hamiltonian circuit into </a:t>
            </a:r>
            <a:r>
              <a:rPr lang="en-US" sz="2400" i="1" dirty="0" smtClean="0"/>
              <a:t>k</a:t>
            </a:r>
            <a:r>
              <a:rPr lang="en-US" sz="2400" dirty="0" smtClean="0"/>
              <a:t> paths, each path corresponding to a distinct vertex </a:t>
            </a:r>
            <a:r>
              <a:rPr lang="en-US" sz="2400" i="1" dirty="0"/>
              <a:t>v</a:t>
            </a:r>
            <a:r>
              <a:rPr lang="en-US" sz="2400" i="1" baseline="-25000" dirty="0"/>
              <a:t>i </a:t>
            </a:r>
            <a:r>
              <a:rPr lang="en-US" sz="2400" dirty="0"/>
              <a:t>∊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</a:rPr>
              <a:t>V</a:t>
            </a:r>
            <a:r>
              <a:rPr lang="en-US" sz="2400" dirty="0" smtClean="0">
                <a:latin typeface="Times New Roman" pitchFamily="18" charset="0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</a:rPr>
              <a:t>Since the Hamiltonian circuit must include all vertices from every one of the cover-testing components, and since vertices from the cover-testing component for edge </a:t>
            </a:r>
            <a:r>
              <a:rPr lang="en-US" sz="2400" i="1" dirty="0" smtClean="0"/>
              <a:t>e</a:t>
            </a:r>
            <a:r>
              <a:rPr lang="en-US" sz="2400" i="1" baseline="-25000" dirty="0" smtClean="0"/>
              <a:t> </a:t>
            </a:r>
            <a:r>
              <a:rPr lang="en-US" sz="2400" dirty="0"/>
              <a:t>∊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</a:rPr>
              <a:t>E</a:t>
            </a:r>
            <a:r>
              <a:rPr lang="en-US" sz="2400" dirty="0" smtClean="0">
                <a:latin typeface="Times New Roman" pitchFamily="18" charset="0"/>
              </a:rPr>
              <a:t> can be traversed only by a path corresponding to an endpoint of </a:t>
            </a:r>
            <a:r>
              <a:rPr lang="en-US" sz="2400" i="1" dirty="0" smtClean="0">
                <a:latin typeface="Times New Roman" pitchFamily="18" charset="0"/>
              </a:rPr>
              <a:t>e</a:t>
            </a:r>
            <a:r>
              <a:rPr lang="en-US" sz="2400" dirty="0" smtClean="0">
                <a:latin typeface="Times New Roman" pitchFamily="18" charset="0"/>
              </a:rPr>
              <a:t>, every edge in </a:t>
            </a:r>
            <a:r>
              <a:rPr lang="en-US" sz="2400" i="1" dirty="0" smtClean="0">
                <a:latin typeface="Times New Roman" pitchFamily="18" charset="0"/>
              </a:rPr>
              <a:t>E</a:t>
            </a:r>
            <a:r>
              <a:rPr lang="en-US" sz="2400" dirty="0" smtClean="0">
                <a:latin typeface="Times New Roman" pitchFamily="18" charset="0"/>
              </a:rPr>
              <a:t> must have at least one endpoint among those </a:t>
            </a:r>
            <a:r>
              <a:rPr lang="en-US" sz="2400" i="1" dirty="0" smtClean="0">
                <a:latin typeface="Times New Roman" pitchFamily="18" charset="0"/>
              </a:rPr>
              <a:t>k</a:t>
            </a:r>
            <a:r>
              <a:rPr lang="en-US" sz="2400" dirty="0" smtClean="0">
                <a:latin typeface="Times New Roman" pitchFamily="18" charset="0"/>
              </a:rPr>
              <a:t> selected vertices.</a:t>
            </a:r>
          </a:p>
          <a:p>
            <a:r>
              <a:rPr lang="en-US" sz="2400" dirty="0" smtClean="0">
                <a:latin typeface="Times New Roman" pitchFamily="18" charset="0"/>
              </a:rPr>
              <a:t>Therefore, this set of </a:t>
            </a:r>
            <a:r>
              <a:rPr lang="en-US" sz="2400" i="1" dirty="0" smtClean="0">
                <a:latin typeface="Times New Roman" pitchFamily="18" charset="0"/>
              </a:rPr>
              <a:t>k</a:t>
            </a:r>
            <a:r>
              <a:rPr lang="en-US" sz="2400" dirty="0" smtClean="0">
                <a:latin typeface="Times New Roman" pitchFamily="18" charset="0"/>
              </a:rPr>
              <a:t> vertices forms the desired vertex cover for </a:t>
            </a:r>
            <a:r>
              <a:rPr lang="en-US" sz="2400" i="1" dirty="0" smtClean="0">
                <a:latin typeface="Times New Roman" pitchFamily="18" charset="0"/>
              </a:rPr>
              <a:t>G</a:t>
            </a:r>
            <a:r>
              <a:rPr lang="en-US" sz="2400" dirty="0" smtClean="0">
                <a:latin typeface="Times New Roman" pitchFamily="18" charset="0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73249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Suppose </a:t>
            </a:r>
            <a:r>
              <a:rPr lang="en-US" sz="2800" i="1" dirty="0" smtClean="0"/>
              <a:t>V</a:t>
            </a:r>
            <a:r>
              <a:rPr lang="en-US" sz="2800" dirty="0" smtClean="0"/>
              <a:t>* is a vertex cover for </a:t>
            </a:r>
            <a:r>
              <a:rPr lang="en-US" sz="2800" i="1" dirty="0" smtClean="0"/>
              <a:t>G</a:t>
            </a:r>
            <a:r>
              <a:rPr lang="en-US" sz="2800" dirty="0" smtClean="0"/>
              <a:t> with |V*| ≤ </a:t>
            </a:r>
            <a:r>
              <a:rPr lang="en-US" sz="2800" i="1" dirty="0" smtClean="0"/>
              <a:t>k</a:t>
            </a:r>
            <a:r>
              <a:rPr lang="en-US" sz="2800" dirty="0" smtClean="0"/>
              <a:t>. </a:t>
            </a:r>
          </a:p>
          <a:p>
            <a:r>
              <a:rPr lang="en-US" sz="2800" dirty="0" smtClean="0"/>
              <a:t>Let us suppose that </a:t>
            </a:r>
            <a:r>
              <a:rPr lang="en-US" sz="2800" dirty="0"/>
              <a:t>|</a:t>
            </a:r>
            <a:r>
              <a:rPr lang="en-US" sz="2800" i="1" dirty="0"/>
              <a:t>V</a:t>
            </a:r>
            <a:r>
              <a:rPr lang="en-US" sz="2800" dirty="0"/>
              <a:t>*| </a:t>
            </a:r>
            <a:r>
              <a:rPr lang="en-US" sz="2800" dirty="0" smtClean="0"/>
              <a:t>= </a:t>
            </a:r>
            <a:r>
              <a:rPr lang="en-US" sz="2800" i="1" dirty="0"/>
              <a:t>k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Denote the elements of </a:t>
            </a:r>
            <a:r>
              <a:rPr lang="en-US" sz="2800" i="1" dirty="0"/>
              <a:t>V</a:t>
            </a:r>
            <a:r>
              <a:rPr lang="en-US" sz="2800" dirty="0" smtClean="0"/>
              <a:t>* by </a:t>
            </a:r>
            <a:r>
              <a:rPr lang="en-US" sz="2800" i="1" dirty="0" smtClean="0"/>
              <a:t>v</a:t>
            </a:r>
            <a:r>
              <a:rPr lang="en-US" sz="2800" baseline="-25000" dirty="0" smtClean="0"/>
              <a:t>1</a:t>
            </a:r>
            <a:r>
              <a:rPr lang="en-US" sz="2800" dirty="0"/>
              <a:t>, </a:t>
            </a:r>
            <a:r>
              <a:rPr lang="en-US" sz="2800" i="1" dirty="0" smtClean="0"/>
              <a:t>v</a:t>
            </a:r>
            <a:r>
              <a:rPr lang="en-US" sz="2800" baseline="-25000" dirty="0" smtClean="0"/>
              <a:t>2</a:t>
            </a:r>
            <a:r>
              <a:rPr lang="en-US" sz="2800" dirty="0"/>
              <a:t>,…, </a:t>
            </a:r>
            <a:r>
              <a:rPr lang="en-US" sz="2800" i="1" dirty="0" err="1" smtClean="0"/>
              <a:t>v</a:t>
            </a:r>
            <a:r>
              <a:rPr lang="en-US" sz="2800" i="1" baseline="-25000" dirty="0" err="1" smtClean="0"/>
              <a:t>k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Choose the edges in the cover-testing component representing each edge </a:t>
            </a:r>
            <a:r>
              <a:rPr lang="en-US" sz="2800" i="1" dirty="0" smtClean="0"/>
              <a:t>e</a:t>
            </a:r>
            <a:r>
              <a:rPr lang="en-US" sz="2800" dirty="0" smtClean="0"/>
              <a:t> = {</a:t>
            </a:r>
            <a:r>
              <a:rPr lang="en-US" sz="2800" i="1" dirty="0" smtClean="0"/>
              <a:t>v</a:t>
            </a:r>
            <a:r>
              <a:rPr lang="en-US" sz="2800" i="1" baseline="-25000" dirty="0" smtClean="0"/>
              <a:t>i</a:t>
            </a:r>
            <a:r>
              <a:rPr lang="en-US" sz="2800" dirty="0" smtClean="0"/>
              <a:t>, </a:t>
            </a:r>
            <a:r>
              <a:rPr lang="en-US" sz="2800" i="1" dirty="0" err="1" smtClean="0"/>
              <a:t>v</a:t>
            </a:r>
            <a:r>
              <a:rPr lang="en-US" sz="2800" i="1" baseline="-25000" dirty="0" err="1" smtClean="0"/>
              <a:t>j</a:t>
            </a:r>
            <a:r>
              <a:rPr lang="en-US" sz="2800" dirty="0" smtClean="0"/>
              <a:t>} depending on whether </a:t>
            </a:r>
            <a:r>
              <a:rPr lang="en-US" sz="2800" dirty="0"/>
              <a:t>{</a:t>
            </a:r>
            <a:r>
              <a:rPr lang="en-US" sz="2800" i="1" dirty="0"/>
              <a:t>v</a:t>
            </a:r>
            <a:r>
              <a:rPr lang="en-US" sz="2800" i="1" baseline="-25000" dirty="0"/>
              <a:t>i</a:t>
            </a:r>
            <a:r>
              <a:rPr lang="en-US" sz="2800" dirty="0"/>
              <a:t>, </a:t>
            </a:r>
            <a:r>
              <a:rPr lang="en-US" sz="2800" i="1" dirty="0" err="1"/>
              <a:t>v</a:t>
            </a:r>
            <a:r>
              <a:rPr lang="en-US" sz="2800" i="1" baseline="-25000" dirty="0" err="1"/>
              <a:t>j</a:t>
            </a:r>
            <a:r>
              <a:rPr lang="en-US" sz="2800" dirty="0" smtClean="0"/>
              <a:t>}</a:t>
            </a:r>
            <a:r>
              <a:rPr lang="en-US" sz="2800" dirty="0"/>
              <a:t> ∩ </a:t>
            </a:r>
            <a:r>
              <a:rPr lang="en-US" sz="2800" i="1" dirty="0"/>
              <a:t>V</a:t>
            </a:r>
            <a:r>
              <a:rPr lang="en-US" sz="2800" dirty="0"/>
              <a:t>*</a:t>
            </a:r>
            <a:r>
              <a:rPr lang="en-US" sz="2800" dirty="0" smtClean="0"/>
              <a:t> equals, respectively, {</a:t>
            </a:r>
            <a:r>
              <a:rPr lang="en-US" sz="2800" i="1" dirty="0"/>
              <a:t>v</a:t>
            </a:r>
            <a:r>
              <a:rPr lang="en-US" sz="2800" i="1" baseline="-25000" dirty="0"/>
              <a:t>i</a:t>
            </a:r>
            <a:r>
              <a:rPr lang="en-US" sz="2800" dirty="0" smtClean="0"/>
              <a:t>}, {</a:t>
            </a:r>
            <a:r>
              <a:rPr lang="en-US" sz="2800" i="1" dirty="0" err="1"/>
              <a:t>v</a:t>
            </a:r>
            <a:r>
              <a:rPr lang="en-US" sz="2800" i="1" baseline="-25000" dirty="0" err="1"/>
              <a:t>j</a:t>
            </a:r>
            <a:r>
              <a:rPr lang="en-US" sz="2800" dirty="0" smtClean="0"/>
              <a:t>}, or {</a:t>
            </a:r>
            <a:r>
              <a:rPr lang="en-US" sz="2800" i="1" dirty="0"/>
              <a:t>v</a:t>
            </a:r>
            <a:r>
              <a:rPr lang="en-US" sz="2800" i="1" baseline="-25000" dirty="0"/>
              <a:t>i</a:t>
            </a:r>
            <a:r>
              <a:rPr lang="en-US" sz="2800" dirty="0"/>
              <a:t>, </a:t>
            </a:r>
            <a:r>
              <a:rPr lang="en-US" sz="2800" i="1" dirty="0" err="1"/>
              <a:t>v</a:t>
            </a:r>
            <a:r>
              <a:rPr lang="en-US" sz="2800" i="1" baseline="-25000" dirty="0" err="1"/>
              <a:t>j</a:t>
            </a:r>
            <a:r>
              <a:rPr lang="en-US" sz="2800" dirty="0" smtClean="0"/>
              <a:t>}.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393456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z="4000" dirty="0" smtClean="0"/>
              <a:t>Component</a:t>
            </a:r>
            <a:r>
              <a:rPr lang="ru-RU" sz="4000" dirty="0" smtClean="0"/>
              <a:t> </a:t>
            </a:r>
            <a:r>
              <a:rPr lang="ru-RU" sz="4000" dirty="0"/>
              <a:t>(</a:t>
            </a:r>
            <a:r>
              <a:rPr lang="en-US" sz="4000" i="1" dirty="0"/>
              <a:t>v</a:t>
            </a:r>
            <a:r>
              <a:rPr lang="en-US" sz="4000" i="1" baseline="-25000" dirty="0"/>
              <a:t>i</a:t>
            </a:r>
            <a:r>
              <a:rPr lang="en-US" sz="4000" dirty="0"/>
              <a:t>, </a:t>
            </a:r>
            <a:r>
              <a:rPr lang="en-US" sz="4000" i="1" dirty="0" err="1"/>
              <a:t>v</a:t>
            </a:r>
            <a:r>
              <a:rPr lang="en-US" sz="4000" i="1" baseline="-25000" dirty="0" err="1"/>
              <a:t>j</a:t>
            </a:r>
            <a:r>
              <a:rPr lang="ru-RU" sz="4000" dirty="0"/>
              <a:t>)</a:t>
            </a:r>
          </a:p>
        </p:txBody>
      </p:sp>
      <p:sp>
        <p:nvSpPr>
          <p:cNvPr id="191492" name="Oval 4"/>
          <p:cNvSpPr>
            <a:spLocks noChangeArrowheads="1"/>
          </p:cNvSpPr>
          <p:nvPr/>
        </p:nvSpPr>
        <p:spPr bwMode="auto">
          <a:xfrm>
            <a:off x="6096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493" name="Oval 5"/>
          <p:cNvSpPr>
            <a:spLocks noChangeArrowheads="1"/>
          </p:cNvSpPr>
          <p:nvPr/>
        </p:nvSpPr>
        <p:spPr bwMode="auto">
          <a:xfrm>
            <a:off x="1447800" y="3733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494" name="Oval 6"/>
          <p:cNvSpPr>
            <a:spLocks noChangeArrowheads="1"/>
          </p:cNvSpPr>
          <p:nvPr/>
        </p:nvSpPr>
        <p:spPr bwMode="auto">
          <a:xfrm>
            <a:off x="1447800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1495" name="AutoShape 7"/>
          <p:cNvCxnSpPr>
            <a:cxnSpLocks noChangeShapeType="1"/>
            <a:stCxn id="191492" idx="5"/>
            <a:endCxn id="191494" idx="1"/>
          </p:cNvCxnSpPr>
          <p:nvPr/>
        </p:nvCxnSpPr>
        <p:spPr bwMode="auto">
          <a:xfrm>
            <a:off x="739775" y="3406775"/>
            <a:ext cx="730250" cy="8064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496" name="AutoShape 8"/>
          <p:cNvCxnSpPr>
            <a:cxnSpLocks noChangeShapeType="1"/>
            <a:stCxn id="191506" idx="2"/>
            <a:endCxn id="191505" idx="7"/>
          </p:cNvCxnSpPr>
          <p:nvPr/>
        </p:nvCxnSpPr>
        <p:spPr bwMode="auto">
          <a:xfrm flipH="1">
            <a:off x="739775" y="33528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497" name="AutoShape 9"/>
          <p:cNvCxnSpPr>
            <a:cxnSpLocks noChangeShapeType="1"/>
            <a:stCxn id="191493" idx="4"/>
            <a:endCxn id="191494" idx="0"/>
          </p:cNvCxnSpPr>
          <p:nvPr/>
        </p:nvCxnSpPr>
        <p:spPr bwMode="auto">
          <a:xfrm>
            <a:off x="1524000" y="38862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1501" name="Oval 13"/>
          <p:cNvSpPr>
            <a:spLocks noChangeArrowheads="1"/>
          </p:cNvSpPr>
          <p:nvPr/>
        </p:nvSpPr>
        <p:spPr bwMode="auto">
          <a:xfrm>
            <a:off x="6096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02" name="Oval 14"/>
          <p:cNvSpPr>
            <a:spLocks noChangeArrowheads="1"/>
          </p:cNvSpPr>
          <p:nvPr/>
        </p:nvSpPr>
        <p:spPr bwMode="auto">
          <a:xfrm>
            <a:off x="609600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03" name="Oval 15"/>
          <p:cNvSpPr>
            <a:spLocks noChangeArrowheads="1"/>
          </p:cNvSpPr>
          <p:nvPr/>
        </p:nvSpPr>
        <p:spPr bwMode="auto">
          <a:xfrm>
            <a:off x="6096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04" name="Oval 16"/>
          <p:cNvSpPr>
            <a:spLocks noChangeArrowheads="1"/>
          </p:cNvSpPr>
          <p:nvPr/>
        </p:nvSpPr>
        <p:spPr bwMode="auto">
          <a:xfrm>
            <a:off x="609600" y="3733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05" name="Oval 17"/>
          <p:cNvSpPr>
            <a:spLocks noChangeArrowheads="1"/>
          </p:cNvSpPr>
          <p:nvPr/>
        </p:nvSpPr>
        <p:spPr bwMode="auto">
          <a:xfrm>
            <a:off x="609600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06" name="Oval 18"/>
          <p:cNvSpPr>
            <a:spLocks noChangeArrowheads="1"/>
          </p:cNvSpPr>
          <p:nvPr/>
        </p:nvSpPr>
        <p:spPr bwMode="auto">
          <a:xfrm>
            <a:off x="14478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07" name="Oval 19"/>
          <p:cNvSpPr>
            <a:spLocks noChangeArrowheads="1"/>
          </p:cNvSpPr>
          <p:nvPr/>
        </p:nvSpPr>
        <p:spPr bwMode="auto">
          <a:xfrm>
            <a:off x="14478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08" name="Oval 20"/>
          <p:cNvSpPr>
            <a:spLocks noChangeArrowheads="1"/>
          </p:cNvSpPr>
          <p:nvPr/>
        </p:nvSpPr>
        <p:spPr bwMode="auto">
          <a:xfrm>
            <a:off x="1447800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09" name="Oval 21"/>
          <p:cNvSpPr>
            <a:spLocks noChangeArrowheads="1"/>
          </p:cNvSpPr>
          <p:nvPr/>
        </p:nvSpPr>
        <p:spPr bwMode="auto">
          <a:xfrm>
            <a:off x="14478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1510" name="AutoShape 22"/>
          <p:cNvCxnSpPr>
            <a:cxnSpLocks noChangeShapeType="1"/>
            <a:stCxn id="191506" idx="4"/>
            <a:endCxn id="191493" idx="0"/>
          </p:cNvCxnSpPr>
          <p:nvPr/>
        </p:nvCxnSpPr>
        <p:spPr bwMode="auto">
          <a:xfrm>
            <a:off x="1524000" y="34290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11" name="AutoShape 23"/>
          <p:cNvCxnSpPr>
            <a:cxnSpLocks noChangeShapeType="1"/>
            <a:stCxn id="191504" idx="4"/>
            <a:endCxn id="191505" idx="0"/>
          </p:cNvCxnSpPr>
          <p:nvPr/>
        </p:nvCxnSpPr>
        <p:spPr bwMode="auto">
          <a:xfrm>
            <a:off x="685800" y="38862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12" name="AutoShape 24"/>
          <p:cNvCxnSpPr>
            <a:cxnSpLocks noChangeShapeType="1"/>
            <a:stCxn id="191507" idx="4"/>
            <a:endCxn id="191506" idx="0"/>
          </p:cNvCxnSpPr>
          <p:nvPr/>
        </p:nvCxnSpPr>
        <p:spPr bwMode="auto">
          <a:xfrm>
            <a:off x="1524000" y="29718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13" name="AutoShape 25"/>
          <p:cNvCxnSpPr>
            <a:cxnSpLocks noChangeShapeType="1"/>
            <a:stCxn id="191492" idx="4"/>
            <a:endCxn id="191504" idx="0"/>
          </p:cNvCxnSpPr>
          <p:nvPr/>
        </p:nvCxnSpPr>
        <p:spPr bwMode="auto">
          <a:xfrm>
            <a:off x="685800" y="34290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14" name="AutoShape 26"/>
          <p:cNvCxnSpPr>
            <a:cxnSpLocks noChangeShapeType="1"/>
            <a:stCxn id="191503" idx="4"/>
            <a:endCxn id="191492" idx="0"/>
          </p:cNvCxnSpPr>
          <p:nvPr/>
        </p:nvCxnSpPr>
        <p:spPr bwMode="auto">
          <a:xfrm>
            <a:off x="685800" y="29718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15" name="AutoShape 27"/>
          <p:cNvCxnSpPr>
            <a:cxnSpLocks noChangeShapeType="1"/>
          </p:cNvCxnSpPr>
          <p:nvPr/>
        </p:nvCxnSpPr>
        <p:spPr bwMode="auto">
          <a:xfrm>
            <a:off x="685800" y="25146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16" name="AutoShape 28"/>
          <p:cNvCxnSpPr>
            <a:cxnSpLocks noChangeShapeType="1"/>
          </p:cNvCxnSpPr>
          <p:nvPr/>
        </p:nvCxnSpPr>
        <p:spPr bwMode="auto">
          <a:xfrm>
            <a:off x="685800" y="20574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17" name="AutoShape 29"/>
          <p:cNvCxnSpPr>
            <a:cxnSpLocks noChangeShapeType="1"/>
            <a:stCxn id="191508" idx="4"/>
            <a:endCxn id="191507" idx="0"/>
          </p:cNvCxnSpPr>
          <p:nvPr/>
        </p:nvCxnSpPr>
        <p:spPr bwMode="auto">
          <a:xfrm>
            <a:off x="1524000" y="25146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18" name="AutoShape 30"/>
          <p:cNvCxnSpPr>
            <a:cxnSpLocks noChangeShapeType="1"/>
            <a:stCxn id="191509" idx="4"/>
            <a:endCxn id="191508" idx="0"/>
          </p:cNvCxnSpPr>
          <p:nvPr/>
        </p:nvCxnSpPr>
        <p:spPr bwMode="auto">
          <a:xfrm>
            <a:off x="1524000" y="20574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19" name="AutoShape 31"/>
          <p:cNvCxnSpPr>
            <a:cxnSpLocks noChangeShapeType="1"/>
            <a:stCxn id="191509" idx="2"/>
            <a:endCxn id="191503" idx="7"/>
          </p:cNvCxnSpPr>
          <p:nvPr/>
        </p:nvCxnSpPr>
        <p:spPr bwMode="auto">
          <a:xfrm flipH="1">
            <a:off x="739775" y="19812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20" name="AutoShape 32"/>
          <p:cNvCxnSpPr>
            <a:cxnSpLocks noChangeShapeType="1"/>
            <a:stCxn id="191501" idx="6"/>
            <a:endCxn id="191507" idx="1"/>
          </p:cNvCxnSpPr>
          <p:nvPr/>
        </p:nvCxnSpPr>
        <p:spPr bwMode="auto">
          <a:xfrm>
            <a:off x="762000" y="19812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1522" name="Rectangle 34"/>
          <p:cNvSpPr>
            <a:spLocks noChangeArrowheads="1"/>
          </p:cNvSpPr>
          <p:nvPr/>
        </p:nvSpPr>
        <p:spPr bwMode="auto">
          <a:xfrm>
            <a:off x="200025" y="1660525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en-US" sz="2000" baseline="-25000">
                <a:latin typeface="Times New Roman" pitchFamily="18" charset="0"/>
              </a:rPr>
              <a:t>1</a:t>
            </a:r>
            <a:endParaRPr lang="ru-RU" sz="2000" baseline="-25000">
              <a:latin typeface="Times New Roman" pitchFamily="18" charset="0"/>
            </a:endParaRPr>
          </a:p>
        </p:txBody>
      </p:sp>
      <p:sp>
        <p:nvSpPr>
          <p:cNvPr id="191523" name="Rectangle 35"/>
          <p:cNvSpPr>
            <a:spLocks noChangeArrowheads="1"/>
          </p:cNvSpPr>
          <p:nvPr/>
        </p:nvSpPr>
        <p:spPr bwMode="auto">
          <a:xfrm>
            <a:off x="152400" y="2133600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ru-RU" sz="20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91524" name="Rectangle 36"/>
          <p:cNvSpPr>
            <a:spLocks noChangeArrowheads="1"/>
          </p:cNvSpPr>
          <p:nvPr/>
        </p:nvSpPr>
        <p:spPr bwMode="auto">
          <a:xfrm>
            <a:off x="152400" y="2574925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ru-RU" sz="2000" baseline="-25000">
                <a:latin typeface="Times New Roman" pitchFamily="18" charset="0"/>
              </a:rPr>
              <a:t>3</a:t>
            </a:r>
          </a:p>
        </p:txBody>
      </p:sp>
      <p:sp>
        <p:nvSpPr>
          <p:cNvPr id="191525" name="Rectangle 37"/>
          <p:cNvSpPr>
            <a:spLocks noChangeArrowheads="1"/>
          </p:cNvSpPr>
          <p:nvPr/>
        </p:nvSpPr>
        <p:spPr bwMode="auto">
          <a:xfrm>
            <a:off x="152400" y="3048000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ru-RU" sz="2000" baseline="-25000">
                <a:latin typeface="Times New Roman" pitchFamily="18" charset="0"/>
              </a:rPr>
              <a:t>4</a:t>
            </a:r>
          </a:p>
        </p:txBody>
      </p:sp>
      <p:sp>
        <p:nvSpPr>
          <p:cNvPr id="191526" name="Rectangle 38"/>
          <p:cNvSpPr>
            <a:spLocks noChangeArrowheads="1"/>
          </p:cNvSpPr>
          <p:nvPr/>
        </p:nvSpPr>
        <p:spPr bwMode="auto">
          <a:xfrm>
            <a:off x="152400" y="3489325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ru-RU" sz="2000" baseline="-25000">
                <a:latin typeface="Times New Roman" pitchFamily="18" charset="0"/>
              </a:rPr>
              <a:t>5</a:t>
            </a:r>
          </a:p>
        </p:txBody>
      </p:sp>
      <p:sp>
        <p:nvSpPr>
          <p:cNvPr id="191527" name="Rectangle 39"/>
          <p:cNvSpPr>
            <a:spLocks noChangeArrowheads="1"/>
          </p:cNvSpPr>
          <p:nvPr/>
        </p:nvSpPr>
        <p:spPr bwMode="auto">
          <a:xfrm>
            <a:off x="152400" y="4022725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ru-RU" sz="2000" baseline="-25000">
                <a:latin typeface="Times New Roman" pitchFamily="18" charset="0"/>
              </a:rPr>
              <a:t>6</a:t>
            </a:r>
          </a:p>
        </p:txBody>
      </p:sp>
      <p:sp>
        <p:nvSpPr>
          <p:cNvPr id="191528" name="Rectangle 40"/>
          <p:cNvSpPr>
            <a:spLocks noChangeArrowheads="1"/>
          </p:cNvSpPr>
          <p:nvPr/>
        </p:nvSpPr>
        <p:spPr bwMode="auto">
          <a:xfrm>
            <a:off x="1647825" y="1752600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ji</a:t>
            </a:r>
            <a:r>
              <a:rPr lang="en-US" sz="2000" baseline="-25000">
                <a:latin typeface="Times New Roman" pitchFamily="18" charset="0"/>
              </a:rPr>
              <a:t>1</a:t>
            </a:r>
            <a:endParaRPr lang="ru-RU" sz="2000" baseline="-25000">
              <a:latin typeface="Times New Roman" pitchFamily="18" charset="0"/>
            </a:endParaRPr>
          </a:p>
        </p:txBody>
      </p:sp>
      <p:sp>
        <p:nvSpPr>
          <p:cNvPr id="191529" name="Rectangle 41"/>
          <p:cNvSpPr>
            <a:spLocks noChangeArrowheads="1"/>
          </p:cNvSpPr>
          <p:nvPr/>
        </p:nvSpPr>
        <p:spPr bwMode="auto">
          <a:xfrm>
            <a:off x="1600200" y="2225675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ji</a:t>
            </a:r>
            <a:r>
              <a:rPr lang="ru-RU" sz="20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91530" name="Rectangle 42"/>
          <p:cNvSpPr>
            <a:spLocks noChangeArrowheads="1"/>
          </p:cNvSpPr>
          <p:nvPr/>
        </p:nvSpPr>
        <p:spPr bwMode="auto">
          <a:xfrm>
            <a:off x="1600200" y="2667000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ji</a:t>
            </a:r>
            <a:r>
              <a:rPr lang="ru-RU" sz="2000" baseline="-25000">
                <a:latin typeface="Times New Roman" pitchFamily="18" charset="0"/>
              </a:rPr>
              <a:t>3</a:t>
            </a:r>
          </a:p>
        </p:txBody>
      </p:sp>
      <p:sp>
        <p:nvSpPr>
          <p:cNvPr id="191531" name="Rectangle 43"/>
          <p:cNvSpPr>
            <a:spLocks noChangeArrowheads="1"/>
          </p:cNvSpPr>
          <p:nvPr/>
        </p:nvSpPr>
        <p:spPr bwMode="auto">
          <a:xfrm>
            <a:off x="1600200" y="3140075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ji</a:t>
            </a:r>
            <a:r>
              <a:rPr lang="ru-RU" sz="2000" baseline="-25000">
                <a:latin typeface="Times New Roman" pitchFamily="18" charset="0"/>
              </a:rPr>
              <a:t>4</a:t>
            </a:r>
          </a:p>
        </p:txBody>
      </p:sp>
      <p:sp>
        <p:nvSpPr>
          <p:cNvPr id="191532" name="Rectangle 44"/>
          <p:cNvSpPr>
            <a:spLocks noChangeArrowheads="1"/>
          </p:cNvSpPr>
          <p:nvPr/>
        </p:nvSpPr>
        <p:spPr bwMode="auto">
          <a:xfrm>
            <a:off x="1600200" y="3581400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ji</a:t>
            </a:r>
            <a:r>
              <a:rPr lang="ru-RU" sz="2000" baseline="-25000">
                <a:latin typeface="Times New Roman" pitchFamily="18" charset="0"/>
              </a:rPr>
              <a:t>5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1600200" y="4114800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ji</a:t>
            </a:r>
            <a:r>
              <a:rPr lang="ru-RU" sz="2000" baseline="-25000">
                <a:latin typeface="Times New Roman" pitchFamily="18" charset="0"/>
              </a:rPr>
              <a:t>6</a:t>
            </a:r>
          </a:p>
        </p:txBody>
      </p:sp>
      <p:sp>
        <p:nvSpPr>
          <p:cNvPr id="191534" name="Oval 46"/>
          <p:cNvSpPr>
            <a:spLocks noChangeArrowheads="1"/>
          </p:cNvSpPr>
          <p:nvPr/>
        </p:nvSpPr>
        <p:spPr bwMode="auto">
          <a:xfrm>
            <a:off x="32766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35" name="Oval 47"/>
          <p:cNvSpPr>
            <a:spLocks noChangeArrowheads="1"/>
          </p:cNvSpPr>
          <p:nvPr/>
        </p:nvSpPr>
        <p:spPr bwMode="auto">
          <a:xfrm>
            <a:off x="4114800" y="3733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36" name="Oval 48"/>
          <p:cNvSpPr>
            <a:spLocks noChangeArrowheads="1"/>
          </p:cNvSpPr>
          <p:nvPr/>
        </p:nvSpPr>
        <p:spPr bwMode="auto">
          <a:xfrm>
            <a:off x="4114800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1537" name="AutoShape 49"/>
          <p:cNvCxnSpPr>
            <a:cxnSpLocks noChangeShapeType="1"/>
            <a:stCxn id="191534" idx="5"/>
            <a:endCxn id="191536" idx="1"/>
          </p:cNvCxnSpPr>
          <p:nvPr/>
        </p:nvCxnSpPr>
        <p:spPr bwMode="auto">
          <a:xfrm>
            <a:off x="3406775" y="3406775"/>
            <a:ext cx="730250" cy="80645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38" name="AutoShape 50"/>
          <p:cNvCxnSpPr>
            <a:cxnSpLocks noChangeShapeType="1"/>
            <a:stCxn id="191545" idx="2"/>
            <a:endCxn id="191544" idx="7"/>
          </p:cNvCxnSpPr>
          <p:nvPr/>
        </p:nvCxnSpPr>
        <p:spPr bwMode="auto">
          <a:xfrm flipH="1">
            <a:off x="3406775" y="33528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39" name="AutoShape 51"/>
          <p:cNvCxnSpPr>
            <a:cxnSpLocks noChangeShapeType="1"/>
            <a:stCxn id="191535" idx="4"/>
            <a:endCxn id="191536" idx="0"/>
          </p:cNvCxnSpPr>
          <p:nvPr/>
        </p:nvCxnSpPr>
        <p:spPr bwMode="auto">
          <a:xfrm>
            <a:off x="4191000" y="38862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sp>
        <p:nvSpPr>
          <p:cNvPr id="191540" name="Oval 52"/>
          <p:cNvSpPr>
            <a:spLocks noChangeArrowheads="1"/>
          </p:cNvSpPr>
          <p:nvPr/>
        </p:nvSpPr>
        <p:spPr bwMode="auto">
          <a:xfrm>
            <a:off x="32766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41" name="Oval 53"/>
          <p:cNvSpPr>
            <a:spLocks noChangeArrowheads="1"/>
          </p:cNvSpPr>
          <p:nvPr/>
        </p:nvSpPr>
        <p:spPr bwMode="auto">
          <a:xfrm>
            <a:off x="3276600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42" name="Oval 54"/>
          <p:cNvSpPr>
            <a:spLocks noChangeArrowheads="1"/>
          </p:cNvSpPr>
          <p:nvPr/>
        </p:nvSpPr>
        <p:spPr bwMode="auto">
          <a:xfrm>
            <a:off x="32766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43" name="Oval 55"/>
          <p:cNvSpPr>
            <a:spLocks noChangeArrowheads="1"/>
          </p:cNvSpPr>
          <p:nvPr/>
        </p:nvSpPr>
        <p:spPr bwMode="auto">
          <a:xfrm>
            <a:off x="3276600" y="3733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44" name="Oval 56"/>
          <p:cNvSpPr>
            <a:spLocks noChangeArrowheads="1"/>
          </p:cNvSpPr>
          <p:nvPr/>
        </p:nvSpPr>
        <p:spPr bwMode="auto">
          <a:xfrm>
            <a:off x="3276600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45" name="Oval 57"/>
          <p:cNvSpPr>
            <a:spLocks noChangeArrowheads="1"/>
          </p:cNvSpPr>
          <p:nvPr/>
        </p:nvSpPr>
        <p:spPr bwMode="auto">
          <a:xfrm>
            <a:off x="41148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46" name="Oval 58"/>
          <p:cNvSpPr>
            <a:spLocks noChangeArrowheads="1"/>
          </p:cNvSpPr>
          <p:nvPr/>
        </p:nvSpPr>
        <p:spPr bwMode="auto">
          <a:xfrm>
            <a:off x="41148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47" name="Oval 59"/>
          <p:cNvSpPr>
            <a:spLocks noChangeArrowheads="1"/>
          </p:cNvSpPr>
          <p:nvPr/>
        </p:nvSpPr>
        <p:spPr bwMode="auto">
          <a:xfrm>
            <a:off x="4114800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48" name="Oval 60"/>
          <p:cNvSpPr>
            <a:spLocks noChangeArrowheads="1"/>
          </p:cNvSpPr>
          <p:nvPr/>
        </p:nvSpPr>
        <p:spPr bwMode="auto">
          <a:xfrm>
            <a:off x="41148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1549" name="AutoShape 61"/>
          <p:cNvCxnSpPr>
            <a:cxnSpLocks noChangeShapeType="1"/>
            <a:stCxn id="191545" idx="4"/>
            <a:endCxn id="191535" idx="0"/>
          </p:cNvCxnSpPr>
          <p:nvPr/>
        </p:nvCxnSpPr>
        <p:spPr bwMode="auto">
          <a:xfrm>
            <a:off x="4191000" y="34290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50" name="AutoShape 62"/>
          <p:cNvCxnSpPr>
            <a:cxnSpLocks noChangeShapeType="1"/>
            <a:stCxn id="191543" idx="4"/>
            <a:endCxn id="191544" idx="0"/>
          </p:cNvCxnSpPr>
          <p:nvPr/>
        </p:nvCxnSpPr>
        <p:spPr bwMode="auto">
          <a:xfrm>
            <a:off x="3352800" y="38862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51" name="AutoShape 63"/>
          <p:cNvCxnSpPr>
            <a:cxnSpLocks noChangeShapeType="1"/>
            <a:stCxn id="191546" idx="4"/>
            <a:endCxn id="191545" idx="0"/>
          </p:cNvCxnSpPr>
          <p:nvPr/>
        </p:nvCxnSpPr>
        <p:spPr bwMode="auto">
          <a:xfrm>
            <a:off x="4191000" y="29718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52" name="AutoShape 64"/>
          <p:cNvCxnSpPr>
            <a:cxnSpLocks noChangeShapeType="1"/>
            <a:stCxn id="191534" idx="4"/>
            <a:endCxn id="191543" idx="0"/>
          </p:cNvCxnSpPr>
          <p:nvPr/>
        </p:nvCxnSpPr>
        <p:spPr bwMode="auto">
          <a:xfrm>
            <a:off x="3352800" y="34290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53" name="AutoShape 65"/>
          <p:cNvCxnSpPr>
            <a:cxnSpLocks noChangeShapeType="1"/>
            <a:stCxn id="191542" idx="4"/>
            <a:endCxn id="191534" idx="0"/>
          </p:cNvCxnSpPr>
          <p:nvPr/>
        </p:nvCxnSpPr>
        <p:spPr bwMode="auto">
          <a:xfrm>
            <a:off x="3352800" y="29718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54" name="AutoShape 66"/>
          <p:cNvCxnSpPr>
            <a:cxnSpLocks noChangeShapeType="1"/>
          </p:cNvCxnSpPr>
          <p:nvPr/>
        </p:nvCxnSpPr>
        <p:spPr bwMode="auto">
          <a:xfrm>
            <a:off x="3352800" y="25146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55" name="AutoShape 67"/>
          <p:cNvCxnSpPr>
            <a:cxnSpLocks noChangeShapeType="1"/>
          </p:cNvCxnSpPr>
          <p:nvPr/>
        </p:nvCxnSpPr>
        <p:spPr bwMode="auto">
          <a:xfrm>
            <a:off x="3352800" y="20574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56" name="AutoShape 68"/>
          <p:cNvCxnSpPr>
            <a:cxnSpLocks noChangeShapeType="1"/>
            <a:stCxn id="191547" idx="4"/>
            <a:endCxn id="191546" idx="0"/>
          </p:cNvCxnSpPr>
          <p:nvPr/>
        </p:nvCxnSpPr>
        <p:spPr bwMode="auto">
          <a:xfrm>
            <a:off x="4191000" y="25146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57" name="AutoShape 69"/>
          <p:cNvCxnSpPr>
            <a:cxnSpLocks noChangeShapeType="1"/>
            <a:stCxn id="191548" idx="4"/>
            <a:endCxn id="191547" idx="0"/>
          </p:cNvCxnSpPr>
          <p:nvPr/>
        </p:nvCxnSpPr>
        <p:spPr bwMode="auto">
          <a:xfrm>
            <a:off x="4191000" y="20574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58" name="AutoShape 70"/>
          <p:cNvCxnSpPr>
            <a:cxnSpLocks noChangeShapeType="1"/>
            <a:stCxn id="191548" idx="2"/>
            <a:endCxn id="191542" idx="7"/>
          </p:cNvCxnSpPr>
          <p:nvPr/>
        </p:nvCxnSpPr>
        <p:spPr bwMode="auto">
          <a:xfrm flipH="1">
            <a:off x="3406775" y="1981200"/>
            <a:ext cx="708025" cy="860425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59" name="AutoShape 71"/>
          <p:cNvCxnSpPr>
            <a:cxnSpLocks noChangeShapeType="1"/>
            <a:stCxn id="191540" idx="6"/>
            <a:endCxn id="191546" idx="1"/>
          </p:cNvCxnSpPr>
          <p:nvPr/>
        </p:nvCxnSpPr>
        <p:spPr bwMode="auto">
          <a:xfrm>
            <a:off x="3429000" y="19812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1560" name="Freeform 72"/>
          <p:cNvSpPr>
            <a:spLocks/>
          </p:cNvSpPr>
          <p:nvPr/>
        </p:nvSpPr>
        <p:spPr bwMode="auto">
          <a:xfrm>
            <a:off x="457200" y="1295400"/>
            <a:ext cx="2286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1561" name="Freeform 73"/>
          <p:cNvSpPr>
            <a:spLocks/>
          </p:cNvSpPr>
          <p:nvPr/>
        </p:nvSpPr>
        <p:spPr bwMode="auto">
          <a:xfrm flipH="1">
            <a:off x="1524000" y="1295400"/>
            <a:ext cx="2286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1562" name="Freeform 74"/>
          <p:cNvSpPr>
            <a:spLocks/>
          </p:cNvSpPr>
          <p:nvPr/>
        </p:nvSpPr>
        <p:spPr bwMode="auto">
          <a:xfrm flipV="1">
            <a:off x="533400" y="4267200"/>
            <a:ext cx="152400" cy="762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1563" name="Freeform 75"/>
          <p:cNvSpPr>
            <a:spLocks/>
          </p:cNvSpPr>
          <p:nvPr/>
        </p:nvSpPr>
        <p:spPr bwMode="auto">
          <a:xfrm flipH="1" flipV="1">
            <a:off x="1524000" y="4419600"/>
            <a:ext cx="3048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1564" name="Oval 76"/>
          <p:cNvSpPr>
            <a:spLocks noChangeArrowheads="1"/>
          </p:cNvSpPr>
          <p:nvPr/>
        </p:nvSpPr>
        <p:spPr bwMode="auto">
          <a:xfrm>
            <a:off x="52578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65" name="Oval 77"/>
          <p:cNvSpPr>
            <a:spLocks noChangeArrowheads="1"/>
          </p:cNvSpPr>
          <p:nvPr/>
        </p:nvSpPr>
        <p:spPr bwMode="auto">
          <a:xfrm>
            <a:off x="6096000" y="3733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66" name="Oval 78"/>
          <p:cNvSpPr>
            <a:spLocks noChangeArrowheads="1"/>
          </p:cNvSpPr>
          <p:nvPr/>
        </p:nvSpPr>
        <p:spPr bwMode="auto">
          <a:xfrm>
            <a:off x="6096000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1567" name="AutoShape 79"/>
          <p:cNvCxnSpPr>
            <a:cxnSpLocks noChangeShapeType="1"/>
            <a:stCxn id="191564" idx="5"/>
            <a:endCxn id="191566" idx="1"/>
          </p:cNvCxnSpPr>
          <p:nvPr/>
        </p:nvCxnSpPr>
        <p:spPr bwMode="auto">
          <a:xfrm>
            <a:off x="5387975" y="3406775"/>
            <a:ext cx="730250" cy="8064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68" name="AutoShape 80"/>
          <p:cNvCxnSpPr>
            <a:cxnSpLocks noChangeShapeType="1"/>
            <a:stCxn id="191575" idx="2"/>
            <a:endCxn id="191574" idx="7"/>
          </p:cNvCxnSpPr>
          <p:nvPr/>
        </p:nvCxnSpPr>
        <p:spPr bwMode="auto">
          <a:xfrm flipH="1">
            <a:off x="5387975" y="3352800"/>
            <a:ext cx="708025" cy="860425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69" name="AutoShape 81"/>
          <p:cNvCxnSpPr>
            <a:cxnSpLocks noChangeShapeType="1"/>
            <a:stCxn id="191565" idx="4"/>
            <a:endCxn id="191566" idx="0"/>
          </p:cNvCxnSpPr>
          <p:nvPr/>
        </p:nvCxnSpPr>
        <p:spPr bwMode="auto">
          <a:xfrm>
            <a:off x="6172200" y="38862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sp>
        <p:nvSpPr>
          <p:cNvPr id="191570" name="Oval 82"/>
          <p:cNvSpPr>
            <a:spLocks noChangeArrowheads="1"/>
          </p:cNvSpPr>
          <p:nvPr/>
        </p:nvSpPr>
        <p:spPr bwMode="auto">
          <a:xfrm>
            <a:off x="52578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71" name="Oval 83"/>
          <p:cNvSpPr>
            <a:spLocks noChangeArrowheads="1"/>
          </p:cNvSpPr>
          <p:nvPr/>
        </p:nvSpPr>
        <p:spPr bwMode="auto">
          <a:xfrm>
            <a:off x="5257800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72" name="Oval 84"/>
          <p:cNvSpPr>
            <a:spLocks noChangeArrowheads="1"/>
          </p:cNvSpPr>
          <p:nvPr/>
        </p:nvSpPr>
        <p:spPr bwMode="auto">
          <a:xfrm>
            <a:off x="52578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73" name="Oval 85"/>
          <p:cNvSpPr>
            <a:spLocks noChangeArrowheads="1"/>
          </p:cNvSpPr>
          <p:nvPr/>
        </p:nvSpPr>
        <p:spPr bwMode="auto">
          <a:xfrm>
            <a:off x="5257800" y="3733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74" name="Oval 86"/>
          <p:cNvSpPr>
            <a:spLocks noChangeArrowheads="1"/>
          </p:cNvSpPr>
          <p:nvPr/>
        </p:nvSpPr>
        <p:spPr bwMode="auto">
          <a:xfrm>
            <a:off x="5257800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75" name="Oval 87"/>
          <p:cNvSpPr>
            <a:spLocks noChangeArrowheads="1"/>
          </p:cNvSpPr>
          <p:nvPr/>
        </p:nvSpPr>
        <p:spPr bwMode="auto">
          <a:xfrm>
            <a:off x="60960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76" name="Oval 88"/>
          <p:cNvSpPr>
            <a:spLocks noChangeArrowheads="1"/>
          </p:cNvSpPr>
          <p:nvPr/>
        </p:nvSpPr>
        <p:spPr bwMode="auto">
          <a:xfrm>
            <a:off x="60960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77" name="Oval 89"/>
          <p:cNvSpPr>
            <a:spLocks noChangeArrowheads="1"/>
          </p:cNvSpPr>
          <p:nvPr/>
        </p:nvSpPr>
        <p:spPr bwMode="auto">
          <a:xfrm>
            <a:off x="6096000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78" name="Oval 90"/>
          <p:cNvSpPr>
            <a:spLocks noChangeArrowheads="1"/>
          </p:cNvSpPr>
          <p:nvPr/>
        </p:nvSpPr>
        <p:spPr bwMode="auto">
          <a:xfrm>
            <a:off x="60960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1579" name="AutoShape 91"/>
          <p:cNvCxnSpPr>
            <a:cxnSpLocks noChangeShapeType="1"/>
            <a:stCxn id="191575" idx="4"/>
            <a:endCxn id="191565" idx="0"/>
          </p:cNvCxnSpPr>
          <p:nvPr/>
        </p:nvCxnSpPr>
        <p:spPr bwMode="auto">
          <a:xfrm>
            <a:off x="6172200" y="34290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80" name="AutoShape 92"/>
          <p:cNvCxnSpPr>
            <a:cxnSpLocks noChangeShapeType="1"/>
            <a:stCxn id="191573" idx="4"/>
            <a:endCxn id="191574" idx="0"/>
          </p:cNvCxnSpPr>
          <p:nvPr/>
        </p:nvCxnSpPr>
        <p:spPr bwMode="auto">
          <a:xfrm>
            <a:off x="5334000" y="38862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81" name="AutoShape 93"/>
          <p:cNvCxnSpPr>
            <a:cxnSpLocks noChangeShapeType="1"/>
            <a:stCxn id="191576" idx="4"/>
            <a:endCxn id="191575" idx="0"/>
          </p:cNvCxnSpPr>
          <p:nvPr/>
        </p:nvCxnSpPr>
        <p:spPr bwMode="auto">
          <a:xfrm>
            <a:off x="6172200" y="29718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82" name="AutoShape 94"/>
          <p:cNvCxnSpPr>
            <a:cxnSpLocks noChangeShapeType="1"/>
            <a:stCxn id="191564" idx="4"/>
            <a:endCxn id="191573" idx="0"/>
          </p:cNvCxnSpPr>
          <p:nvPr/>
        </p:nvCxnSpPr>
        <p:spPr bwMode="auto">
          <a:xfrm>
            <a:off x="5334000" y="34290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83" name="AutoShape 95"/>
          <p:cNvCxnSpPr>
            <a:cxnSpLocks noChangeShapeType="1"/>
            <a:stCxn id="191572" idx="4"/>
            <a:endCxn id="191564" idx="0"/>
          </p:cNvCxnSpPr>
          <p:nvPr/>
        </p:nvCxnSpPr>
        <p:spPr bwMode="auto">
          <a:xfrm>
            <a:off x="5334000" y="29718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84" name="AutoShape 96"/>
          <p:cNvCxnSpPr>
            <a:cxnSpLocks noChangeShapeType="1"/>
          </p:cNvCxnSpPr>
          <p:nvPr/>
        </p:nvCxnSpPr>
        <p:spPr bwMode="auto">
          <a:xfrm>
            <a:off x="5334000" y="25146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85" name="AutoShape 97"/>
          <p:cNvCxnSpPr>
            <a:cxnSpLocks noChangeShapeType="1"/>
          </p:cNvCxnSpPr>
          <p:nvPr/>
        </p:nvCxnSpPr>
        <p:spPr bwMode="auto">
          <a:xfrm>
            <a:off x="5334000" y="20574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86" name="AutoShape 98"/>
          <p:cNvCxnSpPr>
            <a:cxnSpLocks noChangeShapeType="1"/>
            <a:stCxn id="191577" idx="4"/>
            <a:endCxn id="191576" idx="0"/>
          </p:cNvCxnSpPr>
          <p:nvPr/>
        </p:nvCxnSpPr>
        <p:spPr bwMode="auto">
          <a:xfrm>
            <a:off x="6172200" y="25146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87" name="AutoShape 99"/>
          <p:cNvCxnSpPr>
            <a:cxnSpLocks noChangeShapeType="1"/>
            <a:stCxn id="191578" idx="4"/>
            <a:endCxn id="191577" idx="0"/>
          </p:cNvCxnSpPr>
          <p:nvPr/>
        </p:nvCxnSpPr>
        <p:spPr bwMode="auto">
          <a:xfrm>
            <a:off x="6172200" y="20574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588" name="AutoShape 100"/>
          <p:cNvCxnSpPr>
            <a:cxnSpLocks noChangeShapeType="1"/>
            <a:stCxn id="191578" idx="2"/>
            <a:endCxn id="191572" idx="7"/>
          </p:cNvCxnSpPr>
          <p:nvPr/>
        </p:nvCxnSpPr>
        <p:spPr bwMode="auto">
          <a:xfrm flipH="1">
            <a:off x="5387975" y="19812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89" name="AutoShape 101"/>
          <p:cNvCxnSpPr>
            <a:cxnSpLocks noChangeShapeType="1"/>
            <a:stCxn id="191570" idx="6"/>
            <a:endCxn id="191576" idx="1"/>
          </p:cNvCxnSpPr>
          <p:nvPr/>
        </p:nvCxnSpPr>
        <p:spPr bwMode="auto">
          <a:xfrm>
            <a:off x="5410200" y="1981200"/>
            <a:ext cx="708025" cy="860425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sp>
        <p:nvSpPr>
          <p:cNvPr id="191590" name="Oval 102"/>
          <p:cNvSpPr>
            <a:spLocks noChangeArrowheads="1"/>
          </p:cNvSpPr>
          <p:nvPr/>
        </p:nvSpPr>
        <p:spPr bwMode="auto">
          <a:xfrm>
            <a:off x="72390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91" name="Oval 103"/>
          <p:cNvSpPr>
            <a:spLocks noChangeArrowheads="1"/>
          </p:cNvSpPr>
          <p:nvPr/>
        </p:nvSpPr>
        <p:spPr bwMode="auto">
          <a:xfrm>
            <a:off x="8077200" y="3733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92" name="Oval 104"/>
          <p:cNvSpPr>
            <a:spLocks noChangeArrowheads="1"/>
          </p:cNvSpPr>
          <p:nvPr/>
        </p:nvSpPr>
        <p:spPr bwMode="auto">
          <a:xfrm>
            <a:off x="8077200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1593" name="AutoShape 105"/>
          <p:cNvCxnSpPr>
            <a:cxnSpLocks noChangeShapeType="1"/>
            <a:stCxn id="191590" idx="5"/>
            <a:endCxn id="191592" idx="1"/>
          </p:cNvCxnSpPr>
          <p:nvPr/>
        </p:nvCxnSpPr>
        <p:spPr bwMode="auto">
          <a:xfrm>
            <a:off x="7369175" y="3406775"/>
            <a:ext cx="730250" cy="8064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94" name="AutoShape 106"/>
          <p:cNvCxnSpPr>
            <a:cxnSpLocks noChangeShapeType="1"/>
            <a:stCxn id="191601" idx="2"/>
            <a:endCxn id="191600" idx="7"/>
          </p:cNvCxnSpPr>
          <p:nvPr/>
        </p:nvCxnSpPr>
        <p:spPr bwMode="auto">
          <a:xfrm flipH="1">
            <a:off x="7369175" y="33528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95" name="AutoShape 107"/>
          <p:cNvCxnSpPr>
            <a:cxnSpLocks noChangeShapeType="1"/>
            <a:stCxn id="191591" idx="4"/>
            <a:endCxn id="191592" idx="0"/>
          </p:cNvCxnSpPr>
          <p:nvPr/>
        </p:nvCxnSpPr>
        <p:spPr bwMode="auto">
          <a:xfrm>
            <a:off x="8153400" y="38862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sp>
        <p:nvSpPr>
          <p:cNvPr id="191596" name="Oval 108"/>
          <p:cNvSpPr>
            <a:spLocks noChangeArrowheads="1"/>
          </p:cNvSpPr>
          <p:nvPr/>
        </p:nvSpPr>
        <p:spPr bwMode="auto">
          <a:xfrm>
            <a:off x="72390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97" name="Oval 109"/>
          <p:cNvSpPr>
            <a:spLocks noChangeArrowheads="1"/>
          </p:cNvSpPr>
          <p:nvPr/>
        </p:nvSpPr>
        <p:spPr bwMode="auto">
          <a:xfrm>
            <a:off x="7239000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98" name="Oval 110"/>
          <p:cNvSpPr>
            <a:spLocks noChangeArrowheads="1"/>
          </p:cNvSpPr>
          <p:nvPr/>
        </p:nvSpPr>
        <p:spPr bwMode="auto">
          <a:xfrm>
            <a:off x="72390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99" name="Oval 111"/>
          <p:cNvSpPr>
            <a:spLocks noChangeArrowheads="1"/>
          </p:cNvSpPr>
          <p:nvPr/>
        </p:nvSpPr>
        <p:spPr bwMode="auto">
          <a:xfrm>
            <a:off x="7239000" y="3733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600" name="Oval 112"/>
          <p:cNvSpPr>
            <a:spLocks noChangeArrowheads="1"/>
          </p:cNvSpPr>
          <p:nvPr/>
        </p:nvSpPr>
        <p:spPr bwMode="auto">
          <a:xfrm>
            <a:off x="7239000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601" name="Oval 113"/>
          <p:cNvSpPr>
            <a:spLocks noChangeArrowheads="1"/>
          </p:cNvSpPr>
          <p:nvPr/>
        </p:nvSpPr>
        <p:spPr bwMode="auto">
          <a:xfrm>
            <a:off x="80772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602" name="Oval 114"/>
          <p:cNvSpPr>
            <a:spLocks noChangeArrowheads="1"/>
          </p:cNvSpPr>
          <p:nvPr/>
        </p:nvSpPr>
        <p:spPr bwMode="auto">
          <a:xfrm>
            <a:off x="80772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603" name="Oval 115"/>
          <p:cNvSpPr>
            <a:spLocks noChangeArrowheads="1"/>
          </p:cNvSpPr>
          <p:nvPr/>
        </p:nvSpPr>
        <p:spPr bwMode="auto">
          <a:xfrm>
            <a:off x="8077200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604" name="Oval 116"/>
          <p:cNvSpPr>
            <a:spLocks noChangeArrowheads="1"/>
          </p:cNvSpPr>
          <p:nvPr/>
        </p:nvSpPr>
        <p:spPr bwMode="auto">
          <a:xfrm>
            <a:off x="80772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1605" name="AutoShape 117"/>
          <p:cNvCxnSpPr>
            <a:cxnSpLocks noChangeShapeType="1"/>
            <a:stCxn id="191601" idx="4"/>
            <a:endCxn id="191591" idx="0"/>
          </p:cNvCxnSpPr>
          <p:nvPr/>
        </p:nvCxnSpPr>
        <p:spPr bwMode="auto">
          <a:xfrm>
            <a:off x="8153400" y="34290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606" name="AutoShape 118"/>
          <p:cNvCxnSpPr>
            <a:cxnSpLocks noChangeShapeType="1"/>
            <a:stCxn id="191599" idx="4"/>
            <a:endCxn id="191600" idx="0"/>
          </p:cNvCxnSpPr>
          <p:nvPr/>
        </p:nvCxnSpPr>
        <p:spPr bwMode="auto">
          <a:xfrm>
            <a:off x="7315200" y="38862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607" name="AutoShape 119"/>
          <p:cNvCxnSpPr>
            <a:cxnSpLocks noChangeShapeType="1"/>
            <a:stCxn id="191602" idx="4"/>
            <a:endCxn id="191601" idx="0"/>
          </p:cNvCxnSpPr>
          <p:nvPr/>
        </p:nvCxnSpPr>
        <p:spPr bwMode="auto">
          <a:xfrm>
            <a:off x="8153400" y="29718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608" name="AutoShape 120"/>
          <p:cNvCxnSpPr>
            <a:cxnSpLocks noChangeShapeType="1"/>
            <a:stCxn id="191590" idx="4"/>
            <a:endCxn id="191599" idx="0"/>
          </p:cNvCxnSpPr>
          <p:nvPr/>
        </p:nvCxnSpPr>
        <p:spPr bwMode="auto">
          <a:xfrm>
            <a:off x="7315200" y="34290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609" name="AutoShape 121"/>
          <p:cNvCxnSpPr>
            <a:cxnSpLocks noChangeShapeType="1"/>
            <a:stCxn id="191598" idx="4"/>
            <a:endCxn id="191590" idx="0"/>
          </p:cNvCxnSpPr>
          <p:nvPr/>
        </p:nvCxnSpPr>
        <p:spPr bwMode="auto">
          <a:xfrm>
            <a:off x="7315200" y="29718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610" name="AutoShape 122"/>
          <p:cNvCxnSpPr>
            <a:cxnSpLocks noChangeShapeType="1"/>
          </p:cNvCxnSpPr>
          <p:nvPr/>
        </p:nvCxnSpPr>
        <p:spPr bwMode="auto">
          <a:xfrm>
            <a:off x="7315200" y="25146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611" name="AutoShape 123"/>
          <p:cNvCxnSpPr>
            <a:cxnSpLocks noChangeShapeType="1"/>
          </p:cNvCxnSpPr>
          <p:nvPr/>
        </p:nvCxnSpPr>
        <p:spPr bwMode="auto">
          <a:xfrm>
            <a:off x="7315200" y="20574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612" name="AutoShape 124"/>
          <p:cNvCxnSpPr>
            <a:cxnSpLocks noChangeShapeType="1"/>
            <a:stCxn id="191603" idx="4"/>
            <a:endCxn id="191602" idx="0"/>
          </p:cNvCxnSpPr>
          <p:nvPr/>
        </p:nvCxnSpPr>
        <p:spPr bwMode="auto">
          <a:xfrm>
            <a:off x="8153400" y="25146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613" name="AutoShape 125"/>
          <p:cNvCxnSpPr>
            <a:cxnSpLocks noChangeShapeType="1"/>
            <a:stCxn id="191604" idx="4"/>
            <a:endCxn id="191603" idx="0"/>
          </p:cNvCxnSpPr>
          <p:nvPr/>
        </p:nvCxnSpPr>
        <p:spPr bwMode="auto">
          <a:xfrm>
            <a:off x="8153400" y="2057400"/>
            <a:ext cx="0" cy="304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91614" name="AutoShape 126"/>
          <p:cNvCxnSpPr>
            <a:cxnSpLocks noChangeShapeType="1"/>
            <a:stCxn id="191604" idx="2"/>
            <a:endCxn id="191598" idx="7"/>
          </p:cNvCxnSpPr>
          <p:nvPr/>
        </p:nvCxnSpPr>
        <p:spPr bwMode="auto">
          <a:xfrm flipH="1">
            <a:off x="7369175" y="19812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615" name="AutoShape 127"/>
          <p:cNvCxnSpPr>
            <a:cxnSpLocks noChangeShapeType="1"/>
            <a:stCxn id="191596" idx="6"/>
            <a:endCxn id="191602" idx="1"/>
          </p:cNvCxnSpPr>
          <p:nvPr/>
        </p:nvCxnSpPr>
        <p:spPr bwMode="auto">
          <a:xfrm>
            <a:off x="7391400" y="19812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1620" name="Rectangle 132"/>
          <p:cNvSpPr>
            <a:spLocks noChangeArrowheads="1"/>
          </p:cNvSpPr>
          <p:nvPr/>
        </p:nvSpPr>
        <p:spPr bwMode="auto">
          <a:xfrm>
            <a:off x="3048000" y="4572000"/>
            <a:ext cx="1295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0" i="1" dirty="0">
                <a:solidFill>
                  <a:schemeClr val="tx2"/>
                </a:solidFill>
                <a:latin typeface="Times New Roman" pitchFamily="18" charset="0"/>
              </a:rPr>
              <a:t>v</a:t>
            </a:r>
            <a:r>
              <a:rPr lang="en-US" sz="3200" b="0" i="1" baseline="-25000" dirty="0">
                <a:solidFill>
                  <a:schemeClr val="tx2"/>
                </a:solidFill>
                <a:latin typeface="Times New Roman" pitchFamily="18" charset="0"/>
              </a:rPr>
              <a:t>i </a:t>
            </a:r>
            <a:r>
              <a:rPr lang="en-US" sz="3200" b="0" i="0" dirty="0" smtClean="0"/>
              <a:t>∊</a:t>
            </a:r>
            <a:r>
              <a:rPr lang="en-US" sz="3200" b="0" dirty="0" smtClean="0">
                <a:latin typeface="Times New Roman" pitchFamily="18" charset="0"/>
              </a:rPr>
              <a:t> </a:t>
            </a:r>
            <a:r>
              <a:rPr lang="en-US" sz="3200" b="0" i="1" dirty="0">
                <a:latin typeface="Times New Roman" pitchFamily="18" charset="0"/>
              </a:rPr>
              <a:t>H,</a:t>
            </a:r>
          </a:p>
          <a:p>
            <a:r>
              <a:rPr lang="en-US" sz="3200" b="0" i="1" dirty="0" err="1">
                <a:solidFill>
                  <a:schemeClr val="tx2"/>
                </a:solidFill>
                <a:latin typeface="Times New Roman" pitchFamily="18" charset="0"/>
              </a:rPr>
              <a:t>v</a:t>
            </a:r>
            <a:r>
              <a:rPr lang="en-US" sz="3200" b="0" i="1" baseline="-25000" dirty="0" err="1">
                <a:solidFill>
                  <a:schemeClr val="tx2"/>
                </a:solidFill>
                <a:latin typeface="Times New Roman" pitchFamily="18" charset="0"/>
              </a:rPr>
              <a:t>j</a:t>
            </a:r>
            <a:r>
              <a:rPr lang="en-US" sz="3200" b="0" i="1" baseline="-25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200" b="0" i="0" dirty="0">
                <a:latin typeface="MS Mincho" pitchFamily="49" charset="-128"/>
                <a:ea typeface="MS Mincho" pitchFamily="49" charset="-128"/>
              </a:rPr>
              <a:t>∉</a:t>
            </a:r>
            <a:r>
              <a:rPr lang="en-US" sz="3200" b="0" dirty="0">
                <a:latin typeface="Times New Roman" pitchFamily="18" charset="0"/>
              </a:rPr>
              <a:t> </a:t>
            </a:r>
            <a:r>
              <a:rPr lang="en-US" sz="3200" b="0" i="1" dirty="0">
                <a:latin typeface="Times New Roman" pitchFamily="18" charset="0"/>
              </a:rPr>
              <a:t>H</a:t>
            </a:r>
            <a:endParaRPr lang="ru-RU" sz="3200" b="0" i="1" dirty="0">
              <a:latin typeface="Times New Roman" pitchFamily="18" charset="0"/>
            </a:endParaRPr>
          </a:p>
        </p:txBody>
      </p:sp>
      <p:sp>
        <p:nvSpPr>
          <p:cNvPr id="191621" name="Rectangle 133"/>
          <p:cNvSpPr>
            <a:spLocks noChangeArrowheads="1"/>
          </p:cNvSpPr>
          <p:nvPr/>
        </p:nvSpPr>
        <p:spPr bwMode="auto">
          <a:xfrm>
            <a:off x="5181600" y="4648200"/>
            <a:ext cx="1295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0" i="1" dirty="0">
                <a:solidFill>
                  <a:schemeClr val="tx2"/>
                </a:solidFill>
                <a:latin typeface="Times New Roman" pitchFamily="18" charset="0"/>
              </a:rPr>
              <a:t>v</a:t>
            </a:r>
            <a:r>
              <a:rPr lang="en-US" sz="3200" b="0" i="1" baseline="-25000" dirty="0">
                <a:solidFill>
                  <a:schemeClr val="tx2"/>
                </a:solidFill>
                <a:latin typeface="Times New Roman" pitchFamily="18" charset="0"/>
              </a:rPr>
              <a:t>i </a:t>
            </a:r>
            <a:r>
              <a:rPr lang="en-US" sz="3200" b="0" i="0" dirty="0">
                <a:latin typeface="MS Mincho" pitchFamily="49" charset="-128"/>
                <a:ea typeface="MS Mincho" pitchFamily="49" charset="-128"/>
              </a:rPr>
              <a:t>∉</a:t>
            </a:r>
            <a:r>
              <a:rPr lang="en-US" sz="3200" b="0" dirty="0">
                <a:latin typeface="Times New Roman" pitchFamily="18" charset="0"/>
              </a:rPr>
              <a:t> </a:t>
            </a:r>
            <a:r>
              <a:rPr lang="en-US" sz="3200" b="0" i="1" dirty="0">
                <a:latin typeface="Times New Roman" pitchFamily="18" charset="0"/>
              </a:rPr>
              <a:t>H,</a:t>
            </a:r>
          </a:p>
          <a:p>
            <a:r>
              <a:rPr lang="en-US" sz="3200" b="0" i="1" dirty="0" err="1">
                <a:solidFill>
                  <a:schemeClr val="tx2"/>
                </a:solidFill>
                <a:latin typeface="Times New Roman" pitchFamily="18" charset="0"/>
              </a:rPr>
              <a:t>v</a:t>
            </a:r>
            <a:r>
              <a:rPr lang="en-US" sz="3200" b="0" i="1" baseline="-25000" dirty="0" err="1">
                <a:solidFill>
                  <a:schemeClr val="tx2"/>
                </a:solidFill>
                <a:latin typeface="Times New Roman" pitchFamily="18" charset="0"/>
              </a:rPr>
              <a:t>j</a:t>
            </a:r>
            <a:r>
              <a:rPr lang="en-US" sz="3200" b="0" i="1" baseline="-25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200" b="0" i="0" dirty="0"/>
              <a:t>∊</a:t>
            </a:r>
            <a:r>
              <a:rPr lang="en-US" sz="3200" b="0" i="1" baseline="-25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200" b="0" i="1" dirty="0">
                <a:latin typeface="Times New Roman" pitchFamily="18" charset="0"/>
              </a:rPr>
              <a:t>H</a:t>
            </a:r>
            <a:endParaRPr lang="ru-RU" sz="3200" b="0" i="1" dirty="0">
              <a:latin typeface="Times New Roman" pitchFamily="18" charset="0"/>
            </a:endParaRPr>
          </a:p>
        </p:txBody>
      </p:sp>
      <p:sp>
        <p:nvSpPr>
          <p:cNvPr id="191622" name="Rectangle 134"/>
          <p:cNvSpPr>
            <a:spLocks noChangeArrowheads="1"/>
          </p:cNvSpPr>
          <p:nvPr/>
        </p:nvSpPr>
        <p:spPr bwMode="auto">
          <a:xfrm>
            <a:off x="7162800" y="4648200"/>
            <a:ext cx="1295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0" i="1" dirty="0">
                <a:solidFill>
                  <a:schemeClr val="tx2"/>
                </a:solidFill>
                <a:latin typeface="Times New Roman" pitchFamily="18" charset="0"/>
              </a:rPr>
              <a:t>v</a:t>
            </a:r>
            <a:r>
              <a:rPr lang="en-US" sz="3200" b="0" i="1" baseline="-25000" dirty="0">
                <a:solidFill>
                  <a:schemeClr val="tx2"/>
                </a:solidFill>
                <a:latin typeface="Times New Roman" pitchFamily="18" charset="0"/>
              </a:rPr>
              <a:t>i </a:t>
            </a:r>
            <a:r>
              <a:rPr lang="en-US" sz="3200" b="0" i="0" dirty="0"/>
              <a:t>∊</a:t>
            </a:r>
            <a:r>
              <a:rPr lang="en-US" sz="3200" b="0" dirty="0">
                <a:latin typeface="Times New Roman" pitchFamily="18" charset="0"/>
              </a:rPr>
              <a:t> </a:t>
            </a:r>
            <a:r>
              <a:rPr lang="en-US" sz="3200" b="0" i="1" dirty="0">
                <a:latin typeface="Times New Roman" pitchFamily="18" charset="0"/>
              </a:rPr>
              <a:t>H,</a:t>
            </a:r>
          </a:p>
          <a:p>
            <a:r>
              <a:rPr lang="en-US" sz="3200" b="0" i="1" dirty="0" err="1">
                <a:solidFill>
                  <a:schemeClr val="tx2"/>
                </a:solidFill>
                <a:latin typeface="Times New Roman" pitchFamily="18" charset="0"/>
              </a:rPr>
              <a:t>v</a:t>
            </a:r>
            <a:r>
              <a:rPr lang="en-US" sz="3200" b="0" i="1" baseline="-25000" dirty="0" err="1">
                <a:solidFill>
                  <a:schemeClr val="tx2"/>
                </a:solidFill>
                <a:latin typeface="Times New Roman" pitchFamily="18" charset="0"/>
              </a:rPr>
              <a:t>j</a:t>
            </a:r>
            <a:r>
              <a:rPr lang="en-US" sz="3200" b="0" i="1" baseline="-25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200" b="0" i="0" dirty="0"/>
              <a:t>∊</a:t>
            </a:r>
            <a:r>
              <a:rPr lang="en-US" sz="3200" b="0" dirty="0">
                <a:latin typeface="Times New Roman" pitchFamily="18" charset="0"/>
              </a:rPr>
              <a:t> </a:t>
            </a:r>
            <a:r>
              <a:rPr lang="en-US" sz="3200" b="0" i="1" dirty="0">
                <a:latin typeface="Times New Roman" pitchFamily="18" charset="0"/>
              </a:rPr>
              <a:t>H</a:t>
            </a:r>
            <a:endParaRPr lang="ru-RU" sz="3200" b="0" i="1" dirty="0">
              <a:latin typeface="Times New Roman" pitchFamily="18" charset="0"/>
            </a:endParaRPr>
          </a:p>
        </p:txBody>
      </p:sp>
      <p:sp>
        <p:nvSpPr>
          <p:cNvPr id="191623" name="Freeform 135"/>
          <p:cNvSpPr>
            <a:spLocks/>
          </p:cNvSpPr>
          <p:nvPr/>
        </p:nvSpPr>
        <p:spPr bwMode="auto">
          <a:xfrm>
            <a:off x="3124200" y="1295400"/>
            <a:ext cx="2286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1624" name="Freeform 136"/>
          <p:cNvSpPr>
            <a:spLocks/>
          </p:cNvSpPr>
          <p:nvPr/>
        </p:nvSpPr>
        <p:spPr bwMode="auto">
          <a:xfrm flipV="1">
            <a:off x="2895600" y="4343400"/>
            <a:ext cx="457200" cy="381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1625" name="Freeform 137"/>
          <p:cNvSpPr>
            <a:spLocks/>
          </p:cNvSpPr>
          <p:nvPr/>
        </p:nvSpPr>
        <p:spPr bwMode="auto">
          <a:xfrm flipV="1">
            <a:off x="6858000" y="4343400"/>
            <a:ext cx="457200" cy="381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1626" name="Freeform 138"/>
          <p:cNvSpPr>
            <a:spLocks/>
          </p:cNvSpPr>
          <p:nvPr/>
        </p:nvSpPr>
        <p:spPr bwMode="auto">
          <a:xfrm>
            <a:off x="7086600" y="1295400"/>
            <a:ext cx="2286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1627" name="Freeform 139"/>
          <p:cNvSpPr>
            <a:spLocks/>
          </p:cNvSpPr>
          <p:nvPr/>
        </p:nvSpPr>
        <p:spPr bwMode="auto">
          <a:xfrm flipH="1">
            <a:off x="6172200" y="1295400"/>
            <a:ext cx="2286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1628" name="Freeform 140"/>
          <p:cNvSpPr>
            <a:spLocks/>
          </p:cNvSpPr>
          <p:nvPr/>
        </p:nvSpPr>
        <p:spPr bwMode="auto">
          <a:xfrm flipH="1" flipV="1">
            <a:off x="6172200" y="4343400"/>
            <a:ext cx="304800" cy="304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1629" name="Freeform 141"/>
          <p:cNvSpPr>
            <a:spLocks/>
          </p:cNvSpPr>
          <p:nvPr/>
        </p:nvSpPr>
        <p:spPr bwMode="auto">
          <a:xfrm flipH="1" flipV="1">
            <a:off x="8153400" y="4343400"/>
            <a:ext cx="304800" cy="304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1630" name="Freeform 142"/>
          <p:cNvSpPr>
            <a:spLocks/>
          </p:cNvSpPr>
          <p:nvPr/>
        </p:nvSpPr>
        <p:spPr bwMode="auto">
          <a:xfrm flipH="1">
            <a:off x="8153400" y="1295400"/>
            <a:ext cx="2286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203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>
                <a:solidFill>
                  <a:srgbClr val="660066"/>
                </a:solidFill>
              </a:rPr>
              <a:t>Definition </a:t>
            </a:r>
            <a:r>
              <a:rPr lang="en-US" sz="2400" b="1" dirty="0" smtClean="0">
                <a:solidFill>
                  <a:srgbClr val="660066"/>
                </a:solidFill>
              </a:rPr>
              <a:t>11.2.</a:t>
            </a:r>
          </a:p>
          <a:p>
            <a:r>
              <a:rPr lang="en-US" sz="2400" dirty="0" smtClean="0"/>
              <a:t>A </a:t>
            </a:r>
            <a:r>
              <a:rPr lang="en-US" sz="2400" dirty="0"/>
              <a:t>(discrete) optimization problem is a </a:t>
            </a:r>
            <a:r>
              <a:rPr lang="en-US" sz="2400" dirty="0" smtClean="0"/>
              <a:t>quadruple                          </a:t>
            </a:r>
            <a:r>
              <a:rPr lang="el-GR" sz="2400" i="1" dirty="0">
                <a:cs typeface="Times New Roman" pitchFamily="18" charset="0"/>
              </a:rPr>
              <a:t>Π</a:t>
            </a:r>
            <a:r>
              <a:rPr lang="en-US" sz="2400" dirty="0" smtClean="0"/>
              <a:t> </a:t>
            </a:r>
            <a:r>
              <a:rPr lang="en-US" sz="2400" dirty="0"/>
              <a:t>= (</a:t>
            </a:r>
            <a:r>
              <a:rPr lang="en-US" sz="2400" i="1" dirty="0"/>
              <a:t>X</a:t>
            </a:r>
            <a:r>
              <a:rPr lang="en-US" sz="2400" dirty="0"/>
              <a:t>, (</a:t>
            </a:r>
            <a:r>
              <a:rPr lang="en-US" sz="2400" i="1" dirty="0" err="1" smtClean="0"/>
              <a:t>S</a:t>
            </a:r>
            <a:r>
              <a:rPr lang="en-US" sz="2400" i="1" baseline="-25000" dirty="0" err="1" smtClean="0"/>
              <a:t>x</a:t>
            </a:r>
            <a:r>
              <a:rPr lang="en-US" sz="2400" dirty="0" smtClean="0"/>
              <a:t>) </a:t>
            </a:r>
            <a:r>
              <a:rPr lang="en-US" sz="2400" i="1" dirty="0" err="1" smtClean="0"/>
              <a:t>x</a:t>
            </a:r>
            <a:r>
              <a:rPr lang="en-US" sz="2400" dirty="0" err="1"/>
              <a:t>∈</a:t>
            </a:r>
            <a:r>
              <a:rPr lang="en-US" sz="2400" i="1" dirty="0" err="1"/>
              <a:t>X</a:t>
            </a:r>
            <a:r>
              <a:rPr lang="en-US" sz="2400" i="1" dirty="0"/>
              <a:t> </a:t>
            </a:r>
            <a:r>
              <a:rPr lang="en-US" sz="2400" dirty="0"/>
              <a:t>, </a:t>
            </a:r>
            <a:r>
              <a:rPr lang="en-US" sz="2400" i="1" dirty="0"/>
              <a:t>c</a:t>
            </a:r>
            <a:r>
              <a:rPr lang="en-US" sz="2400" dirty="0"/>
              <a:t>, goal), where </a:t>
            </a:r>
          </a:p>
          <a:p>
            <a:pPr lvl="1"/>
            <a:r>
              <a:rPr lang="en-US" sz="2000" dirty="0" smtClean="0"/>
              <a:t> </a:t>
            </a:r>
            <a:r>
              <a:rPr lang="en-US" sz="2000" i="1" dirty="0"/>
              <a:t>X </a:t>
            </a:r>
            <a:r>
              <a:rPr lang="en-US" sz="2000" dirty="0"/>
              <a:t>is a language over {0, 1} decidable in polynomial time; </a:t>
            </a:r>
            <a:endParaRPr lang="en-US" sz="2000" dirty="0" smtClean="0"/>
          </a:p>
          <a:p>
            <a:pPr lvl="1"/>
            <a:r>
              <a:rPr lang="en-US" sz="2000" i="1" dirty="0" err="1"/>
              <a:t>S</a:t>
            </a:r>
            <a:r>
              <a:rPr lang="en-US" sz="2000" i="1" baseline="-25000" dirty="0" err="1"/>
              <a:t>x</a:t>
            </a:r>
            <a:r>
              <a:rPr lang="en-US" sz="2000" i="1" dirty="0"/>
              <a:t> </a:t>
            </a:r>
            <a:r>
              <a:rPr lang="en-US" sz="2000" dirty="0"/>
              <a:t>is a subset of {0,1}</a:t>
            </a:r>
            <a:r>
              <a:rPr lang="en-US" sz="2000" baseline="30000" dirty="0"/>
              <a:t>∗</a:t>
            </a:r>
            <a:r>
              <a:rPr lang="en-US" sz="2000" dirty="0"/>
              <a:t> for each </a:t>
            </a:r>
            <a:r>
              <a:rPr lang="en-US" sz="2000" i="1" dirty="0"/>
              <a:t>x </a:t>
            </a:r>
            <a:r>
              <a:rPr lang="en-US" sz="2000" dirty="0"/>
              <a:t>∈ </a:t>
            </a:r>
            <a:r>
              <a:rPr lang="en-US" sz="2000" i="1" dirty="0"/>
              <a:t>X</a:t>
            </a:r>
            <a:r>
              <a:rPr lang="en-US" sz="2000" dirty="0"/>
              <a:t>; there exists a polynomial </a:t>
            </a:r>
            <a:r>
              <a:rPr lang="en-US" sz="2000" i="1" dirty="0"/>
              <a:t>p </a:t>
            </a:r>
            <a:r>
              <a:rPr lang="en-US" sz="2000" dirty="0"/>
              <a:t>with size(</a:t>
            </a:r>
            <a:r>
              <a:rPr lang="en-US" sz="2000" i="1" dirty="0"/>
              <a:t>y</a:t>
            </a:r>
            <a:r>
              <a:rPr lang="en-US" sz="2000" dirty="0"/>
              <a:t>) ≤ </a:t>
            </a:r>
            <a:r>
              <a:rPr lang="en-US" sz="2000" i="1" dirty="0"/>
              <a:t>p</a:t>
            </a:r>
            <a:r>
              <a:rPr lang="en-US" sz="2000" dirty="0"/>
              <a:t>(size(</a:t>
            </a:r>
            <a:r>
              <a:rPr lang="en-US" sz="2000" i="1" dirty="0"/>
              <a:t>x</a:t>
            </a:r>
            <a:r>
              <a:rPr lang="en-US" sz="2000" dirty="0"/>
              <a:t>)) for all </a:t>
            </a:r>
            <a:r>
              <a:rPr lang="en-US" sz="2000" i="1" dirty="0"/>
              <a:t>y </a:t>
            </a:r>
            <a:r>
              <a:rPr lang="en-US" sz="2000" dirty="0"/>
              <a:t>∈ </a:t>
            </a:r>
            <a:r>
              <a:rPr lang="en-US" sz="2000" i="1" dirty="0" err="1"/>
              <a:t>S</a:t>
            </a:r>
            <a:r>
              <a:rPr lang="en-US" sz="2000" i="1" baseline="-25000" dirty="0" err="1"/>
              <a:t>x</a:t>
            </a:r>
            <a:r>
              <a:rPr lang="en-US" sz="2000" i="1" dirty="0"/>
              <a:t> </a:t>
            </a:r>
            <a:r>
              <a:rPr lang="en-US" sz="2000" dirty="0"/>
              <a:t>and all </a:t>
            </a:r>
            <a:r>
              <a:rPr lang="en-US" sz="2000" i="1" dirty="0"/>
              <a:t>x </a:t>
            </a:r>
            <a:r>
              <a:rPr lang="en-US" sz="2000" dirty="0"/>
              <a:t>∈ </a:t>
            </a:r>
            <a:r>
              <a:rPr lang="en-US" sz="2000" i="1" dirty="0"/>
              <a:t>X</a:t>
            </a:r>
            <a:r>
              <a:rPr lang="en-US" sz="2000" dirty="0"/>
              <a:t>, and the languages </a:t>
            </a:r>
            <a:r>
              <a:rPr lang="en-US" sz="2000" dirty="0" smtClean="0"/>
              <a:t>       {</a:t>
            </a:r>
            <a:r>
              <a:rPr lang="en-US" sz="2000" dirty="0"/>
              <a:t>(</a:t>
            </a:r>
            <a:r>
              <a:rPr lang="en-US" sz="2000" i="1" dirty="0"/>
              <a:t>x</a:t>
            </a:r>
            <a:r>
              <a:rPr lang="en-US" sz="2000" dirty="0"/>
              <a:t>, </a:t>
            </a:r>
            <a:r>
              <a:rPr lang="en-US" sz="2000" i="1" dirty="0"/>
              <a:t>y</a:t>
            </a:r>
            <a:r>
              <a:rPr lang="en-US" sz="2000" dirty="0"/>
              <a:t>) : </a:t>
            </a:r>
            <a:r>
              <a:rPr lang="en-US" sz="2000" i="1" dirty="0" smtClean="0"/>
              <a:t>x </a:t>
            </a:r>
            <a:r>
              <a:rPr lang="en-US" sz="2000" dirty="0" smtClean="0"/>
              <a:t>∈ </a:t>
            </a:r>
            <a:r>
              <a:rPr lang="en-US" sz="2000" i="1" dirty="0" smtClean="0"/>
              <a:t>X</a:t>
            </a:r>
            <a:r>
              <a:rPr lang="en-US" sz="2000" dirty="0" smtClean="0"/>
              <a:t>, </a:t>
            </a:r>
            <a:r>
              <a:rPr lang="en-US" sz="2000" i="1" dirty="0" smtClean="0"/>
              <a:t>y </a:t>
            </a:r>
            <a:r>
              <a:rPr lang="en-US" sz="2000" dirty="0" smtClean="0"/>
              <a:t>∈ </a:t>
            </a:r>
            <a:r>
              <a:rPr lang="en-US" sz="2000" i="1" dirty="0" err="1" smtClean="0"/>
              <a:t>S</a:t>
            </a:r>
            <a:r>
              <a:rPr lang="en-US" sz="2000" i="1" baseline="-25000" dirty="0" err="1" smtClean="0"/>
              <a:t>x</a:t>
            </a:r>
            <a:r>
              <a:rPr lang="en-US" sz="2000" dirty="0" smtClean="0"/>
              <a:t>} and {</a:t>
            </a:r>
            <a:r>
              <a:rPr lang="en-US" sz="2000" i="1" dirty="0" err="1"/>
              <a:t>x</a:t>
            </a:r>
            <a:r>
              <a:rPr lang="en-US" sz="2000" dirty="0" err="1"/>
              <a:t>∈</a:t>
            </a:r>
            <a:r>
              <a:rPr lang="en-US" sz="2000" i="1" dirty="0" err="1"/>
              <a:t>X</a:t>
            </a:r>
            <a:r>
              <a:rPr lang="en-US" sz="2000" dirty="0" smtClean="0"/>
              <a:t>: </a:t>
            </a:r>
            <a:r>
              <a:rPr lang="en-US" sz="2000" i="1" dirty="0" err="1" smtClean="0"/>
              <a:t>S</a:t>
            </a:r>
            <a:r>
              <a:rPr lang="en-US" sz="2000" i="1" baseline="-25000" dirty="0" err="1" smtClean="0"/>
              <a:t>x</a:t>
            </a:r>
            <a:r>
              <a:rPr lang="en-US" sz="2000" i="1" dirty="0" smtClean="0"/>
              <a:t> </a:t>
            </a:r>
            <a:r>
              <a:rPr lang="en-US" sz="2000" dirty="0"/>
              <a:t>=∅}</a:t>
            </a:r>
            <a:r>
              <a:rPr lang="en-US" sz="2000" dirty="0" smtClean="0"/>
              <a:t>are decidable in polynomial time</a:t>
            </a:r>
            <a:r>
              <a:rPr lang="en-US" sz="2000" dirty="0"/>
              <a:t>; </a:t>
            </a:r>
            <a:endParaRPr lang="en-US" sz="2000" dirty="0" smtClean="0"/>
          </a:p>
          <a:p>
            <a:pPr lvl="1"/>
            <a:r>
              <a:rPr lang="en-US" sz="2000" i="1" dirty="0"/>
              <a:t>c</a:t>
            </a:r>
            <a:r>
              <a:rPr lang="en-US" sz="2000" dirty="0"/>
              <a:t>:{(</a:t>
            </a:r>
            <a:r>
              <a:rPr lang="en-US" sz="2000" i="1" dirty="0" err="1"/>
              <a:t>x</a:t>
            </a:r>
            <a:r>
              <a:rPr lang="en-US" sz="2000" dirty="0" err="1"/>
              <a:t>,</a:t>
            </a:r>
            <a:r>
              <a:rPr lang="en-US" sz="2000" i="1" dirty="0" err="1"/>
              <a:t>y</a:t>
            </a:r>
            <a:r>
              <a:rPr lang="en-US" sz="2000" dirty="0"/>
              <a:t>)</a:t>
            </a:r>
            <a:r>
              <a:rPr lang="en-US" sz="2000" dirty="0" smtClean="0"/>
              <a:t>: </a:t>
            </a:r>
            <a:r>
              <a:rPr lang="en-US" sz="2000" i="1" dirty="0" smtClean="0"/>
              <a:t>x </a:t>
            </a:r>
            <a:r>
              <a:rPr lang="en-US" sz="2000" dirty="0" smtClean="0"/>
              <a:t>∈ </a:t>
            </a:r>
            <a:r>
              <a:rPr lang="en-US" sz="2000" i="1" dirty="0" smtClean="0"/>
              <a:t>X</a:t>
            </a:r>
            <a:r>
              <a:rPr lang="en-US" sz="2000" dirty="0" smtClean="0"/>
              <a:t>, </a:t>
            </a:r>
            <a:r>
              <a:rPr lang="en-US" sz="2000" i="1" dirty="0" smtClean="0"/>
              <a:t>y </a:t>
            </a:r>
            <a:r>
              <a:rPr lang="en-US" sz="2000" dirty="0" smtClean="0"/>
              <a:t>∈ </a:t>
            </a:r>
            <a:r>
              <a:rPr lang="en-US" sz="2000" i="1" dirty="0" err="1" smtClean="0"/>
              <a:t>S</a:t>
            </a:r>
            <a:r>
              <a:rPr lang="en-US" sz="2000" i="1" baseline="-25000" dirty="0" err="1" smtClean="0"/>
              <a:t>x</a:t>
            </a:r>
            <a:r>
              <a:rPr lang="en-US" sz="2000" dirty="0" smtClean="0"/>
              <a:t>} → Q is a function computable in polynomial time</a:t>
            </a:r>
            <a:r>
              <a:rPr lang="en-US" sz="2000" dirty="0"/>
              <a:t>; and </a:t>
            </a:r>
            <a:endParaRPr lang="en-US" sz="2000" dirty="0" smtClean="0"/>
          </a:p>
          <a:p>
            <a:pPr lvl="1"/>
            <a:r>
              <a:rPr lang="ro-RO" sz="2000" dirty="0"/>
              <a:t>goal ∈ {max, min}. 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82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elements of </a:t>
            </a:r>
            <a:r>
              <a:rPr lang="en-US" sz="2400" i="1" dirty="0"/>
              <a:t>X </a:t>
            </a:r>
            <a:r>
              <a:rPr lang="en-US" sz="2400" dirty="0"/>
              <a:t>are called </a:t>
            </a:r>
            <a:r>
              <a:rPr lang="en-US" sz="2400" b="1" dirty="0"/>
              <a:t>instances</a:t>
            </a:r>
            <a:r>
              <a:rPr lang="en-US" sz="2400" dirty="0"/>
              <a:t> of </a:t>
            </a:r>
            <a:r>
              <a:rPr lang="el-GR" sz="2400" i="1" dirty="0">
                <a:cs typeface="Times New Roman" pitchFamily="18" charset="0"/>
              </a:rPr>
              <a:t>Π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For </a:t>
            </a:r>
            <a:r>
              <a:rPr lang="en-US" sz="2400" dirty="0"/>
              <a:t>each instance </a:t>
            </a:r>
            <a:r>
              <a:rPr lang="en-US" sz="2400" i="1" dirty="0"/>
              <a:t>x</a:t>
            </a:r>
            <a:r>
              <a:rPr lang="en-US" sz="2400" dirty="0"/>
              <a:t>, the elements of </a:t>
            </a:r>
            <a:r>
              <a:rPr lang="en-US" sz="2400" i="1" dirty="0" err="1"/>
              <a:t>S</a:t>
            </a:r>
            <a:r>
              <a:rPr lang="en-US" sz="2400" i="1" baseline="-25000" dirty="0" err="1"/>
              <a:t>x</a:t>
            </a:r>
            <a:r>
              <a:rPr lang="en-US" sz="2400" i="1" dirty="0"/>
              <a:t> </a:t>
            </a:r>
            <a:r>
              <a:rPr lang="en-US" sz="2400" dirty="0"/>
              <a:t>are called </a:t>
            </a:r>
            <a:r>
              <a:rPr lang="en-US" sz="2400" b="1" dirty="0"/>
              <a:t>feasible solutions</a:t>
            </a:r>
            <a:r>
              <a:rPr lang="en-US" sz="2400" dirty="0"/>
              <a:t> of </a:t>
            </a:r>
            <a:r>
              <a:rPr lang="en-US" sz="2400" i="1" dirty="0"/>
              <a:t>x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smtClean="0"/>
              <a:t>We </a:t>
            </a:r>
            <a:r>
              <a:rPr lang="en-US" sz="2400" dirty="0"/>
              <a:t>write OPT(</a:t>
            </a:r>
            <a:r>
              <a:rPr lang="en-US" sz="2400" i="1" dirty="0"/>
              <a:t>x</a:t>
            </a:r>
            <a:r>
              <a:rPr lang="en-US" sz="2400" dirty="0"/>
              <a:t>) := goal{</a:t>
            </a:r>
            <a:r>
              <a:rPr lang="en-US" sz="2400" i="1" dirty="0"/>
              <a:t>c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, </a:t>
            </a:r>
            <a:r>
              <a:rPr lang="en-US" sz="2400" i="1" dirty="0"/>
              <a:t>y</a:t>
            </a:r>
            <a:r>
              <a:rPr lang="en-US" sz="2400" dirty="0"/>
              <a:t>) : </a:t>
            </a:r>
            <a:r>
              <a:rPr lang="en-US" sz="2400" i="1" dirty="0"/>
              <a:t>y </a:t>
            </a:r>
            <a:r>
              <a:rPr lang="en-US" sz="2400" dirty="0"/>
              <a:t>∈ </a:t>
            </a:r>
            <a:r>
              <a:rPr lang="en-US" sz="2400" i="1" dirty="0" err="1"/>
              <a:t>Sx</a:t>
            </a:r>
            <a:r>
              <a:rPr lang="en-US" sz="2400" i="1" dirty="0"/>
              <a:t> </a:t>
            </a:r>
            <a:r>
              <a:rPr lang="en-US" sz="2400" dirty="0"/>
              <a:t>}. </a:t>
            </a:r>
            <a:endParaRPr lang="en-US" sz="2400" dirty="0" smtClean="0"/>
          </a:p>
          <a:p>
            <a:r>
              <a:rPr lang="en-US" sz="2400" dirty="0" smtClean="0"/>
              <a:t>An </a:t>
            </a:r>
            <a:r>
              <a:rPr lang="en-US" sz="2400" b="1" dirty="0"/>
              <a:t>optimum solution </a:t>
            </a:r>
            <a:r>
              <a:rPr lang="en-US" sz="2400" dirty="0"/>
              <a:t>of </a:t>
            </a:r>
            <a:r>
              <a:rPr lang="en-US" sz="2400" i="1" dirty="0"/>
              <a:t>x </a:t>
            </a:r>
            <a:r>
              <a:rPr lang="en-US" sz="2400" dirty="0"/>
              <a:t>is a feasible solution </a:t>
            </a:r>
            <a:r>
              <a:rPr lang="en-US" sz="2400" i="1" dirty="0"/>
              <a:t>y </a:t>
            </a:r>
            <a:r>
              <a:rPr lang="en-US" sz="2400" dirty="0"/>
              <a:t>of </a:t>
            </a:r>
            <a:r>
              <a:rPr lang="en-US" sz="2400" i="1" dirty="0"/>
              <a:t>x </a:t>
            </a:r>
            <a:r>
              <a:rPr lang="en-US" sz="2400" dirty="0" smtClean="0"/>
              <a:t>with        </a:t>
            </a:r>
            <a:r>
              <a:rPr lang="en-US" sz="2400" i="1" dirty="0"/>
              <a:t>c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, </a:t>
            </a:r>
            <a:r>
              <a:rPr lang="en-US" sz="2400" i="1" dirty="0"/>
              <a:t>y</a:t>
            </a:r>
            <a:r>
              <a:rPr lang="en-US" sz="2400" dirty="0"/>
              <a:t>) = OPT(</a:t>
            </a:r>
            <a:r>
              <a:rPr lang="en-US" sz="2400" i="1" dirty="0"/>
              <a:t>x</a:t>
            </a:r>
            <a:r>
              <a:rPr lang="en-US" sz="2400" dirty="0"/>
              <a:t>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8655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b="1" dirty="0"/>
              <a:t>algorithm</a:t>
            </a:r>
            <a:r>
              <a:rPr lang="en-US" dirty="0"/>
              <a:t> for an optimization problem  </a:t>
            </a:r>
            <a:r>
              <a:rPr lang="en-US" dirty="0" smtClean="0"/>
              <a:t>    (</a:t>
            </a:r>
            <a:r>
              <a:rPr lang="en-US" i="1" dirty="0"/>
              <a:t>X</a:t>
            </a:r>
            <a:r>
              <a:rPr lang="en-US" dirty="0"/>
              <a:t>, (</a:t>
            </a:r>
            <a:r>
              <a:rPr lang="en-US" i="1" dirty="0" err="1"/>
              <a:t>S</a:t>
            </a:r>
            <a:r>
              <a:rPr lang="en-US" i="1" baseline="-25000" dirty="0" err="1"/>
              <a:t>x</a:t>
            </a:r>
            <a:r>
              <a:rPr lang="en-US" i="1" dirty="0"/>
              <a:t> </a:t>
            </a:r>
            <a:r>
              <a:rPr lang="en-US" dirty="0" smtClean="0"/>
              <a:t>) </a:t>
            </a:r>
            <a:r>
              <a:rPr lang="en-US" i="1" dirty="0" err="1" smtClean="0"/>
              <a:t>x</a:t>
            </a:r>
            <a:r>
              <a:rPr lang="en-US" dirty="0" err="1"/>
              <a:t>∈</a:t>
            </a:r>
            <a:r>
              <a:rPr lang="en-US" i="1" dirty="0" err="1"/>
              <a:t>X</a:t>
            </a:r>
            <a:r>
              <a:rPr lang="en-US" i="1" dirty="0"/>
              <a:t> </a:t>
            </a:r>
            <a:r>
              <a:rPr lang="en-US" dirty="0"/>
              <a:t>, </a:t>
            </a:r>
            <a:r>
              <a:rPr lang="en-US" i="1" dirty="0"/>
              <a:t>c</a:t>
            </a:r>
            <a:r>
              <a:rPr lang="en-US" dirty="0"/>
              <a:t>, goal) is an algorithm </a:t>
            </a:r>
            <a:r>
              <a:rPr lang="en-US" i="1" dirty="0"/>
              <a:t>A </a:t>
            </a:r>
            <a:r>
              <a:rPr lang="en-US" dirty="0"/>
              <a:t>which computes for each input </a:t>
            </a:r>
            <a:r>
              <a:rPr lang="en-US" i="1" dirty="0"/>
              <a:t>x </a:t>
            </a:r>
            <a:r>
              <a:rPr lang="en-US" dirty="0"/>
              <a:t>∈ </a:t>
            </a:r>
            <a:r>
              <a:rPr lang="en-US" i="1" dirty="0"/>
              <a:t>X </a:t>
            </a:r>
            <a:r>
              <a:rPr lang="en-US" dirty="0"/>
              <a:t>with </a:t>
            </a:r>
            <a:r>
              <a:rPr lang="en-US" dirty="0" smtClean="0"/>
              <a:t>      non-empty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x</a:t>
            </a:r>
            <a:r>
              <a:rPr lang="en-US" i="1" dirty="0" smtClean="0"/>
              <a:t> </a:t>
            </a:r>
            <a:r>
              <a:rPr lang="en-US" dirty="0" smtClean="0"/>
              <a:t> </a:t>
            </a:r>
            <a:r>
              <a:rPr lang="en-US" dirty="0"/>
              <a:t>a feasible solution </a:t>
            </a:r>
            <a:r>
              <a:rPr lang="en-US" i="1" dirty="0"/>
              <a:t>y </a:t>
            </a:r>
            <a:r>
              <a:rPr lang="en-US" dirty="0"/>
              <a:t>∈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x</a:t>
            </a:r>
            <a:r>
              <a:rPr lang="en-US" dirty="0" smtClean="0"/>
              <a:t>. </a:t>
            </a:r>
          </a:p>
          <a:p>
            <a:r>
              <a:rPr lang="en-US" dirty="0" smtClean="0"/>
              <a:t>We </a:t>
            </a:r>
            <a:r>
              <a:rPr lang="en-US" dirty="0"/>
              <a:t>sometimes write </a:t>
            </a:r>
            <a:r>
              <a:rPr lang="en-US" i="1" dirty="0"/>
              <a:t>A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:= </a:t>
            </a:r>
            <a:r>
              <a:rPr lang="en-US" i="1" dirty="0"/>
              <a:t>c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). </a:t>
            </a:r>
            <a:r>
              <a:rPr lang="en-US" dirty="0" smtClean="0"/>
              <a:t>                   </a:t>
            </a:r>
          </a:p>
          <a:p>
            <a:r>
              <a:rPr lang="en-US" dirty="0" smtClean="0"/>
              <a:t>If </a:t>
            </a:r>
            <a:r>
              <a:rPr lang="en-US" i="1" dirty="0" smtClean="0"/>
              <a:t>A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OPT(</a:t>
            </a:r>
            <a:r>
              <a:rPr lang="en-US" i="1" dirty="0"/>
              <a:t>x</a:t>
            </a:r>
            <a:r>
              <a:rPr lang="en-US" dirty="0"/>
              <a:t>) for all </a:t>
            </a:r>
            <a:r>
              <a:rPr lang="en-US" i="1" dirty="0"/>
              <a:t>x </a:t>
            </a:r>
            <a:r>
              <a:rPr lang="en-US" dirty="0"/>
              <a:t>∈ </a:t>
            </a:r>
            <a:r>
              <a:rPr lang="en-US" i="1" dirty="0"/>
              <a:t>X </a:t>
            </a:r>
            <a:r>
              <a:rPr lang="en-US" dirty="0"/>
              <a:t>with </a:t>
            </a:r>
            <a:r>
              <a:rPr lang="en-US" dirty="0" smtClean="0"/>
              <a:t>non-empty </a:t>
            </a:r>
            <a:r>
              <a:rPr lang="en-US" i="1" dirty="0" smtClean="0"/>
              <a:t>S</a:t>
            </a:r>
            <a:r>
              <a:rPr lang="en-US" dirty="0" smtClean="0"/>
              <a:t>, then </a:t>
            </a:r>
            <a:r>
              <a:rPr lang="en-US" i="1" dirty="0"/>
              <a:t>A </a:t>
            </a:r>
            <a:r>
              <a:rPr lang="en-US" dirty="0"/>
              <a:t>is an </a:t>
            </a:r>
            <a:r>
              <a:rPr lang="en-US" b="1" dirty="0"/>
              <a:t>exact algorithm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5038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Polynomial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/>
          <a:lstStyle/>
          <a:p>
            <a:r>
              <a:rPr lang="en-US" sz="2800" dirty="0"/>
              <a:t>The concept of polynomial reductions easily </a:t>
            </a:r>
            <a:r>
              <a:rPr lang="en-US" sz="2800" dirty="0" smtClean="0"/>
              <a:t>  extends </a:t>
            </a:r>
            <a:r>
              <a:rPr lang="en-US" sz="2800" dirty="0"/>
              <a:t>to optimization problems: a problem polynomially reduces to an optimization problem </a:t>
            </a:r>
            <a:r>
              <a:rPr lang="en-US" sz="2800" dirty="0" smtClean="0"/>
              <a:t>                               </a:t>
            </a:r>
            <a:r>
              <a:rPr lang="el-GR" sz="2800" i="1" dirty="0">
                <a:cs typeface="Times New Roman" pitchFamily="18" charset="0"/>
              </a:rPr>
              <a:t>Π</a:t>
            </a:r>
            <a:r>
              <a:rPr lang="en-US" sz="2800" dirty="0" smtClean="0"/>
              <a:t> </a:t>
            </a:r>
            <a:r>
              <a:rPr lang="en-US" sz="2800" dirty="0"/>
              <a:t>= (</a:t>
            </a:r>
            <a:r>
              <a:rPr lang="en-US" sz="2800" i="1" dirty="0"/>
              <a:t>X</a:t>
            </a:r>
            <a:r>
              <a:rPr lang="en-US" sz="2800" dirty="0"/>
              <a:t>, (</a:t>
            </a:r>
            <a:r>
              <a:rPr lang="en-US" sz="2800" i="1" dirty="0" err="1"/>
              <a:t>S</a:t>
            </a:r>
            <a:r>
              <a:rPr lang="en-US" sz="2800" i="1" baseline="-25000" dirty="0" err="1"/>
              <a:t>x</a:t>
            </a:r>
            <a:r>
              <a:rPr lang="en-US" sz="2800" i="1" dirty="0"/>
              <a:t> </a:t>
            </a:r>
            <a:r>
              <a:rPr lang="en-US" sz="2800" dirty="0"/>
              <a:t>)</a:t>
            </a:r>
            <a:r>
              <a:rPr lang="en-US" sz="2800" i="1" dirty="0" err="1"/>
              <a:t>x</a:t>
            </a:r>
            <a:r>
              <a:rPr lang="en-US" sz="2800" dirty="0" err="1"/>
              <a:t>∈</a:t>
            </a:r>
            <a:r>
              <a:rPr lang="en-US" sz="2800" i="1" dirty="0" err="1"/>
              <a:t>X</a:t>
            </a:r>
            <a:r>
              <a:rPr lang="en-US" sz="2800" i="1" dirty="0"/>
              <a:t> </a:t>
            </a:r>
            <a:r>
              <a:rPr lang="en-US" sz="2800" dirty="0"/>
              <a:t>, </a:t>
            </a:r>
            <a:r>
              <a:rPr lang="en-US" sz="2800" i="1" dirty="0"/>
              <a:t>c</a:t>
            </a:r>
            <a:r>
              <a:rPr lang="en-US" sz="2800" dirty="0"/>
              <a:t>, goal) if it has an exact polynomial-time oracle algorithm using any </a:t>
            </a:r>
            <a:r>
              <a:rPr lang="en-US" sz="2800" dirty="0" smtClean="0"/>
              <a:t>  function </a:t>
            </a:r>
            <a:r>
              <a:rPr lang="en-US" sz="2800" i="1" dirty="0"/>
              <a:t>f </a:t>
            </a:r>
            <a:r>
              <a:rPr lang="en-US" sz="2800" dirty="0" smtClean="0"/>
              <a:t>with </a:t>
            </a:r>
            <a:r>
              <a:rPr lang="en-US" sz="2800" i="1" dirty="0" smtClean="0"/>
              <a:t>f</a:t>
            </a:r>
            <a:r>
              <a:rPr lang="en-US" sz="2800" dirty="0"/>
              <a:t>(</a:t>
            </a:r>
            <a:r>
              <a:rPr lang="en-US" sz="2800" i="1" dirty="0"/>
              <a:t>x</a:t>
            </a:r>
            <a:r>
              <a:rPr lang="en-US" sz="2800" dirty="0"/>
              <a:t>)∈{</a:t>
            </a:r>
            <a:r>
              <a:rPr lang="en-US" sz="2800" i="1" dirty="0" err="1"/>
              <a:t>y</a:t>
            </a:r>
            <a:r>
              <a:rPr lang="en-US" sz="2800" dirty="0" err="1"/>
              <a:t>∈</a:t>
            </a:r>
            <a:r>
              <a:rPr lang="en-US" sz="2800" i="1" dirty="0" err="1"/>
              <a:t>S</a:t>
            </a:r>
            <a:r>
              <a:rPr lang="en-US" sz="2800" i="1" baseline="-25000" dirty="0" err="1"/>
              <a:t>x</a:t>
            </a:r>
            <a:r>
              <a:rPr lang="en-US" sz="2800" i="1" dirty="0"/>
              <a:t> </a:t>
            </a:r>
            <a:r>
              <a:rPr lang="en-US" sz="2800" dirty="0"/>
              <a:t>:</a:t>
            </a:r>
            <a:r>
              <a:rPr lang="en-US" sz="2800" i="1" dirty="0"/>
              <a:t>c</a:t>
            </a:r>
            <a:r>
              <a:rPr lang="en-US" sz="2800" dirty="0"/>
              <a:t>(</a:t>
            </a:r>
            <a:r>
              <a:rPr lang="en-US" sz="2800" i="1" dirty="0" err="1"/>
              <a:t>x</a:t>
            </a:r>
            <a:r>
              <a:rPr lang="en-US" sz="2800" dirty="0" err="1"/>
              <a:t>,</a:t>
            </a:r>
            <a:r>
              <a:rPr lang="en-US" sz="2800" i="1" dirty="0" err="1"/>
              <a:t>y</a:t>
            </a:r>
            <a:r>
              <a:rPr lang="en-US" sz="2800" dirty="0" smtClean="0"/>
              <a:t>) = OPT</a:t>
            </a:r>
            <a:r>
              <a:rPr lang="en-US" sz="2800" dirty="0"/>
              <a:t>(</a:t>
            </a:r>
            <a:r>
              <a:rPr lang="en-US" sz="2800" i="1" dirty="0"/>
              <a:t>x</a:t>
            </a:r>
            <a:r>
              <a:rPr lang="en-US" sz="2800" dirty="0"/>
              <a:t>)</a:t>
            </a:r>
            <a:r>
              <a:rPr lang="en-US" sz="2800" dirty="0" smtClean="0"/>
              <a:t>}                            for all </a:t>
            </a:r>
            <a:r>
              <a:rPr lang="en-US" sz="2800" i="1" dirty="0" err="1" smtClean="0"/>
              <a:t>x</a:t>
            </a:r>
            <a:r>
              <a:rPr lang="en-US" sz="2800" dirty="0" err="1"/>
              <a:t>∈</a:t>
            </a:r>
            <a:r>
              <a:rPr lang="en-US" sz="2800" i="1" dirty="0" err="1" smtClean="0"/>
              <a:t>X</a:t>
            </a:r>
            <a:r>
              <a:rPr lang="en-US" sz="2800" i="1" dirty="0" smtClean="0"/>
              <a:t>  </a:t>
            </a:r>
            <a:r>
              <a:rPr lang="en-US" sz="2800" dirty="0" smtClean="0"/>
              <a:t>with non-empty </a:t>
            </a:r>
            <a:r>
              <a:rPr lang="en-US" sz="2800" i="1" dirty="0" err="1" smtClean="0"/>
              <a:t>S</a:t>
            </a:r>
            <a:r>
              <a:rPr lang="en-US" sz="2800" i="1" baseline="-25000" dirty="0" err="1" smtClean="0"/>
              <a:t>x</a:t>
            </a:r>
            <a:r>
              <a:rPr lang="en-US" sz="2800" i="1" baseline="-25000" dirty="0" smtClean="0"/>
              <a:t> </a:t>
            </a:r>
            <a:r>
              <a:rPr lang="en-US" sz="2800" i="1" dirty="0" smtClean="0"/>
              <a:t>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46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NP-hardness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660066"/>
                </a:solidFill>
              </a:rPr>
              <a:t>Definition </a:t>
            </a:r>
            <a:r>
              <a:rPr lang="en-US" dirty="0" smtClean="0">
                <a:solidFill>
                  <a:srgbClr val="660066"/>
                </a:solidFill>
              </a:rPr>
              <a:t>11.3.</a:t>
            </a:r>
            <a:r>
              <a:rPr lang="en-US" dirty="0" smtClean="0"/>
              <a:t> </a:t>
            </a:r>
          </a:p>
          <a:p>
            <a:r>
              <a:rPr lang="en-US" dirty="0" smtClean="0"/>
              <a:t>An </a:t>
            </a:r>
            <a:r>
              <a:rPr lang="en-US" dirty="0"/>
              <a:t>optimization problem or decision </a:t>
            </a:r>
            <a:r>
              <a:rPr lang="en-US" dirty="0" smtClean="0"/>
              <a:t>     problem </a:t>
            </a:r>
            <a:r>
              <a:rPr lang="el-GR" i="1" dirty="0">
                <a:cs typeface="Times New Roman" pitchFamily="18" charset="0"/>
              </a:rPr>
              <a:t>Π</a:t>
            </a:r>
            <a:r>
              <a:rPr lang="en-US" dirty="0" smtClean="0"/>
              <a:t> </a:t>
            </a:r>
            <a:r>
              <a:rPr lang="en-US" dirty="0"/>
              <a:t>is called </a:t>
            </a:r>
            <a:r>
              <a:rPr lang="en-US" b="1" i="1" dirty="0"/>
              <a:t>NP </a:t>
            </a:r>
            <a:r>
              <a:rPr lang="en-US" dirty="0"/>
              <a:t>- hard if all </a:t>
            </a:r>
            <a:r>
              <a:rPr lang="en-US" dirty="0" smtClean="0"/>
              <a:t>      problems </a:t>
            </a:r>
            <a:r>
              <a:rPr lang="en-US" dirty="0"/>
              <a:t>in NP polynomially reduce to </a:t>
            </a:r>
            <a:r>
              <a:rPr lang="el-GR" i="1" dirty="0">
                <a:cs typeface="Times New Roman" pitchFamily="18" charset="0"/>
              </a:rPr>
              <a:t>Π</a:t>
            </a:r>
            <a:r>
              <a:rPr lang="en-US" dirty="0" smtClean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4734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11.1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Traveling </a:t>
            </a:r>
            <a:r>
              <a:rPr lang="en-US" sz="2800" dirty="0"/>
              <a:t>Salesman Problem (TSP) </a:t>
            </a:r>
          </a:p>
          <a:p>
            <a:r>
              <a:rPr lang="en-US" sz="2800" dirty="0"/>
              <a:t>Instance: A complete graph </a:t>
            </a:r>
            <a:r>
              <a:rPr lang="en-US" sz="2800" i="1" dirty="0" err="1"/>
              <a:t>K</a:t>
            </a:r>
            <a:r>
              <a:rPr lang="en-US" sz="2800" i="1" baseline="-25000" dirty="0" err="1"/>
              <a:t>n</a:t>
            </a:r>
            <a:r>
              <a:rPr lang="en-US" sz="2800" i="1" dirty="0"/>
              <a:t> </a:t>
            </a:r>
            <a:r>
              <a:rPr lang="en-US" sz="2800" dirty="0"/>
              <a:t>(</a:t>
            </a:r>
            <a:r>
              <a:rPr lang="en-US" sz="2800" i="1" dirty="0"/>
              <a:t>n </a:t>
            </a:r>
            <a:r>
              <a:rPr lang="en-US" sz="2800" dirty="0"/>
              <a:t>≥ 3) and weights </a:t>
            </a:r>
            <a:r>
              <a:rPr lang="en-US" sz="2800" dirty="0" smtClean="0"/>
              <a:t>  </a:t>
            </a:r>
            <a:r>
              <a:rPr lang="en-US" sz="2800" i="1" dirty="0" smtClean="0"/>
              <a:t>c </a:t>
            </a:r>
            <a:r>
              <a:rPr lang="en-US" sz="2800" dirty="0"/>
              <a:t>: </a:t>
            </a:r>
            <a:r>
              <a:rPr lang="en-US" sz="2800" i="1" dirty="0"/>
              <a:t>E</a:t>
            </a:r>
            <a:r>
              <a:rPr lang="en-US" sz="2800" dirty="0"/>
              <a:t>(</a:t>
            </a:r>
            <a:r>
              <a:rPr lang="en-US" sz="2800" i="1" dirty="0" err="1"/>
              <a:t>K</a:t>
            </a:r>
            <a:r>
              <a:rPr lang="en-US" sz="2800" i="1" baseline="-25000" dirty="0" err="1"/>
              <a:t>n</a:t>
            </a:r>
            <a:r>
              <a:rPr lang="en-US" sz="2800" dirty="0"/>
              <a:t>) → Q</a:t>
            </a:r>
            <a:r>
              <a:rPr lang="en-US" sz="2800" baseline="-25000" dirty="0"/>
              <a:t>+</a:t>
            </a:r>
            <a:r>
              <a:rPr lang="en-US" sz="2800" dirty="0"/>
              <a:t>. </a:t>
            </a:r>
          </a:p>
          <a:p>
            <a:r>
              <a:rPr lang="en-US" sz="2800" dirty="0"/>
              <a:t>Task: Find a Hamiltonian circuit </a:t>
            </a:r>
            <a:r>
              <a:rPr lang="en-US" sz="2800" i="1" dirty="0"/>
              <a:t>T </a:t>
            </a:r>
            <a:r>
              <a:rPr lang="en-US" sz="2800" dirty="0"/>
              <a:t>whose weight </a:t>
            </a:r>
            <a:r>
              <a:rPr lang="en-US" sz="2800" dirty="0" smtClean="0"/>
              <a:t>     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               is minimum</a:t>
            </a:r>
            <a:r>
              <a:rPr lang="en-US" sz="2800" dirty="0"/>
              <a:t>. 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Prove that the TSP is NP-hard.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2251375"/>
              </p:ext>
            </p:extLst>
          </p:nvPr>
        </p:nvGraphicFramePr>
        <p:xfrm>
          <a:off x="2362200" y="3581400"/>
          <a:ext cx="1096200" cy="73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3" imgW="609600" imgH="406400" progId="Equation.3">
                  <p:embed/>
                </p:oleObj>
              </mc:Choice>
              <mc:Fallback>
                <p:oleObj name="Equation" r:id="rId3" imgW="609600" imgH="40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62200" y="3581400"/>
                        <a:ext cx="1096200" cy="730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7002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</a:t>
            </a:r>
            <a:r>
              <a:rPr lang="en-US" dirty="0" smtClean="0"/>
              <a:t>11.2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Zero Quadratic Assignment Problem (QAP</a:t>
            </a:r>
            <a:r>
              <a:rPr lang="en-US" sz="2800" baseline="-25000" dirty="0" smtClean="0">
                <a:solidFill>
                  <a:srgbClr val="000000"/>
                </a:solidFill>
              </a:rPr>
              <a:t>0</a:t>
            </a:r>
            <a:r>
              <a:rPr lang="en-US" sz="2800" dirty="0" smtClean="0">
                <a:solidFill>
                  <a:srgbClr val="00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Given</a:t>
            </a:r>
            <a:r>
              <a:rPr lang="en-US" sz="2800" dirty="0" smtClean="0"/>
              <a:t> </a:t>
            </a:r>
          </a:p>
          <a:p>
            <a:pPr marL="0" indent="0">
              <a:buNone/>
            </a:pPr>
            <a:r>
              <a:rPr lang="en-US" sz="2800" dirty="0" smtClean="0"/>
              <a:t>two </a:t>
            </a:r>
            <a:r>
              <a:rPr lang="en-US" sz="2800" i="1" dirty="0"/>
              <a:t>n</a:t>
            </a:r>
            <a:r>
              <a:rPr lang="en-US" sz="2800" dirty="0"/>
              <a:t> × </a:t>
            </a:r>
            <a:r>
              <a:rPr lang="en-US" sz="2800" i="1" dirty="0"/>
              <a:t>n</a:t>
            </a:r>
            <a:r>
              <a:rPr lang="en-US" sz="2800" dirty="0"/>
              <a:t> </a:t>
            </a:r>
            <a:r>
              <a:rPr lang="en-US" sz="2800" dirty="0" smtClean="0"/>
              <a:t>symmetric </a:t>
            </a:r>
            <a:r>
              <a:rPr lang="en-US" sz="2800" dirty="0"/>
              <a:t>0/1 </a:t>
            </a:r>
            <a:r>
              <a:rPr lang="en-US" sz="2800" dirty="0" smtClean="0"/>
              <a:t>matrices </a:t>
            </a:r>
            <a:r>
              <a:rPr lang="en-US" sz="2800" i="1" dirty="0" smtClean="0"/>
              <a:t>A</a:t>
            </a:r>
            <a:r>
              <a:rPr lang="en-US" sz="2800" dirty="0" smtClean="0"/>
              <a:t> </a:t>
            </a:r>
            <a:r>
              <a:rPr lang="en-US" sz="2800" dirty="0"/>
              <a:t>= (</a:t>
            </a:r>
            <a:r>
              <a:rPr lang="en-US" sz="2800" dirty="0" err="1" smtClean="0"/>
              <a:t>a</a:t>
            </a:r>
            <a:r>
              <a:rPr lang="en-US" sz="2800" baseline="-25000" dirty="0" err="1" smtClean="0"/>
              <a:t>ij</a:t>
            </a:r>
            <a:r>
              <a:rPr lang="en-US" sz="2800" dirty="0" smtClean="0"/>
              <a:t>) </a:t>
            </a:r>
            <a:r>
              <a:rPr lang="en-US" sz="2800" dirty="0"/>
              <a:t>and </a:t>
            </a:r>
            <a:r>
              <a:rPr lang="en-US" sz="2800" i="1" dirty="0"/>
              <a:t>B</a:t>
            </a:r>
            <a:r>
              <a:rPr lang="en-US" sz="2800" dirty="0"/>
              <a:t> = (</a:t>
            </a:r>
            <a:r>
              <a:rPr lang="en-US" sz="2800" dirty="0" err="1" smtClean="0"/>
              <a:t>b</a:t>
            </a:r>
            <a:r>
              <a:rPr lang="en-US" sz="2800" baseline="-25000" dirty="0" err="1" smtClean="0"/>
              <a:t>ij</a:t>
            </a:r>
            <a:r>
              <a:rPr lang="en-US" sz="2800" dirty="0" smtClean="0"/>
              <a:t>)</a:t>
            </a:r>
            <a:r>
              <a:rPr lang="en-US" sz="2800" dirty="0"/>
              <a:t>.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Compute</a:t>
            </a:r>
            <a:r>
              <a:rPr lang="en-US" sz="2800" dirty="0" smtClean="0"/>
              <a:t> </a:t>
            </a:r>
            <a:r>
              <a:rPr lang="en-US" sz="2800" dirty="0"/>
              <a:t>a permutation π of </a:t>
            </a:r>
            <a:r>
              <a:rPr lang="en-US" sz="2800" i="1" dirty="0" smtClean="0"/>
              <a:t>V</a:t>
            </a:r>
            <a:r>
              <a:rPr lang="en-US" sz="2800" dirty="0" smtClean="0"/>
              <a:t> </a:t>
            </a:r>
            <a:r>
              <a:rPr lang="en-US" sz="2800" dirty="0"/>
              <a:t>= {1, . . . , </a:t>
            </a:r>
            <a:r>
              <a:rPr lang="en-US" sz="2800" i="1" dirty="0"/>
              <a:t>n</a:t>
            </a:r>
            <a:r>
              <a:rPr lang="en-US" sz="2800" dirty="0"/>
              <a:t>} so that 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Prove that the </a:t>
            </a:r>
            <a:r>
              <a:rPr lang="en-US" sz="2800" dirty="0" smtClean="0">
                <a:solidFill>
                  <a:srgbClr val="000000"/>
                </a:solidFill>
              </a:rPr>
              <a:t>QAP</a:t>
            </a:r>
            <a:r>
              <a:rPr lang="en-US" sz="2800" baseline="-25000" dirty="0" smtClean="0">
                <a:solidFill>
                  <a:srgbClr val="000000"/>
                </a:solidFill>
              </a:rPr>
              <a:t>0 </a:t>
            </a:r>
            <a:r>
              <a:rPr lang="en-US" sz="2800" dirty="0" smtClean="0">
                <a:solidFill>
                  <a:srgbClr val="000000"/>
                </a:solidFill>
              </a:rPr>
              <a:t>is NP-hard.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124979"/>
              </p:ext>
            </p:extLst>
          </p:nvPr>
        </p:nvGraphicFramePr>
        <p:xfrm>
          <a:off x="2667000" y="3639000"/>
          <a:ext cx="2998800" cy="85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3" name="Equation" r:id="rId3" imgW="1244600" imgH="355600" progId="Equation.3">
                  <p:embed/>
                </p:oleObj>
              </mc:Choice>
              <mc:Fallback>
                <p:oleObj name="Equation" r:id="rId3" imgW="1244600" imgH="355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67000" y="3639000"/>
                        <a:ext cx="2998800" cy="85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2472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cs typeface="+mj-cs"/>
              </a:rPr>
              <a:t>Vertex cover, stable set, clique,…(2)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en-US" smtClean="0">
                <a:solidFill>
                  <a:srgbClr val="CC3399"/>
                </a:solidFill>
                <a:cs typeface="+mn-cs"/>
              </a:rPr>
              <a:t>  </a:t>
            </a:r>
            <a:r>
              <a:rPr lang="en-US" b="1" smtClean="0">
                <a:solidFill>
                  <a:srgbClr val="CC3399"/>
                </a:solidFill>
                <a:cs typeface="+mn-cs"/>
              </a:rPr>
              <a:t>Proposition 2.2.</a:t>
            </a:r>
            <a:r>
              <a:rPr lang="en-US" smtClean="0">
                <a:solidFill>
                  <a:srgbClr val="CC3399"/>
                </a:solidFill>
                <a:cs typeface="+mn-cs"/>
              </a:rPr>
              <a:t> </a:t>
            </a:r>
            <a:r>
              <a:rPr lang="en-US" i="1" smtClean="0">
                <a:cs typeface="+mn-cs"/>
              </a:rPr>
              <a:t> 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US" i="1" smtClean="0">
                <a:cs typeface="+mn-cs"/>
              </a:rPr>
              <a:t>      Let G be a graph and X</a:t>
            </a:r>
            <a:r>
              <a:rPr lang="en-US" smtClean="0">
                <a:ea typeface="MS Mincho" charset="0"/>
                <a:cs typeface="MS Mincho" charset="0"/>
              </a:rPr>
              <a:t>⊆</a:t>
            </a:r>
            <a:r>
              <a:rPr lang="en-US" i="1" smtClean="0">
                <a:ea typeface="MS Mincho" charset="0"/>
                <a:cs typeface="MS Mincho" charset="0"/>
              </a:rPr>
              <a:t>V</a:t>
            </a:r>
            <a:r>
              <a:rPr lang="en-US" smtClean="0">
                <a:ea typeface="MS Mincho" charset="0"/>
                <a:cs typeface="MS Mincho" charset="0"/>
              </a:rPr>
              <a:t>(</a:t>
            </a:r>
            <a:r>
              <a:rPr lang="en-US" i="1" smtClean="0">
                <a:ea typeface="MS Mincho" charset="0"/>
                <a:cs typeface="MS Mincho" charset="0"/>
              </a:rPr>
              <a:t>G</a:t>
            </a:r>
            <a:r>
              <a:rPr lang="en-US" smtClean="0">
                <a:ea typeface="MS Mincho" charset="0"/>
                <a:cs typeface="MS Mincho" charset="0"/>
              </a:rPr>
              <a:t>). </a:t>
            </a:r>
            <a:r>
              <a:rPr lang="en-US" i="1" smtClean="0">
                <a:ea typeface="MS Mincho" charset="0"/>
                <a:cs typeface="MS Mincho" charset="0"/>
              </a:rPr>
              <a:t>Then the following three statements are equivalent:</a:t>
            </a:r>
          </a:p>
          <a:p>
            <a:pPr marL="609600" indent="-609600" eaLnBrk="1" hangingPunct="1">
              <a:buFontTx/>
              <a:buAutoNum type="alphaLcParenBoth"/>
              <a:defRPr/>
            </a:pPr>
            <a:r>
              <a:rPr lang="en-US" smtClean="0">
                <a:ea typeface="MS Mincho" charset="0"/>
                <a:cs typeface="MS Mincho" charset="0"/>
              </a:rPr>
              <a:t> </a:t>
            </a:r>
            <a:r>
              <a:rPr lang="en-US" i="1" smtClean="0">
                <a:ea typeface="MS Mincho" charset="0"/>
                <a:cs typeface="MS Mincho" charset="0"/>
              </a:rPr>
              <a:t>X is a vertex cover in G,</a:t>
            </a:r>
          </a:p>
          <a:p>
            <a:pPr marL="609600" indent="-609600" eaLnBrk="1" hangingPunct="1">
              <a:buFontTx/>
              <a:buAutoNum type="alphaLcParenBoth"/>
              <a:defRPr/>
            </a:pPr>
            <a:r>
              <a:rPr lang="en-US" smtClean="0">
                <a:ea typeface="MS Mincho" charset="0"/>
                <a:cs typeface="MS Mincho" charset="0"/>
              </a:rPr>
              <a:t> </a:t>
            </a:r>
            <a:r>
              <a:rPr lang="en-US" i="1" smtClean="0">
                <a:ea typeface="MS Mincho" charset="0"/>
                <a:cs typeface="MS Mincho" charset="0"/>
              </a:rPr>
              <a:t>V</a:t>
            </a:r>
            <a:r>
              <a:rPr lang="en-US" smtClean="0">
                <a:ea typeface="MS Mincho" charset="0"/>
                <a:cs typeface="MS Mincho" charset="0"/>
              </a:rPr>
              <a:t>(</a:t>
            </a:r>
            <a:r>
              <a:rPr lang="en-US" i="1" smtClean="0">
                <a:ea typeface="MS Mincho" charset="0"/>
                <a:cs typeface="MS Mincho" charset="0"/>
              </a:rPr>
              <a:t>G</a:t>
            </a:r>
            <a:r>
              <a:rPr lang="en-US" smtClean="0">
                <a:ea typeface="MS Mincho" charset="0"/>
                <a:cs typeface="MS Mincho" charset="0"/>
              </a:rPr>
              <a:t>)</a:t>
            </a:r>
            <a:r>
              <a:rPr lang="en-US" i="1" smtClean="0">
                <a:ea typeface="MS Mincho" charset="0"/>
                <a:cs typeface="MS Mincho" charset="0"/>
              </a:rPr>
              <a:t>\X is a stable set in G,</a:t>
            </a:r>
          </a:p>
          <a:p>
            <a:pPr marL="609600" indent="-609600" eaLnBrk="1" hangingPunct="1">
              <a:buFontTx/>
              <a:buAutoNum type="alphaLcParenBoth"/>
              <a:defRPr/>
            </a:pPr>
            <a:r>
              <a:rPr lang="en-US" smtClean="0">
                <a:ea typeface="MS Mincho" charset="0"/>
                <a:cs typeface="MS Mincho" charset="0"/>
              </a:rPr>
              <a:t> </a:t>
            </a:r>
            <a:r>
              <a:rPr lang="en-US" i="1" smtClean="0">
                <a:ea typeface="MS Mincho" charset="0"/>
                <a:cs typeface="MS Mincho" charset="0"/>
              </a:rPr>
              <a:t>V</a:t>
            </a:r>
            <a:r>
              <a:rPr lang="en-US" smtClean="0">
                <a:ea typeface="MS Mincho" charset="0"/>
                <a:cs typeface="MS Mincho" charset="0"/>
              </a:rPr>
              <a:t>(</a:t>
            </a:r>
            <a:r>
              <a:rPr lang="en-US" i="1" smtClean="0">
                <a:ea typeface="MS Mincho" charset="0"/>
                <a:cs typeface="MS Mincho" charset="0"/>
              </a:rPr>
              <a:t>G</a:t>
            </a:r>
            <a:r>
              <a:rPr lang="en-US" smtClean="0">
                <a:ea typeface="MS Mincho" charset="0"/>
                <a:cs typeface="MS Mincho" charset="0"/>
              </a:rPr>
              <a:t>)</a:t>
            </a:r>
            <a:r>
              <a:rPr lang="en-US" i="1" smtClean="0">
                <a:ea typeface="MS Mincho" charset="0"/>
                <a:cs typeface="MS Mincho" charset="0"/>
              </a:rPr>
              <a:t>\X is a clique in the complement of G.</a:t>
            </a:r>
          </a:p>
        </p:txBody>
      </p:sp>
    </p:spTree>
    <p:extLst>
      <p:ext uri="{BB962C8B-B14F-4D97-AF65-F5344CB8AC3E}">
        <p14:creationId xmlns:p14="http://schemas.microsoft.com/office/powerpoint/2010/main" val="776702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decision problem Clique is NP-complete. Is it still NP-</a:t>
            </a:r>
            <a:r>
              <a:rPr lang="en-US" sz="2400" dirty="0" smtClean="0"/>
              <a:t>complete </a:t>
            </a:r>
            <a:r>
              <a:rPr lang="en-US" sz="2400" dirty="0"/>
              <a:t>if restricted to 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400" dirty="0" smtClean="0"/>
              <a:t> </a:t>
            </a:r>
            <a:r>
              <a:rPr lang="en-US" sz="2400" dirty="0"/>
              <a:t>bipartite graphs</a:t>
            </a:r>
            <a:r>
              <a:rPr lang="en-US" sz="2400" dirty="0" smtClean="0"/>
              <a:t>,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400" dirty="0" smtClean="0"/>
              <a:t> </a:t>
            </a:r>
            <a:r>
              <a:rPr lang="en-US" sz="2400" dirty="0"/>
              <a:t>planar </a:t>
            </a:r>
            <a:r>
              <a:rPr lang="en-US" sz="2400" dirty="0" smtClean="0"/>
              <a:t>graphs.</a:t>
            </a:r>
          </a:p>
          <a:p>
            <a:r>
              <a:rPr lang="en-US" sz="2400" dirty="0" smtClean="0"/>
              <a:t>Prove </a:t>
            </a:r>
            <a:r>
              <a:rPr lang="en-US" sz="2400" dirty="0"/>
              <a:t>that the following problems are NP-complete: 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400" dirty="0"/>
              <a:t> Hamiltonian Path </a:t>
            </a:r>
            <a:r>
              <a:rPr lang="en-US" sz="2400" dirty="0" smtClean="0"/>
              <a:t> </a:t>
            </a:r>
            <a:endParaRPr lang="en-US" sz="2400" dirty="0"/>
          </a:p>
          <a:p>
            <a:pPr lvl="1"/>
            <a:r>
              <a:rPr lang="en-US" sz="2400" dirty="0"/>
              <a:t>Given a graph </a:t>
            </a:r>
            <a:r>
              <a:rPr lang="en-US" sz="2400" i="1" dirty="0" smtClean="0"/>
              <a:t>G</a:t>
            </a:r>
            <a:r>
              <a:rPr lang="en-US" sz="2400" dirty="0" smtClean="0"/>
              <a:t>, </a:t>
            </a:r>
            <a:r>
              <a:rPr lang="en-US" sz="2400" dirty="0"/>
              <a:t>does </a:t>
            </a:r>
            <a:r>
              <a:rPr lang="en-US" sz="2400" i="1" dirty="0"/>
              <a:t>G </a:t>
            </a:r>
            <a:r>
              <a:rPr lang="en-US" sz="2400" dirty="0"/>
              <a:t>contain a Hamiltonian </a:t>
            </a:r>
            <a:r>
              <a:rPr lang="en-US" sz="2400" dirty="0" smtClean="0"/>
              <a:t>path</a:t>
            </a:r>
            <a:r>
              <a:rPr lang="en-US" sz="2400" dirty="0"/>
              <a:t>? </a:t>
            </a:r>
          </a:p>
          <a:p>
            <a:pPr marL="571500" indent="-514350">
              <a:buFont typeface="+mj-lt"/>
              <a:buAutoNum type="alphaLcParenR"/>
            </a:pPr>
            <a:r>
              <a:rPr lang="en-US" sz="2400" dirty="0"/>
              <a:t> Shortest Path </a:t>
            </a:r>
          </a:p>
          <a:p>
            <a:pPr lvl="1"/>
            <a:r>
              <a:rPr lang="en-US" sz="2400" dirty="0"/>
              <a:t>Given a graph </a:t>
            </a:r>
            <a:r>
              <a:rPr lang="en-US" sz="2400" i="1" dirty="0"/>
              <a:t>G</a:t>
            </a:r>
            <a:r>
              <a:rPr lang="en-US" sz="2400" dirty="0"/>
              <a:t>, weights </a:t>
            </a:r>
            <a:r>
              <a:rPr lang="en-US" sz="2400" i="1" dirty="0"/>
              <a:t>c </a:t>
            </a:r>
            <a:r>
              <a:rPr lang="en-US" sz="2400" dirty="0"/>
              <a:t>: </a:t>
            </a:r>
            <a:r>
              <a:rPr lang="en-US" sz="2400" i="1" dirty="0"/>
              <a:t>E</a:t>
            </a:r>
            <a:r>
              <a:rPr lang="en-US" sz="2400" dirty="0"/>
              <a:t>(</a:t>
            </a:r>
            <a:r>
              <a:rPr lang="en-US" sz="2400" i="1" dirty="0"/>
              <a:t>G</a:t>
            </a:r>
            <a:r>
              <a:rPr lang="en-US" sz="2400" dirty="0"/>
              <a:t>) → Z, two vertices </a:t>
            </a:r>
            <a:r>
              <a:rPr lang="en-US" sz="2400" dirty="0" smtClean="0"/>
              <a:t>       </a:t>
            </a:r>
            <a:r>
              <a:rPr lang="en-US" sz="2400" i="1" dirty="0" err="1" smtClean="0"/>
              <a:t>s</a:t>
            </a:r>
            <a:r>
              <a:rPr lang="en-US" sz="2400" dirty="0" err="1"/>
              <a:t>,</a:t>
            </a:r>
            <a:r>
              <a:rPr lang="en-US" sz="2400" i="1" dirty="0" err="1"/>
              <a:t>t</a:t>
            </a:r>
            <a:r>
              <a:rPr lang="en-US" sz="2400" i="1" dirty="0"/>
              <a:t> </a:t>
            </a:r>
            <a:r>
              <a:rPr lang="en-US" sz="2400" dirty="0"/>
              <a:t>∈ </a:t>
            </a:r>
            <a:r>
              <a:rPr lang="en-US" sz="2400" i="1" dirty="0"/>
              <a:t>V</a:t>
            </a:r>
            <a:r>
              <a:rPr lang="en-US" sz="2400" dirty="0"/>
              <a:t>(</a:t>
            </a:r>
            <a:r>
              <a:rPr lang="en-US" sz="2400" i="1" dirty="0"/>
              <a:t>G</a:t>
            </a:r>
            <a:r>
              <a:rPr lang="en-US" sz="2400" dirty="0"/>
              <a:t>), and </a:t>
            </a:r>
            <a:r>
              <a:rPr lang="en-US" sz="2400" dirty="0" smtClean="0"/>
              <a:t>an </a:t>
            </a:r>
            <a:r>
              <a:rPr lang="en-US" sz="2400" dirty="0"/>
              <a:t>integer </a:t>
            </a:r>
            <a:r>
              <a:rPr lang="en-US" sz="2400" i="1" dirty="0"/>
              <a:t>k</a:t>
            </a:r>
            <a:r>
              <a:rPr lang="en-US" sz="2400" dirty="0"/>
              <a:t>. Is there an </a:t>
            </a:r>
            <a:r>
              <a:rPr lang="en-US" sz="2400" i="1" dirty="0"/>
              <a:t>s</a:t>
            </a:r>
            <a:r>
              <a:rPr lang="en-US" sz="2400" dirty="0"/>
              <a:t>-</a:t>
            </a:r>
            <a:r>
              <a:rPr lang="en-US" sz="2400" i="1" dirty="0"/>
              <a:t>t</a:t>
            </a:r>
            <a:r>
              <a:rPr lang="en-US" sz="2400" dirty="0"/>
              <a:t>-path of weight at most </a:t>
            </a:r>
            <a:r>
              <a:rPr lang="en-US" sz="2400" i="1" dirty="0"/>
              <a:t>k</a:t>
            </a:r>
            <a:r>
              <a:rPr lang="en-US" sz="2400" dirty="0"/>
              <a:t>? 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40474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NP-completeness of Vertex </a:t>
            </a:r>
            <a:r>
              <a:rPr lang="en-US" dirty="0" smtClean="0"/>
              <a:t>Cover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Transform Stable Set to Vertex Cover.</a:t>
            </a:r>
          </a:p>
          <a:p>
            <a:r>
              <a:rPr lang="en-US" dirty="0" smtClean="0"/>
              <a:t>Let </a:t>
            </a:r>
            <a:r>
              <a:rPr lang="en-US" i="1" dirty="0" smtClean="0"/>
              <a:t>G</a:t>
            </a:r>
            <a:r>
              <a:rPr lang="en-US" dirty="0" smtClean="0"/>
              <a:t> = (</a:t>
            </a:r>
            <a:r>
              <a:rPr lang="en-US" i="1" dirty="0" smtClean="0"/>
              <a:t>V</a:t>
            </a:r>
            <a:r>
              <a:rPr lang="en-US" dirty="0" smtClean="0"/>
              <a:t>, </a:t>
            </a:r>
            <a:r>
              <a:rPr lang="en-US" i="1" dirty="0" smtClean="0"/>
              <a:t>E</a:t>
            </a:r>
            <a:r>
              <a:rPr lang="en-US" dirty="0" smtClean="0"/>
              <a:t>) and </a:t>
            </a:r>
            <a:r>
              <a:rPr lang="en-US" i="1" dirty="0" smtClean="0"/>
              <a:t>k </a:t>
            </a:r>
            <a:r>
              <a:rPr lang="en-US" dirty="0" smtClean="0"/>
              <a:t>constitute any instance of Stable Set.</a:t>
            </a:r>
          </a:p>
          <a:p>
            <a:r>
              <a:rPr lang="en-US" dirty="0" smtClean="0"/>
              <a:t>The corresponding instance of Vertex Cover is provided simply by the graph </a:t>
            </a:r>
            <a:r>
              <a:rPr lang="en-US" i="1" dirty="0"/>
              <a:t>G</a:t>
            </a:r>
            <a:r>
              <a:rPr lang="en-US" i="1" dirty="0">
                <a:cs typeface="Times New Roman" pitchFamily="18" charset="0"/>
              </a:rPr>
              <a:t>′ </a:t>
            </a:r>
            <a:r>
              <a:rPr lang="ru-RU" i="1" dirty="0" smtClean="0"/>
              <a:t>=</a:t>
            </a:r>
            <a:r>
              <a:rPr lang="en-US" i="1" dirty="0" smtClean="0"/>
              <a:t> G </a:t>
            </a:r>
            <a:r>
              <a:rPr lang="en-US" dirty="0" smtClean="0"/>
              <a:t>and the integer </a:t>
            </a:r>
            <a:r>
              <a:rPr lang="en-US" i="1" dirty="0" smtClean="0"/>
              <a:t>k</a:t>
            </a:r>
            <a:r>
              <a:rPr lang="en-US" i="1" dirty="0" smtClean="0">
                <a:cs typeface="Times New Roman" pitchFamily="18" charset="0"/>
              </a:rPr>
              <a:t>′ </a:t>
            </a:r>
            <a:r>
              <a:rPr lang="ru-RU" i="1" dirty="0"/>
              <a:t>=</a:t>
            </a:r>
            <a:r>
              <a:rPr lang="en-US" i="1" dirty="0"/>
              <a:t> </a:t>
            </a:r>
            <a:r>
              <a:rPr lang="en-US" i="1" dirty="0" smtClean="0"/>
              <a:t>n </a:t>
            </a:r>
            <a:r>
              <a:rPr lang="en-US" dirty="0" smtClean="0"/>
              <a:t>−</a:t>
            </a:r>
            <a:r>
              <a:rPr lang="en-US" i="1" dirty="0" smtClean="0"/>
              <a:t> k</a:t>
            </a:r>
            <a:r>
              <a:rPr lang="en-US" dirty="0" smtClean="0"/>
              <a:t>, where |</a:t>
            </a:r>
            <a:r>
              <a:rPr lang="en-US" i="1" dirty="0" smtClean="0"/>
              <a:t>V </a:t>
            </a:r>
            <a:r>
              <a:rPr lang="en-US" dirty="0" smtClean="0"/>
              <a:t>|= </a:t>
            </a:r>
            <a:r>
              <a:rPr lang="en-US" i="1" dirty="0" smtClean="0"/>
              <a:t>n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210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Hamiltonian </a:t>
            </a:r>
            <a:r>
              <a:rPr lang="en-US" dirty="0" smtClean="0"/>
              <a:t>Circuit</a:t>
            </a:r>
            <a:endParaRPr lang="en-US" dirty="0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Instance: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 graph </a:t>
            </a:r>
            <a:r>
              <a:rPr lang="en-US" i="1" dirty="0" smtClean="0"/>
              <a:t>G</a:t>
            </a:r>
            <a:r>
              <a:rPr lang="ru-RU" dirty="0"/>
              <a:t>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Question</a:t>
            </a:r>
            <a:r>
              <a:rPr lang="en-US" b="1" dirty="0">
                <a:solidFill>
                  <a:srgbClr val="FF0000"/>
                </a:solidFill>
              </a:rPr>
              <a:t>: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there a Hamiltonian circuit</a:t>
            </a:r>
            <a:r>
              <a:rPr lang="ru-RU" dirty="0" smtClean="0"/>
              <a:t>?</a:t>
            </a:r>
            <a:endParaRPr lang="ru-R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Hamiltonian Circuit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ru-RU" sz="36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Theorem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11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(Karp 1972)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ru-RU" dirty="0" smtClean="0"/>
              <a:t>   </a:t>
            </a:r>
            <a:r>
              <a:rPr lang="en-US" sz="2800" dirty="0"/>
              <a:t>Hamiltonian Circuit is NP-</a:t>
            </a:r>
            <a:r>
              <a:rPr lang="en-US" sz="2800" dirty="0" smtClean="0"/>
              <a:t>complete.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Sketch of Proof</a:t>
            </a:r>
            <a:endParaRPr lang="ru-RU" dirty="0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ru-RU" sz="2800" dirty="0"/>
          </a:p>
          <a:p>
            <a:pPr>
              <a:lnSpc>
                <a:spcPct val="90000"/>
              </a:lnSpc>
            </a:pPr>
            <a:r>
              <a:rPr lang="ru-RU" sz="2800" dirty="0" smtClean="0"/>
              <a:t>«</a:t>
            </a:r>
            <a:r>
              <a:rPr lang="en-US" sz="2800" dirty="0" smtClean="0"/>
              <a:t>Vertex Cover</a:t>
            </a:r>
            <a:r>
              <a:rPr lang="ru-RU" sz="2800" dirty="0" smtClean="0"/>
              <a:t>» </a:t>
            </a:r>
            <a:r>
              <a:rPr lang="ru-RU" sz="2800" dirty="0">
                <a:cs typeface="Times New Roman" pitchFamily="18" charset="0"/>
              </a:rPr>
              <a:t>→ </a:t>
            </a:r>
            <a:r>
              <a:rPr lang="ru-RU" sz="2800" dirty="0" smtClean="0"/>
              <a:t>«</a:t>
            </a:r>
            <a:r>
              <a:rPr lang="en-US" sz="2800" dirty="0"/>
              <a:t>Hamiltonian </a:t>
            </a:r>
            <a:r>
              <a:rPr lang="en-US" sz="2800" dirty="0" smtClean="0"/>
              <a:t>Circuit</a:t>
            </a:r>
            <a:r>
              <a:rPr lang="ru-RU" sz="2800" dirty="0" smtClean="0"/>
              <a:t>» 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ru-RU" sz="2800" dirty="0" smtClean="0"/>
              <a:t>«</a:t>
            </a:r>
            <a:r>
              <a:rPr lang="en-US" sz="2800" dirty="0"/>
              <a:t>Vertex Cover</a:t>
            </a:r>
            <a:r>
              <a:rPr lang="ru-RU" sz="2800" dirty="0" smtClean="0"/>
              <a:t>»</a:t>
            </a:r>
            <a:r>
              <a:rPr lang="en-US" sz="2800" dirty="0"/>
              <a:t>:</a:t>
            </a:r>
            <a:r>
              <a:rPr lang="ru-RU" sz="2800" dirty="0"/>
              <a:t> </a:t>
            </a:r>
            <a:r>
              <a:rPr lang="en-US" sz="2800" i="1" dirty="0"/>
              <a:t>G</a:t>
            </a:r>
            <a:r>
              <a:rPr lang="ru-RU" sz="2800" i="1" dirty="0"/>
              <a:t> = </a:t>
            </a:r>
            <a:r>
              <a:rPr lang="ru-RU" sz="2800" dirty="0"/>
              <a:t>(</a:t>
            </a:r>
            <a:r>
              <a:rPr lang="en-US" sz="2800" i="1" dirty="0"/>
              <a:t>V</a:t>
            </a:r>
            <a:r>
              <a:rPr lang="en-US" sz="2800" dirty="0"/>
              <a:t>,</a:t>
            </a:r>
            <a:r>
              <a:rPr lang="en-US" sz="2800" i="1" dirty="0"/>
              <a:t>E</a:t>
            </a:r>
            <a:r>
              <a:rPr lang="ru-RU" sz="2800" dirty="0"/>
              <a:t>)</a:t>
            </a:r>
            <a:r>
              <a:rPr lang="en-US" sz="2800" dirty="0"/>
              <a:t>,</a:t>
            </a:r>
            <a:r>
              <a:rPr lang="ru-RU" sz="2800" dirty="0"/>
              <a:t>  </a:t>
            </a:r>
            <a:r>
              <a:rPr lang="en-US" sz="2800" dirty="0" smtClean="0"/>
              <a:t>an integer </a:t>
            </a:r>
            <a:r>
              <a:rPr lang="en-US" sz="2800" i="1" dirty="0" smtClean="0"/>
              <a:t>k </a:t>
            </a:r>
            <a:r>
              <a:rPr lang="en-US" sz="2800" i="1" dirty="0">
                <a:cs typeface="Times New Roman" pitchFamily="18" charset="0"/>
              </a:rPr>
              <a:t>≥ </a:t>
            </a:r>
            <a:r>
              <a:rPr lang="en-US" sz="2800" dirty="0" smtClean="0">
                <a:cs typeface="Times New Roman" pitchFamily="18" charset="0"/>
              </a:rPr>
              <a:t>0</a:t>
            </a:r>
            <a:r>
              <a:rPr lang="en-US" sz="2800" i="1" dirty="0" smtClean="0"/>
              <a:t>.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We must construct a graph </a:t>
            </a:r>
            <a:r>
              <a:rPr lang="en-US" sz="2800" i="1" dirty="0" smtClean="0"/>
              <a:t>G</a:t>
            </a:r>
            <a:r>
              <a:rPr lang="en-US" sz="2800" i="1" dirty="0">
                <a:cs typeface="Times New Roman" pitchFamily="18" charset="0"/>
              </a:rPr>
              <a:t>′ </a:t>
            </a:r>
            <a:r>
              <a:rPr lang="ru-RU" sz="2800" i="1" dirty="0"/>
              <a:t>= </a:t>
            </a:r>
            <a:r>
              <a:rPr lang="ru-RU" sz="2800" dirty="0"/>
              <a:t>(</a:t>
            </a:r>
            <a:r>
              <a:rPr lang="en-US" sz="2800" i="1" dirty="0"/>
              <a:t>V</a:t>
            </a:r>
            <a:r>
              <a:rPr lang="en-US" sz="2800" i="1" dirty="0">
                <a:cs typeface="Times New Roman" pitchFamily="18" charset="0"/>
              </a:rPr>
              <a:t>′</a:t>
            </a:r>
            <a:r>
              <a:rPr lang="en-US" sz="2800" dirty="0"/>
              <a:t>,</a:t>
            </a:r>
            <a:r>
              <a:rPr lang="en-US" sz="2800" i="1" dirty="0"/>
              <a:t>E</a:t>
            </a:r>
            <a:r>
              <a:rPr lang="en-US" sz="2800" i="1" dirty="0">
                <a:cs typeface="Times New Roman" pitchFamily="18" charset="0"/>
              </a:rPr>
              <a:t>′</a:t>
            </a:r>
            <a:r>
              <a:rPr lang="ru-RU" sz="2800" dirty="0" smtClean="0"/>
              <a:t>)</a:t>
            </a:r>
            <a:r>
              <a:rPr lang="en-US" sz="2800" dirty="0" smtClean="0"/>
              <a:t> such that</a:t>
            </a:r>
            <a:r>
              <a:rPr lang="ru-RU" sz="2800" dirty="0" smtClean="0"/>
              <a:t> </a:t>
            </a:r>
            <a:r>
              <a:rPr lang="en-US" sz="2800" i="1" dirty="0"/>
              <a:t>G</a:t>
            </a:r>
            <a:r>
              <a:rPr lang="en-US" sz="2800" i="1" dirty="0">
                <a:cs typeface="Times New Roman" pitchFamily="18" charset="0"/>
              </a:rPr>
              <a:t>′</a:t>
            </a:r>
            <a:r>
              <a:rPr lang="ru-RU" sz="2800" dirty="0"/>
              <a:t> </a:t>
            </a:r>
            <a:r>
              <a:rPr lang="en-US" sz="2800" dirty="0" smtClean="0"/>
              <a:t>has a </a:t>
            </a:r>
            <a:r>
              <a:rPr lang="en-US" sz="2800" dirty="0"/>
              <a:t>H</a:t>
            </a:r>
            <a:r>
              <a:rPr lang="en-US" sz="2800" dirty="0" smtClean="0"/>
              <a:t>amiltonian circuit</a:t>
            </a:r>
            <a:r>
              <a:rPr lang="ru-RU" sz="2800" dirty="0" smtClean="0"/>
              <a:t> </a:t>
            </a:r>
            <a:r>
              <a:rPr lang="en-US" sz="2800" dirty="0" smtClean="0"/>
              <a:t>if</a:t>
            </a:r>
            <a:r>
              <a:rPr lang="ru-RU" sz="2800" dirty="0" smtClean="0"/>
              <a:t> </a:t>
            </a:r>
            <a:r>
              <a:rPr lang="en-US" sz="2800" dirty="0" smtClean="0"/>
              <a:t>and only if </a:t>
            </a:r>
            <a:r>
              <a:rPr lang="en-US" sz="2800" i="1" dirty="0" smtClean="0"/>
              <a:t>G</a:t>
            </a:r>
            <a:r>
              <a:rPr lang="ru-RU" sz="2800" dirty="0" smtClean="0"/>
              <a:t> </a:t>
            </a:r>
            <a:r>
              <a:rPr lang="en-US" sz="2800" dirty="0" smtClean="0"/>
              <a:t>has a vertex cover </a:t>
            </a:r>
            <a:r>
              <a:rPr lang="en-US" sz="2800" i="1" dirty="0" smtClean="0"/>
              <a:t>H</a:t>
            </a:r>
            <a:r>
              <a:rPr lang="ru-RU" sz="2800" dirty="0" smtClean="0"/>
              <a:t> </a:t>
            </a:r>
            <a:r>
              <a:rPr lang="en-US" sz="2800" dirty="0" smtClean="0"/>
              <a:t>of size</a:t>
            </a:r>
            <a:r>
              <a:rPr lang="ru-RU" sz="2800" dirty="0" smtClean="0"/>
              <a:t> </a:t>
            </a:r>
            <a:r>
              <a:rPr lang="en-US" sz="2800" i="1" dirty="0"/>
              <a:t>k</a:t>
            </a:r>
            <a:r>
              <a:rPr lang="en-US" sz="2800" dirty="0"/>
              <a:t> </a:t>
            </a:r>
            <a:r>
              <a:rPr lang="en-US" sz="2800" dirty="0" smtClean="0"/>
              <a:t>or less</a:t>
            </a:r>
            <a:r>
              <a:rPr lang="ru-RU" sz="2800" dirty="0" smtClean="0"/>
              <a:t>.</a:t>
            </a:r>
            <a:endParaRPr lang="ru-RU" sz="28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Let</a:t>
            </a:r>
            <a:r>
              <a:rPr lang="ru-RU" sz="2800" dirty="0" smtClean="0"/>
              <a:t> </a:t>
            </a:r>
            <a:r>
              <a:rPr lang="en-US" sz="2800" dirty="0"/>
              <a:t>|</a:t>
            </a:r>
            <a:r>
              <a:rPr lang="en-US" sz="2800" i="1" dirty="0"/>
              <a:t>E</a:t>
            </a:r>
            <a:r>
              <a:rPr lang="en-US" sz="2800" dirty="0"/>
              <a:t>| = </a:t>
            </a:r>
            <a:r>
              <a:rPr lang="en-US" sz="2800" i="1" dirty="0"/>
              <a:t>m</a:t>
            </a:r>
            <a:r>
              <a:rPr lang="en-US" sz="2800" dirty="0"/>
              <a:t>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 of </a:t>
            </a:r>
            <a:r>
              <a:rPr lang="en-US" i="1" dirty="0" smtClean="0"/>
              <a:t>G</a:t>
            </a:r>
            <a:r>
              <a:rPr lang="en-US" dirty="0">
                <a:cs typeface="Times New Roman" pitchFamily="18" charset="0"/>
              </a:rPr>
              <a:t>′</a:t>
            </a:r>
            <a:endParaRPr lang="en-US" i="1" dirty="0">
              <a:cs typeface="Times New Roman" pitchFamily="18" charset="0"/>
            </a:endParaRP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sz="2800" dirty="0"/>
              <a:t>|</a:t>
            </a:r>
            <a:r>
              <a:rPr lang="en-US" sz="2800" i="1" dirty="0"/>
              <a:t>V</a:t>
            </a:r>
            <a:r>
              <a:rPr lang="en-US" sz="2800" i="1" dirty="0">
                <a:cs typeface="Times New Roman" pitchFamily="18" charset="0"/>
              </a:rPr>
              <a:t>′</a:t>
            </a:r>
            <a:r>
              <a:rPr lang="en-US" sz="2800" dirty="0"/>
              <a:t>| = 12</a:t>
            </a:r>
            <a:r>
              <a:rPr lang="en-US" sz="2800" i="1" dirty="0"/>
              <a:t>m+k</a:t>
            </a:r>
          </a:p>
          <a:p>
            <a:r>
              <a:rPr lang="en-US" sz="2800" dirty="0" smtClean="0"/>
              <a:t>For each edge </a:t>
            </a:r>
            <a:r>
              <a:rPr lang="ru-RU" sz="2800" dirty="0" smtClean="0"/>
              <a:t>(</a:t>
            </a:r>
            <a:r>
              <a:rPr lang="en-US" sz="2800" i="1" dirty="0"/>
              <a:t>v</a:t>
            </a:r>
            <a:r>
              <a:rPr lang="en-US" sz="2800" i="1" baseline="-25000" dirty="0"/>
              <a:t>i</a:t>
            </a:r>
            <a:r>
              <a:rPr lang="en-US" sz="2800" dirty="0"/>
              <a:t>, </a:t>
            </a:r>
            <a:r>
              <a:rPr lang="en-US" sz="2800" i="1" dirty="0" err="1"/>
              <a:t>v</a:t>
            </a:r>
            <a:r>
              <a:rPr lang="en-US" sz="2800" i="1" baseline="-25000" dirty="0" err="1"/>
              <a:t>j</a:t>
            </a:r>
            <a:r>
              <a:rPr lang="ru-RU" sz="2800" dirty="0" smtClean="0"/>
              <a:t>)</a:t>
            </a:r>
            <a:r>
              <a:rPr lang="en-US" sz="2800" dirty="0"/>
              <a:t> ∊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</a:rPr>
              <a:t>E, </a:t>
            </a:r>
            <a:r>
              <a:rPr lang="en-US" sz="2800" i="1" dirty="0"/>
              <a:t>G</a:t>
            </a:r>
            <a:r>
              <a:rPr lang="en-US" sz="2800" dirty="0" smtClean="0">
                <a:cs typeface="Times New Roman" pitchFamily="18" charset="0"/>
              </a:rPr>
              <a:t>′ contains a “cover-testing” component that will be used to ensure that at least one endpoint of that edges is among the selected </a:t>
            </a:r>
            <a:r>
              <a:rPr lang="en-US" sz="2800" i="1" dirty="0" smtClean="0">
                <a:cs typeface="Times New Roman" pitchFamily="18" charset="0"/>
              </a:rPr>
              <a:t>k</a:t>
            </a:r>
            <a:r>
              <a:rPr lang="en-US" sz="2800" dirty="0" smtClean="0">
                <a:cs typeface="Times New Roman" pitchFamily="18" charset="0"/>
              </a:rPr>
              <a:t> vertices.</a:t>
            </a:r>
            <a:r>
              <a:rPr lang="en-US" sz="2800" i="1" dirty="0" smtClean="0">
                <a:latin typeface="Times New Roman" pitchFamily="18" charset="0"/>
              </a:rPr>
              <a:t> </a:t>
            </a:r>
            <a:r>
              <a:rPr lang="ru-RU" sz="2800" dirty="0" smtClean="0"/>
              <a:t> </a:t>
            </a:r>
            <a:endParaRPr lang="en-US" sz="2800" dirty="0"/>
          </a:p>
          <a:p>
            <a:r>
              <a:rPr lang="en-US" sz="2800" dirty="0" smtClean="0"/>
              <a:t>The component</a:t>
            </a:r>
            <a:r>
              <a:rPr lang="ru-RU" sz="2800" dirty="0" smtClean="0"/>
              <a:t> </a:t>
            </a:r>
            <a:r>
              <a:rPr lang="en-US" sz="2800" dirty="0" smtClean="0"/>
              <a:t>has </a:t>
            </a:r>
            <a:r>
              <a:rPr lang="ru-RU" sz="2800" dirty="0" smtClean="0"/>
              <a:t>12 </a:t>
            </a:r>
            <a:r>
              <a:rPr lang="en-US" sz="2800" dirty="0" smtClean="0"/>
              <a:t>vertices</a:t>
            </a:r>
            <a:r>
              <a:rPr lang="ru-RU" sz="2800" dirty="0" smtClean="0"/>
              <a:t> </a:t>
            </a:r>
            <a:r>
              <a:rPr lang="en-US" sz="2800" i="1" dirty="0"/>
              <a:t>u</a:t>
            </a:r>
            <a:r>
              <a:rPr lang="en-US" sz="2800" i="1" baseline="-25000" dirty="0"/>
              <a:t>ij</a:t>
            </a:r>
            <a:r>
              <a:rPr lang="en-US" sz="2800" baseline="-25000" dirty="0"/>
              <a:t>1</a:t>
            </a:r>
            <a:r>
              <a:rPr lang="en-US" sz="2800" dirty="0"/>
              <a:t>, </a:t>
            </a:r>
            <a:r>
              <a:rPr lang="en-US" sz="2800" i="1" dirty="0"/>
              <a:t>u</a:t>
            </a:r>
            <a:r>
              <a:rPr lang="en-US" sz="2800" i="1" baseline="-25000" dirty="0"/>
              <a:t>ij</a:t>
            </a:r>
            <a:r>
              <a:rPr lang="en-US" sz="2800" baseline="-25000" dirty="0"/>
              <a:t>2</a:t>
            </a:r>
            <a:r>
              <a:rPr lang="en-US" sz="2800" dirty="0"/>
              <a:t>, </a:t>
            </a:r>
            <a:r>
              <a:rPr lang="en-US" sz="2800" i="1" dirty="0"/>
              <a:t>u</a:t>
            </a:r>
            <a:r>
              <a:rPr lang="en-US" sz="2800" i="1" baseline="-25000" dirty="0"/>
              <a:t>ij</a:t>
            </a:r>
            <a:r>
              <a:rPr lang="en-US" sz="2800" baseline="-25000" dirty="0"/>
              <a:t>3</a:t>
            </a:r>
            <a:r>
              <a:rPr lang="en-US" sz="2800" dirty="0"/>
              <a:t>, </a:t>
            </a:r>
            <a:r>
              <a:rPr lang="en-US" sz="2800" i="1" dirty="0"/>
              <a:t>u</a:t>
            </a:r>
            <a:r>
              <a:rPr lang="en-US" sz="2800" i="1" baseline="-25000" dirty="0"/>
              <a:t>ij</a:t>
            </a:r>
            <a:r>
              <a:rPr lang="en-US" sz="2800" baseline="-25000" dirty="0"/>
              <a:t>4</a:t>
            </a:r>
            <a:r>
              <a:rPr lang="en-US" sz="2800" dirty="0"/>
              <a:t>, </a:t>
            </a:r>
            <a:r>
              <a:rPr lang="en-US" sz="2800" i="1" dirty="0"/>
              <a:t>u</a:t>
            </a:r>
            <a:r>
              <a:rPr lang="en-US" sz="2800" i="1" baseline="-25000" dirty="0"/>
              <a:t>ij</a:t>
            </a:r>
            <a:r>
              <a:rPr lang="en-US" sz="2800" baseline="-25000" dirty="0"/>
              <a:t>5</a:t>
            </a:r>
            <a:r>
              <a:rPr lang="en-US" sz="2800" dirty="0"/>
              <a:t>, </a:t>
            </a:r>
            <a:r>
              <a:rPr lang="en-US" sz="2800" i="1" dirty="0"/>
              <a:t>u</a:t>
            </a:r>
            <a:r>
              <a:rPr lang="en-US" sz="2800" i="1" baseline="-25000" dirty="0"/>
              <a:t>ij</a:t>
            </a:r>
            <a:r>
              <a:rPr lang="en-US" sz="2800" baseline="-25000" dirty="0"/>
              <a:t>6</a:t>
            </a:r>
            <a:r>
              <a:rPr lang="en-US" sz="2800" dirty="0"/>
              <a:t>, </a:t>
            </a:r>
            <a:r>
              <a:rPr lang="en-US" sz="2800" i="1" dirty="0"/>
              <a:t>u</a:t>
            </a:r>
            <a:r>
              <a:rPr lang="en-US" sz="2800" i="1" baseline="-25000" dirty="0"/>
              <a:t>ji</a:t>
            </a:r>
            <a:r>
              <a:rPr lang="en-US" sz="2800" baseline="-25000" dirty="0"/>
              <a:t>1</a:t>
            </a:r>
            <a:r>
              <a:rPr lang="en-US" sz="2800" dirty="0"/>
              <a:t>, </a:t>
            </a:r>
            <a:r>
              <a:rPr lang="en-US" sz="2800" i="1" dirty="0"/>
              <a:t>u</a:t>
            </a:r>
            <a:r>
              <a:rPr lang="en-US" sz="2800" i="1" baseline="-25000" dirty="0"/>
              <a:t>ji</a:t>
            </a:r>
            <a:r>
              <a:rPr lang="en-US" sz="2800" baseline="-25000" dirty="0"/>
              <a:t>2</a:t>
            </a:r>
            <a:r>
              <a:rPr lang="en-US" sz="2800" dirty="0"/>
              <a:t>, </a:t>
            </a:r>
            <a:r>
              <a:rPr lang="en-US" sz="2800" i="1" dirty="0"/>
              <a:t>u</a:t>
            </a:r>
            <a:r>
              <a:rPr lang="en-US" sz="2800" i="1" baseline="-25000" dirty="0"/>
              <a:t>ji</a:t>
            </a:r>
            <a:r>
              <a:rPr lang="en-US" sz="2800" baseline="-25000" dirty="0"/>
              <a:t>3</a:t>
            </a:r>
            <a:r>
              <a:rPr lang="en-US" sz="2800" dirty="0"/>
              <a:t>, </a:t>
            </a:r>
            <a:r>
              <a:rPr lang="en-US" sz="2800" i="1" dirty="0"/>
              <a:t>u</a:t>
            </a:r>
            <a:r>
              <a:rPr lang="en-US" sz="2800" i="1" baseline="-25000" dirty="0"/>
              <a:t>ji</a:t>
            </a:r>
            <a:r>
              <a:rPr lang="en-US" sz="2800" baseline="-25000" dirty="0"/>
              <a:t>4</a:t>
            </a:r>
            <a:r>
              <a:rPr lang="en-US" sz="2800" dirty="0"/>
              <a:t>, </a:t>
            </a:r>
            <a:r>
              <a:rPr lang="en-US" sz="2800" i="1" dirty="0"/>
              <a:t>u</a:t>
            </a:r>
            <a:r>
              <a:rPr lang="en-US" sz="2800" i="1" baseline="-25000" dirty="0"/>
              <a:t>ji</a:t>
            </a:r>
            <a:r>
              <a:rPr lang="en-US" sz="2800" baseline="-25000" dirty="0"/>
              <a:t>5</a:t>
            </a:r>
            <a:r>
              <a:rPr lang="en-US" sz="2800" dirty="0"/>
              <a:t>, </a:t>
            </a:r>
            <a:r>
              <a:rPr lang="en-US" sz="2800" i="1" dirty="0" smtClean="0"/>
              <a:t>u</a:t>
            </a:r>
            <a:r>
              <a:rPr lang="en-US" sz="2800" i="1" baseline="-25000" dirty="0" smtClean="0"/>
              <a:t>ji</a:t>
            </a:r>
            <a:r>
              <a:rPr lang="en-US" sz="2800" baseline="-25000" dirty="0" smtClean="0"/>
              <a:t>6</a:t>
            </a:r>
            <a:r>
              <a:rPr lang="en-US" sz="2800" dirty="0" smtClean="0"/>
              <a:t> and 14 edges.</a:t>
            </a:r>
          </a:p>
          <a:p>
            <a:r>
              <a:rPr lang="en-US" sz="2800" dirty="0"/>
              <a:t>Additionally</a:t>
            </a:r>
            <a:r>
              <a:rPr lang="en-US" sz="2800" i="1" dirty="0">
                <a:latin typeface="Times New Roman" pitchFamily="18" charset="0"/>
              </a:rPr>
              <a:t> </a:t>
            </a:r>
            <a:r>
              <a:rPr lang="en-US" sz="2800" i="1" dirty="0"/>
              <a:t>G</a:t>
            </a:r>
            <a:r>
              <a:rPr lang="en-US" sz="2800" dirty="0">
                <a:cs typeface="Times New Roman" pitchFamily="18" charset="0"/>
              </a:rPr>
              <a:t>′ has </a:t>
            </a:r>
            <a:r>
              <a:rPr lang="en-US" sz="2800" i="1" dirty="0"/>
              <a:t>k</a:t>
            </a:r>
            <a:r>
              <a:rPr lang="en-US" sz="2800" dirty="0"/>
              <a:t>  “selector” vertices </a:t>
            </a:r>
            <a:r>
              <a:rPr lang="en-US" sz="2800" i="1" dirty="0"/>
              <a:t>a</a:t>
            </a:r>
            <a:r>
              <a:rPr lang="en-US" sz="2800" baseline="-25000" dirty="0"/>
              <a:t>1</a:t>
            </a:r>
            <a:r>
              <a:rPr lang="en-US" sz="2800" dirty="0"/>
              <a:t>, </a:t>
            </a:r>
            <a:r>
              <a:rPr lang="en-US" sz="2800" i="1" dirty="0"/>
              <a:t>a</a:t>
            </a:r>
            <a:r>
              <a:rPr lang="en-US" sz="2800" baseline="-25000" dirty="0"/>
              <a:t>2</a:t>
            </a:r>
            <a:r>
              <a:rPr lang="en-US" sz="2800" dirty="0"/>
              <a:t>,…, </a:t>
            </a:r>
            <a:r>
              <a:rPr lang="en-US" sz="2800" i="1" dirty="0" err="1"/>
              <a:t>a</a:t>
            </a:r>
            <a:r>
              <a:rPr lang="en-US" sz="2800" i="1" baseline="-25000" dirty="0" err="1"/>
              <a:t>k</a:t>
            </a:r>
            <a:r>
              <a:rPr lang="en-US" sz="2800" dirty="0"/>
              <a:t>, which will be used to select </a:t>
            </a:r>
            <a:r>
              <a:rPr lang="en-US" sz="2800" i="1" dirty="0">
                <a:cs typeface="Times New Roman" pitchFamily="18" charset="0"/>
              </a:rPr>
              <a:t>k</a:t>
            </a:r>
            <a:r>
              <a:rPr lang="en-US" sz="2800" dirty="0">
                <a:cs typeface="Times New Roman" pitchFamily="18" charset="0"/>
              </a:rPr>
              <a:t> vertices from the vertex set </a:t>
            </a:r>
            <a:r>
              <a:rPr lang="en-US" sz="2800" i="1" dirty="0">
                <a:cs typeface="Times New Roman" pitchFamily="18" charset="0"/>
              </a:rPr>
              <a:t>V</a:t>
            </a:r>
            <a:r>
              <a:rPr lang="en-US" sz="2800" dirty="0">
                <a:cs typeface="Times New Roman" pitchFamily="18" charset="0"/>
              </a:rPr>
              <a:t> for </a:t>
            </a:r>
            <a:r>
              <a:rPr lang="en-US" sz="2800" i="1" dirty="0">
                <a:cs typeface="Times New Roman" pitchFamily="18" charset="0"/>
              </a:rPr>
              <a:t>G</a:t>
            </a:r>
            <a:r>
              <a:rPr lang="en-US" sz="2800" dirty="0">
                <a:cs typeface="Times New Roman" pitchFamily="18" charset="0"/>
              </a:rPr>
              <a:t>.</a:t>
            </a:r>
            <a:endParaRPr lang="ru-RU" sz="2800" dirty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z="4000" dirty="0" smtClean="0"/>
              <a:t>Component</a:t>
            </a:r>
            <a:r>
              <a:rPr lang="ru-RU" sz="4000" dirty="0" smtClean="0"/>
              <a:t> </a:t>
            </a:r>
            <a:r>
              <a:rPr lang="ru-RU" sz="4000" dirty="0"/>
              <a:t>(</a:t>
            </a:r>
            <a:r>
              <a:rPr lang="en-US" sz="4000" i="1" dirty="0"/>
              <a:t>v</a:t>
            </a:r>
            <a:r>
              <a:rPr lang="en-US" sz="4000" i="1" baseline="-25000" dirty="0"/>
              <a:t>i</a:t>
            </a:r>
            <a:r>
              <a:rPr lang="en-US" sz="4000" dirty="0"/>
              <a:t>, </a:t>
            </a:r>
            <a:r>
              <a:rPr lang="en-US" sz="4000" i="1" dirty="0" err="1"/>
              <a:t>v</a:t>
            </a:r>
            <a:r>
              <a:rPr lang="en-US" sz="4000" i="1" baseline="-25000" dirty="0" err="1"/>
              <a:t>j</a:t>
            </a:r>
            <a:r>
              <a:rPr lang="ru-RU" sz="4000" dirty="0"/>
              <a:t>)</a:t>
            </a:r>
          </a:p>
        </p:txBody>
      </p:sp>
      <p:sp>
        <p:nvSpPr>
          <p:cNvPr id="191492" name="Oval 4"/>
          <p:cNvSpPr>
            <a:spLocks noChangeArrowheads="1"/>
          </p:cNvSpPr>
          <p:nvPr/>
        </p:nvSpPr>
        <p:spPr bwMode="auto">
          <a:xfrm>
            <a:off x="9906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493" name="Oval 5"/>
          <p:cNvSpPr>
            <a:spLocks noChangeArrowheads="1"/>
          </p:cNvSpPr>
          <p:nvPr/>
        </p:nvSpPr>
        <p:spPr bwMode="auto">
          <a:xfrm>
            <a:off x="18288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494" name="Oval 6"/>
          <p:cNvSpPr>
            <a:spLocks noChangeArrowheads="1"/>
          </p:cNvSpPr>
          <p:nvPr/>
        </p:nvSpPr>
        <p:spPr bwMode="auto">
          <a:xfrm>
            <a:off x="1828800" y="4800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1495" name="AutoShape 7"/>
          <p:cNvCxnSpPr>
            <a:cxnSpLocks noChangeShapeType="1"/>
            <a:stCxn id="191492" idx="5"/>
            <a:endCxn id="191494" idx="1"/>
          </p:cNvCxnSpPr>
          <p:nvPr/>
        </p:nvCxnSpPr>
        <p:spPr bwMode="auto">
          <a:xfrm>
            <a:off x="1120775" y="4016375"/>
            <a:ext cx="730250" cy="8064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496" name="AutoShape 8"/>
          <p:cNvCxnSpPr>
            <a:cxnSpLocks noChangeShapeType="1"/>
            <a:stCxn id="191506" idx="2"/>
            <a:endCxn id="191505" idx="7"/>
          </p:cNvCxnSpPr>
          <p:nvPr/>
        </p:nvCxnSpPr>
        <p:spPr bwMode="auto">
          <a:xfrm flipH="1">
            <a:off x="1120775" y="39624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497" name="AutoShape 9"/>
          <p:cNvCxnSpPr>
            <a:cxnSpLocks noChangeShapeType="1"/>
            <a:stCxn id="191493" idx="4"/>
            <a:endCxn id="191494" idx="0"/>
          </p:cNvCxnSpPr>
          <p:nvPr/>
        </p:nvCxnSpPr>
        <p:spPr bwMode="auto">
          <a:xfrm>
            <a:off x="1905000" y="44958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1501" name="Oval 13"/>
          <p:cNvSpPr>
            <a:spLocks noChangeArrowheads="1"/>
          </p:cNvSpPr>
          <p:nvPr/>
        </p:nvSpPr>
        <p:spPr bwMode="auto">
          <a:xfrm>
            <a:off x="990600" y="2514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02" name="Oval 14"/>
          <p:cNvSpPr>
            <a:spLocks noChangeArrowheads="1"/>
          </p:cNvSpPr>
          <p:nvPr/>
        </p:nvSpPr>
        <p:spPr bwMode="auto">
          <a:xfrm>
            <a:off x="990600" y="2971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03" name="Oval 15"/>
          <p:cNvSpPr>
            <a:spLocks noChangeArrowheads="1"/>
          </p:cNvSpPr>
          <p:nvPr/>
        </p:nvSpPr>
        <p:spPr bwMode="auto">
          <a:xfrm>
            <a:off x="99060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04" name="Oval 16"/>
          <p:cNvSpPr>
            <a:spLocks noChangeArrowheads="1"/>
          </p:cNvSpPr>
          <p:nvPr/>
        </p:nvSpPr>
        <p:spPr bwMode="auto">
          <a:xfrm>
            <a:off x="9906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05" name="Oval 17"/>
          <p:cNvSpPr>
            <a:spLocks noChangeArrowheads="1"/>
          </p:cNvSpPr>
          <p:nvPr/>
        </p:nvSpPr>
        <p:spPr bwMode="auto">
          <a:xfrm>
            <a:off x="990600" y="4800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06" name="Oval 18"/>
          <p:cNvSpPr>
            <a:spLocks noChangeArrowheads="1"/>
          </p:cNvSpPr>
          <p:nvPr/>
        </p:nvSpPr>
        <p:spPr bwMode="auto">
          <a:xfrm>
            <a:off x="18288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07" name="Oval 19"/>
          <p:cNvSpPr>
            <a:spLocks noChangeArrowheads="1"/>
          </p:cNvSpPr>
          <p:nvPr/>
        </p:nvSpPr>
        <p:spPr bwMode="auto">
          <a:xfrm>
            <a:off x="182880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08" name="Oval 20"/>
          <p:cNvSpPr>
            <a:spLocks noChangeArrowheads="1"/>
          </p:cNvSpPr>
          <p:nvPr/>
        </p:nvSpPr>
        <p:spPr bwMode="auto">
          <a:xfrm>
            <a:off x="1828800" y="2971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509" name="Oval 21"/>
          <p:cNvSpPr>
            <a:spLocks noChangeArrowheads="1"/>
          </p:cNvSpPr>
          <p:nvPr/>
        </p:nvSpPr>
        <p:spPr bwMode="auto">
          <a:xfrm>
            <a:off x="1828800" y="2514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1510" name="AutoShape 22"/>
          <p:cNvCxnSpPr>
            <a:cxnSpLocks noChangeShapeType="1"/>
            <a:stCxn id="191506" idx="4"/>
            <a:endCxn id="191493" idx="0"/>
          </p:cNvCxnSpPr>
          <p:nvPr/>
        </p:nvCxnSpPr>
        <p:spPr bwMode="auto">
          <a:xfrm>
            <a:off x="1905000" y="40386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11" name="AutoShape 23"/>
          <p:cNvCxnSpPr>
            <a:cxnSpLocks noChangeShapeType="1"/>
            <a:stCxn id="191504" idx="4"/>
            <a:endCxn id="191505" idx="0"/>
          </p:cNvCxnSpPr>
          <p:nvPr/>
        </p:nvCxnSpPr>
        <p:spPr bwMode="auto">
          <a:xfrm>
            <a:off x="1066800" y="44958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12" name="AutoShape 24"/>
          <p:cNvCxnSpPr>
            <a:cxnSpLocks noChangeShapeType="1"/>
            <a:stCxn id="191507" idx="4"/>
            <a:endCxn id="191506" idx="0"/>
          </p:cNvCxnSpPr>
          <p:nvPr/>
        </p:nvCxnSpPr>
        <p:spPr bwMode="auto">
          <a:xfrm>
            <a:off x="1905000" y="35814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13" name="AutoShape 25"/>
          <p:cNvCxnSpPr>
            <a:cxnSpLocks noChangeShapeType="1"/>
            <a:stCxn id="191492" idx="4"/>
            <a:endCxn id="191504" idx="0"/>
          </p:cNvCxnSpPr>
          <p:nvPr/>
        </p:nvCxnSpPr>
        <p:spPr bwMode="auto">
          <a:xfrm>
            <a:off x="1066800" y="40386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14" name="AutoShape 26"/>
          <p:cNvCxnSpPr>
            <a:cxnSpLocks noChangeShapeType="1"/>
            <a:stCxn id="191503" idx="4"/>
            <a:endCxn id="191492" idx="0"/>
          </p:cNvCxnSpPr>
          <p:nvPr/>
        </p:nvCxnSpPr>
        <p:spPr bwMode="auto">
          <a:xfrm>
            <a:off x="1066800" y="35814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15" name="AutoShape 27"/>
          <p:cNvCxnSpPr>
            <a:cxnSpLocks noChangeShapeType="1"/>
          </p:cNvCxnSpPr>
          <p:nvPr/>
        </p:nvCxnSpPr>
        <p:spPr bwMode="auto">
          <a:xfrm>
            <a:off x="1066800" y="31242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16" name="AutoShape 28"/>
          <p:cNvCxnSpPr>
            <a:cxnSpLocks noChangeShapeType="1"/>
          </p:cNvCxnSpPr>
          <p:nvPr/>
        </p:nvCxnSpPr>
        <p:spPr bwMode="auto">
          <a:xfrm>
            <a:off x="1066800" y="26670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17" name="AutoShape 29"/>
          <p:cNvCxnSpPr>
            <a:cxnSpLocks noChangeShapeType="1"/>
            <a:stCxn id="191508" idx="4"/>
            <a:endCxn id="191507" idx="0"/>
          </p:cNvCxnSpPr>
          <p:nvPr/>
        </p:nvCxnSpPr>
        <p:spPr bwMode="auto">
          <a:xfrm>
            <a:off x="1905000" y="31242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18" name="AutoShape 30"/>
          <p:cNvCxnSpPr>
            <a:cxnSpLocks noChangeShapeType="1"/>
            <a:stCxn id="191509" idx="4"/>
            <a:endCxn id="191508" idx="0"/>
          </p:cNvCxnSpPr>
          <p:nvPr/>
        </p:nvCxnSpPr>
        <p:spPr bwMode="auto">
          <a:xfrm>
            <a:off x="1905000" y="2667000"/>
            <a:ext cx="0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19" name="AutoShape 31"/>
          <p:cNvCxnSpPr>
            <a:cxnSpLocks noChangeShapeType="1"/>
            <a:stCxn id="191509" idx="2"/>
            <a:endCxn id="191503" idx="7"/>
          </p:cNvCxnSpPr>
          <p:nvPr/>
        </p:nvCxnSpPr>
        <p:spPr bwMode="auto">
          <a:xfrm flipH="1">
            <a:off x="1120775" y="25908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91520" name="AutoShape 32"/>
          <p:cNvCxnSpPr>
            <a:cxnSpLocks noChangeShapeType="1"/>
            <a:stCxn id="191501" idx="6"/>
            <a:endCxn id="191507" idx="1"/>
          </p:cNvCxnSpPr>
          <p:nvPr/>
        </p:nvCxnSpPr>
        <p:spPr bwMode="auto">
          <a:xfrm>
            <a:off x="1143000" y="25908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91522" name="Rectangle 34"/>
          <p:cNvSpPr>
            <a:spLocks noChangeArrowheads="1"/>
          </p:cNvSpPr>
          <p:nvPr/>
        </p:nvSpPr>
        <p:spPr bwMode="auto">
          <a:xfrm>
            <a:off x="581025" y="2270125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en-US" sz="2000" baseline="-25000">
                <a:latin typeface="Times New Roman" pitchFamily="18" charset="0"/>
              </a:rPr>
              <a:t>1</a:t>
            </a:r>
            <a:endParaRPr lang="ru-RU" sz="2000" baseline="-25000">
              <a:latin typeface="Times New Roman" pitchFamily="18" charset="0"/>
            </a:endParaRPr>
          </a:p>
        </p:txBody>
      </p:sp>
      <p:sp>
        <p:nvSpPr>
          <p:cNvPr id="191523" name="Rectangle 35"/>
          <p:cNvSpPr>
            <a:spLocks noChangeArrowheads="1"/>
          </p:cNvSpPr>
          <p:nvPr/>
        </p:nvSpPr>
        <p:spPr bwMode="auto">
          <a:xfrm>
            <a:off x="533400" y="2743200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ru-RU" sz="20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91524" name="Rectangle 36"/>
          <p:cNvSpPr>
            <a:spLocks noChangeArrowheads="1"/>
          </p:cNvSpPr>
          <p:nvPr/>
        </p:nvSpPr>
        <p:spPr bwMode="auto">
          <a:xfrm>
            <a:off x="533400" y="3184525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ru-RU" sz="2000" baseline="-25000">
                <a:latin typeface="Times New Roman" pitchFamily="18" charset="0"/>
              </a:rPr>
              <a:t>3</a:t>
            </a:r>
          </a:p>
        </p:txBody>
      </p:sp>
      <p:sp>
        <p:nvSpPr>
          <p:cNvPr id="191525" name="Rectangle 37"/>
          <p:cNvSpPr>
            <a:spLocks noChangeArrowheads="1"/>
          </p:cNvSpPr>
          <p:nvPr/>
        </p:nvSpPr>
        <p:spPr bwMode="auto">
          <a:xfrm>
            <a:off x="533400" y="3657600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ru-RU" sz="2000" baseline="-25000">
                <a:latin typeface="Times New Roman" pitchFamily="18" charset="0"/>
              </a:rPr>
              <a:t>4</a:t>
            </a:r>
          </a:p>
        </p:txBody>
      </p:sp>
      <p:sp>
        <p:nvSpPr>
          <p:cNvPr id="191526" name="Rectangle 38"/>
          <p:cNvSpPr>
            <a:spLocks noChangeArrowheads="1"/>
          </p:cNvSpPr>
          <p:nvPr/>
        </p:nvSpPr>
        <p:spPr bwMode="auto">
          <a:xfrm>
            <a:off x="533400" y="4098925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ru-RU" sz="2000" baseline="-25000">
                <a:latin typeface="Times New Roman" pitchFamily="18" charset="0"/>
              </a:rPr>
              <a:t>5</a:t>
            </a:r>
          </a:p>
        </p:txBody>
      </p:sp>
      <p:sp>
        <p:nvSpPr>
          <p:cNvPr id="191527" name="Rectangle 39"/>
          <p:cNvSpPr>
            <a:spLocks noChangeArrowheads="1"/>
          </p:cNvSpPr>
          <p:nvPr/>
        </p:nvSpPr>
        <p:spPr bwMode="auto">
          <a:xfrm>
            <a:off x="533400" y="4632325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ij</a:t>
            </a:r>
            <a:r>
              <a:rPr lang="ru-RU" sz="2000" baseline="-25000">
                <a:latin typeface="Times New Roman" pitchFamily="18" charset="0"/>
              </a:rPr>
              <a:t>6</a:t>
            </a:r>
          </a:p>
        </p:txBody>
      </p:sp>
      <p:sp>
        <p:nvSpPr>
          <p:cNvPr id="191528" name="Rectangle 40"/>
          <p:cNvSpPr>
            <a:spLocks noChangeArrowheads="1"/>
          </p:cNvSpPr>
          <p:nvPr/>
        </p:nvSpPr>
        <p:spPr bwMode="auto">
          <a:xfrm>
            <a:off x="2028825" y="2362200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ji</a:t>
            </a:r>
            <a:r>
              <a:rPr lang="en-US" sz="2000" baseline="-25000">
                <a:latin typeface="Times New Roman" pitchFamily="18" charset="0"/>
              </a:rPr>
              <a:t>1</a:t>
            </a:r>
            <a:endParaRPr lang="ru-RU" sz="2000" baseline="-25000">
              <a:latin typeface="Times New Roman" pitchFamily="18" charset="0"/>
            </a:endParaRPr>
          </a:p>
        </p:txBody>
      </p:sp>
      <p:sp>
        <p:nvSpPr>
          <p:cNvPr id="191529" name="Rectangle 41"/>
          <p:cNvSpPr>
            <a:spLocks noChangeArrowheads="1"/>
          </p:cNvSpPr>
          <p:nvPr/>
        </p:nvSpPr>
        <p:spPr bwMode="auto">
          <a:xfrm>
            <a:off x="1981200" y="2835275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ji</a:t>
            </a:r>
            <a:r>
              <a:rPr lang="ru-RU" sz="20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91530" name="Rectangle 42"/>
          <p:cNvSpPr>
            <a:spLocks noChangeArrowheads="1"/>
          </p:cNvSpPr>
          <p:nvPr/>
        </p:nvSpPr>
        <p:spPr bwMode="auto">
          <a:xfrm>
            <a:off x="1981200" y="3276600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ji</a:t>
            </a:r>
            <a:r>
              <a:rPr lang="ru-RU" sz="2000" baseline="-25000">
                <a:latin typeface="Times New Roman" pitchFamily="18" charset="0"/>
              </a:rPr>
              <a:t>3</a:t>
            </a:r>
          </a:p>
        </p:txBody>
      </p:sp>
      <p:sp>
        <p:nvSpPr>
          <p:cNvPr id="191531" name="Rectangle 43"/>
          <p:cNvSpPr>
            <a:spLocks noChangeArrowheads="1"/>
          </p:cNvSpPr>
          <p:nvPr/>
        </p:nvSpPr>
        <p:spPr bwMode="auto">
          <a:xfrm>
            <a:off x="1981200" y="3749675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ji</a:t>
            </a:r>
            <a:r>
              <a:rPr lang="ru-RU" sz="2000" baseline="-25000">
                <a:latin typeface="Times New Roman" pitchFamily="18" charset="0"/>
              </a:rPr>
              <a:t>4</a:t>
            </a:r>
          </a:p>
        </p:txBody>
      </p:sp>
      <p:sp>
        <p:nvSpPr>
          <p:cNvPr id="191532" name="Rectangle 44"/>
          <p:cNvSpPr>
            <a:spLocks noChangeArrowheads="1"/>
          </p:cNvSpPr>
          <p:nvPr/>
        </p:nvSpPr>
        <p:spPr bwMode="auto">
          <a:xfrm>
            <a:off x="1981200" y="4191000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ji</a:t>
            </a:r>
            <a:r>
              <a:rPr lang="ru-RU" sz="2000" baseline="-25000">
                <a:latin typeface="Times New Roman" pitchFamily="18" charset="0"/>
              </a:rPr>
              <a:t>5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1981200" y="4724400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u</a:t>
            </a:r>
            <a:r>
              <a:rPr lang="en-US" sz="2000" i="1" baseline="-25000">
                <a:latin typeface="Times New Roman" pitchFamily="18" charset="0"/>
              </a:rPr>
              <a:t>ji</a:t>
            </a:r>
            <a:r>
              <a:rPr lang="ru-RU" sz="2000" baseline="-25000">
                <a:latin typeface="Times New Roman" pitchFamily="18" charset="0"/>
              </a:rPr>
              <a:t>6</a:t>
            </a:r>
          </a:p>
        </p:txBody>
      </p:sp>
      <p:sp>
        <p:nvSpPr>
          <p:cNvPr id="191560" name="Freeform 72"/>
          <p:cNvSpPr>
            <a:spLocks/>
          </p:cNvSpPr>
          <p:nvPr/>
        </p:nvSpPr>
        <p:spPr bwMode="auto">
          <a:xfrm>
            <a:off x="838200" y="1905000"/>
            <a:ext cx="2286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1561" name="Freeform 73"/>
          <p:cNvSpPr>
            <a:spLocks/>
          </p:cNvSpPr>
          <p:nvPr/>
        </p:nvSpPr>
        <p:spPr bwMode="auto">
          <a:xfrm flipH="1">
            <a:off x="1905000" y="1905000"/>
            <a:ext cx="2286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1562" name="Freeform 74"/>
          <p:cNvSpPr>
            <a:spLocks/>
          </p:cNvSpPr>
          <p:nvPr/>
        </p:nvSpPr>
        <p:spPr bwMode="auto">
          <a:xfrm flipV="1">
            <a:off x="914400" y="4876800"/>
            <a:ext cx="152400" cy="762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1563" name="Freeform 75"/>
          <p:cNvSpPr>
            <a:spLocks/>
          </p:cNvSpPr>
          <p:nvPr/>
        </p:nvSpPr>
        <p:spPr bwMode="auto">
          <a:xfrm flipH="1" flipV="1">
            <a:off x="1905000" y="5029200"/>
            <a:ext cx="3048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144" y="192"/>
              </a:cxn>
            </a:cxnLst>
            <a:rect l="0" t="0" r="r" b="b"/>
            <a:pathLst>
              <a:path w="144" h="192">
                <a:moveTo>
                  <a:pt x="0" y="0"/>
                </a:moveTo>
                <a:cubicBezTo>
                  <a:pt x="36" y="8"/>
                  <a:pt x="72" y="16"/>
                  <a:pt x="96" y="48"/>
                </a:cubicBezTo>
                <a:cubicBezTo>
                  <a:pt x="120" y="80"/>
                  <a:pt x="136" y="168"/>
                  <a:pt x="144" y="192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1622" name="Rectangle 134"/>
          <p:cNvSpPr>
            <a:spLocks noChangeArrowheads="1"/>
          </p:cNvSpPr>
          <p:nvPr/>
        </p:nvSpPr>
        <p:spPr bwMode="auto">
          <a:xfrm>
            <a:off x="3048000" y="1828800"/>
            <a:ext cx="57912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0" i="0" dirty="0" smtClean="0">
                <a:solidFill>
                  <a:schemeClr val="tx2"/>
                </a:solidFill>
                <a:latin typeface="Times New Roman" pitchFamily="18" charset="0"/>
              </a:rPr>
              <a:t>In the completed construction</a:t>
            </a:r>
            <a:r>
              <a:rPr lang="en-US" sz="2800" b="0" i="0" dirty="0" smtClean="0">
                <a:latin typeface="Times New Roman" pitchFamily="18" charset="0"/>
              </a:rPr>
              <a:t>, the only vertices from this component that will be involved in any additional edges are </a:t>
            </a:r>
            <a:endParaRPr lang="en-US" sz="2800" b="0" i="0" dirty="0">
              <a:latin typeface="Times New Roman" pitchFamily="18" charset="0"/>
            </a:endParaRPr>
          </a:p>
          <a:p>
            <a:r>
              <a:rPr lang="en-US" sz="3200" b="0" dirty="0" smtClean="0">
                <a:solidFill>
                  <a:schemeClr val="tx2"/>
                </a:solidFill>
                <a:latin typeface="Times New Roman" pitchFamily="18" charset="0"/>
              </a:rPr>
              <a:t>u</a:t>
            </a:r>
            <a:r>
              <a:rPr lang="en-US" sz="3200" b="0" baseline="-25000" dirty="0" smtClean="0">
                <a:solidFill>
                  <a:schemeClr val="tx2"/>
                </a:solidFill>
                <a:latin typeface="Times New Roman" pitchFamily="18" charset="0"/>
              </a:rPr>
              <a:t>ij</a:t>
            </a:r>
            <a:r>
              <a:rPr lang="en-US" sz="3200" b="0" i="0" baseline="-25000" dirty="0" smtClean="0">
                <a:solidFill>
                  <a:schemeClr val="tx2"/>
                </a:solidFill>
                <a:latin typeface="Times New Roman" pitchFamily="18" charset="0"/>
              </a:rPr>
              <a:t>1</a:t>
            </a:r>
            <a:r>
              <a:rPr lang="en-US" sz="3200" b="0" dirty="0" smtClean="0">
                <a:solidFill>
                  <a:schemeClr val="tx2"/>
                </a:solidFill>
                <a:latin typeface="Times New Roman" pitchFamily="18" charset="0"/>
              </a:rPr>
              <a:t>, u</a:t>
            </a:r>
            <a:r>
              <a:rPr lang="en-US" sz="3200" b="0" baseline="-25000" dirty="0" smtClean="0">
                <a:solidFill>
                  <a:schemeClr val="tx2"/>
                </a:solidFill>
                <a:latin typeface="Times New Roman" pitchFamily="18" charset="0"/>
              </a:rPr>
              <a:t>ji</a:t>
            </a:r>
            <a:r>
              <a:rPr lang="en-US" sz="3200" b="0" i="0" baseline="-25000" dirty="0" smtClean="0">
                <a:solidFill>
                  <a:schemeClr val="tx2"/>
                </a:solidFill>
                <a:latin typeface="Times New Roman" pitchFamily="18" charset="0"/>
              </a:rPr>
              <a:t>1</a:t>
            </a:r>
            <a:r>
              <a:rPr lang="en-US" sz="3200" b="0" dirty="0" smtClean="0">
                <a:solidFill>
                  <a:schemeClr val="tx2"/>
                </a:solidFill>
                <a:latin typeface="Times New Roman" pitchFamily="18" charset="0"/>
              </a:rPr>
              <a:t>,</a:t>
            </a:r>
            <a:r>
              <a:rPr lang="en-US" sz="3200" b="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200" b="0" dirty="0" smtClean="0">
                <a:solidFill>
                  <a:schemeClr val="tx2"/>
                </a:solidFill>
                <a:latin typeface="Times New Roman" pitchFamily="18" charset="0"/>
              </a:rPr>
              <a:t>u</a:t>
            </a:r>
            <a:r>
              <a:rPr lang="en-US" sz="3200" b="0" baseline="-25000" dirty="0" smtClean="0">
                <a:solidFill>
                  <a:schemeClr val="tx2"/>
                </a:solidFill>
                <a:latin typeface="Times New Roman" pitchFamily="18" charset="0"/>
              </a:rPr>
              <a:t>ij</a:t>
            </a:r>
            <a:r>
              <a:rPr lang="en-US" sz="3200" b="0" i="0" baseline="-25000" dirty="0" smtClean="0">
                <a:solidFill>
                  <a:schemeClr val="tx2"/>
                </a:solidFill>
                <a:latin typeface="Times New Roman" pitchFamily="18" charset="0"/>
              </a:rPr>
              <a:t>6</a:t>
            </a:r>
            <a:r>
              <a:rPr lang="en-US" sz="3200" b="0" dirty="0" smtClean="0">
                <a:solidFill>
                  <a:schemeClr val="tx2"/>
                </a:solidFill>
                <a:latin typeface="Times New Roman" pitchFamily="18" charset="0"/>
              </a:rPr>
              <a:t>, u</a:t>
            </a:r>
            <a:r>
              <a:rPr lang="en-US" sz="3200" b="0" baseline="-25000" dirty="0" smtClean="0">
                <a:solidFill>
                  <a:schemeClr val="tx2"/>
                </a:solidFill>
                <a:latin typeface="Times New Roman" pitchFamily="18" charset="0"/>
              </a:rPr>
              <a:t>ji</a:t>
            </a:r>
            <a:r>
              <a:rPr lang="en-US" sz="3200" b="0" i="0" baseline="-25000" dirty="0" smtClean="0">
                <a:solidFill>
                  <a:schemeClr val="tx2"/>
                </a:solidFill>
                <a:latin typeface="Times New Roman" pitchFamily="18" charset="0"/>
              </a:rPr>
              <a:t>6</a:t>
            </a:r>
            <a:r>
              <a:rPr lang="en-US" sz="3200" b="0" dirty="0" smtClean="0">
                <a:latin typeface="Times New Roman" pitchFamily="18" charset="0"/>
              </a:rPr>
              <a:t>.</a:t>
            </a:r>
          </a:p>
          <a:p>
            <a:endParaRPr lang="en-US" sz="2800" b="0" i="0" dirty="0" smtClean="0">
              <a:latin typeface="Times New Roman" pitchFamily="18" charset="0"/>
            </a:endParaRPr>
          </a:p>
          <a:p>
            <a:r>
              <a:rPr lang="en-US" sz="2800" b="0" i="0" dirty="0" smtClean="0">
                <a:latin typeface="Times New Roman" pitchFamily="18" charset="0"/>
              </a:rPr>
              <a:t>This implies that any Hamiltonian circuit </a:t>
            </a:r>
            <a:r>
              <a:rPr lang="en-US" sz="2800" b="0" i="0" dirty="0">
                <a:latin typeface="Times New Roman" pitchFamily="18" charset="0"/>
              </a:rPr>
              <a:t>of </a:t>
            </a:r>
            <a:r>
              <a:rPr lang="en-US" sz="2800" b="0" dirty="0">
                <a:latin typeface="Times New Roman" pitchFamily="18" charset="0"/>
              </a:rPr>
              <a:t>G</a:t>
            </a:r>
            <a:r>
              <a:rPr lang="en-US" sz="2800" b="0" i="0" dirty="0" smtClean="0">
                <a:latin typeface="Times New Roman" pitchFamily="18" charset="0"/>
              </a:rPr>
              <a:t>′ has to pass through these vertices by the exactly one of the three following ways.</a:t>
            </a:r>
            <a:endParaRPr lang="ru-RU" sz="2800" b="0" i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634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5112</TotalTime>
  <Words>1966</Words>
  <Application>Microsoft Macintosh PowerPoint</Application>
  <PresentationFormat>On-screen Show (4:3)</PresentationFormat>
  <Paragraphs>222</Paragraphs>
  <Slides>30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Default Design</vt:lpstr>
      <vt:lpstr>Формула</vt:lpstr>
      <vt:lpstr>Equation</vt:lpstr>
      <vt:lpstr>NP-completeness</vt:lpstr>
      <vt:lpstr>Homework</vt:lpstr>
      <vt:lpstr>Vertex cover, stable set, clique,…(2)</vt:lpstr>
      <vt:lpstr>NP-completeness of Vertex Cover </vt:lpstr>
      <vt:lpstr>Hamiltonian Circuit</vt:lpstr>
      <vt:lpstr>Hamiltonian Circuit</vt:lpstr>
      <vt:lpstr>Sketch of Proof</vt:lpstr>
      <vt:lpstr>Construction of G′</vt:lpstr>
      <vt:lpstr>Component (vi, vj)</vt:lpstr>
      <vt:lpstr>Component (vi, vj)</vt:lpstr>
      <vt:lpstr>Component vi</vt:lpstr>
      <vt:lpstr>Vertex Component</vt:lpstr>
      <vt:lpstr>Construction of G′</vt:lpstr>
      <vt:lpstr>Selector vertices</vt:lpstr>
      <vt:lpstr>Component of G′</vt:lpstr>
      <vt:lpstr>Proof (1)</vt:lpstr>
      <vt:lpstr>Component of G′</vt:lpstr>
      <vt:lpstr>Proof (2)</vt:lpstr>
      <vt:lpstr>Proof(3)</vt:lpstr>
      <vt:lpstr>Proof(4)</vt:lpstr>
      <vt:lpstr>Proof(5)</vt:lpstr>
      <vt:lpstr>Component (vi, vj)</vt:lpstr>
      <vt:lpstr>Optimization problem</vt:lpstr>
      <vt:lpstr>Optimization problem</vt:lpstr>
      <vt:lpstr>Algorithm</vt:lpstr>
      <vt:lpstr>Polynomial reduction</vt:lpstr>
      <vt:lpstr>NP-hardness</vt:lpstr>
      <vt:lpstr>Exercise 11.1</vt:lpstr>
      <vt:lpstr>Exercise 11.2</vt:lpstr>
      <vt:lpstr>Homework</vt:lpstr>
    </vt:vector>
  </TitlesOfParts>
  <Company>ncnu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Classification of Scheduling Problems</dc:title>
  <dc:creator>Kononov</dc:creator>
  <cp:lastModifiedBy>Alexander Kononov</cp:lastModifiedBy>
  <cp:revision>282</cp:revision>
  <dcterms:created xsi:type="dcterms:W3CDTF">2003-07-18T17:26:38Z</dcterms:created>
  <dcterms:modified xsi:type="dcterms:W3CDTF">2015-12-22T10:48:27Z</dcterms:modified>
</cp:coreProperties>
</file>