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293C-73F0-A648-BFA5-EDBF4D2A68E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E7A8-3A52-CF43-9C24-B60A9A803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7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293C-73F0-A648-BFA5-EDBF4D2A68E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E7A8-3A52-CF43-9C24-B60A9A803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9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293C-73F0-A648-BFA5-EDBF4D2A68E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E7A8-3A52-CF43-9C24-B60A9A803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14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D3687-A956-0848-B1EB-2B451852B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19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113ED-9E16-B84F-9EF3-C5AB2ECD5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293C-73F0-A648-BFA5-EDBF4D2A68E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E7A8-3A52-CF43-9C24-B60A9A803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8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293C-73F0-A648-BFA5-EDBF4D2A68E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E7A8-3A52-CF43-9C24-B60A9A803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8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293C-73F0-A648-BFA5-EDBF4D2A68E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E7A8-3A52-CF43-9C24-B60A9A803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3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293C-73F0-A648-BFA5-EDBF4D2A68E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E7A8-3A52-CF43-9C24-B60A9A803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293C-73F0-A648-BFA5-EDBF4D2A68E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E7A8-3A52-CF43-9C24-B60A9A803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0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293C-73F0-A648-BFA5-EDBF4D2A68E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E7A8-3A52-CF43-9C24-B60A9A803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7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293C-73F0-A648-BFA5-EDBF4D2A68E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E7A8-3A52-CF43-9C24-B60A9A803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6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293C-73F0-A648-BFA5-EDBF4D2A68E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E7A8-3A52-CF43-9C24-B60A9A803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03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6293C-73F0-A648-BFA5-EDBF4D2A68EB}" type="datetimeFigureOut">
              <a:rPr lang="en-US" smtClean="0"/>
              <a:t>22/12/15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4E7A8-3A52-CF43-9C24-B60A9A803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7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3.wmf"/><Relationship Id="rId9" Type="http://schemas.openxmlformats.org/officeDocument/2006/relationships/oleObject" Target="../embeddings/oleObject7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Graphs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Lecture</a:t>
            </a:r>
            <a:r>
              <a:rPr lang="ru-RU" smtClean="0"/>
              <a:t> </a:t>
            </a:r>
            <a:r>
              <a:rPr lang="ru-RU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033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Graphs (3)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/>
                <a:cs typeface="Times New Roman"/>
              </a:rPr>
              <a:t>A </a:t>
            </a:r>
            <a:r>
              <a:rPr lang="en-US" b="1" dirty="0" smtClean="0">
                <a:latin typeface="Times New Roman"/>
                <a:cs typeface="Times New Roman"/>
              </a:rPr>
              <a:t>complete graph </a:t>
            </a:r>
            <a:r>
              <a:rPr lang="en-US" dirty="0" smtClean="0">
                <a:latin typeface="Times New Roman"/>
                <a:cs typeface="Times New Roman"/>
              </a:rPr>
              <a:t>is a simple undirected graph where each pair of vertices is adjacent.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b="1" dirty="0" smtClean="0">
                <a:latin typeface="Times New Roman"/>
                <a:cs typeface="Times New Roman"/>
              </a:rPr>
              <a:t>complement </a:t>
            </a:r>
            <a:r>
              <a:rPr lang="en-US" dirty="0" smtClean="0">
                <a:latin typeface="Times New Roman"/>
                <a:cs typeface="Times New Roman"/>
              </a:rPr>
              <a:t>of a simple undirected graph </a:t>
            </a:r>
            <a:r>
              <a:rPr lang="en-US" i="1" dirty="0" smtClean="0">
                <a:latin typeface="Times New Roman"/>
                <a:cs typeface="Times New Roman"/>
              </a:rPr>
              <a:t>G </a:t>
            </a:r>
            <a:r>
              <a:rPr lang="en-US" dirty="0" smtClean="0">
                <a:latin typeface="Times New Roman"/>
                <a:cs typeface="Times New Roman"/>
              </a:rPr>
              <a:t>is the graph </a:t>
            </a:r>
            <a:r>
              <a:rPr lang="en-US" i="1" dirty="0" smtClean="0">
                <a:latin typeface="Times New Roman"/>
                <a:cs typeface="Times New Roman"/>
              </a:rPr>
              <a:t>H </a:t>
            </a:r>
            <a:r>
              <a:rPr lang="en-US" dirty="0" smtClean="0">
                <a:latin typeface="Times New Roman"/>
                <a:cs typeface="Times New Roman"/>
              </a:rPr>
              <a:t>for which </a:t>
            </a:r>
            <a:r>
              <a:rPr lang="en-US" i="1" dirty="0" smtClean="0">
                <a:latin typeface="Times New Roman"/>
                <a:cs typeface="Times New Roman"/>
              </a:rPr>
              <a:t>G+H </a:t>
            </a:r>
            <a:r>
              <a:rPr lang="en-US" dirty="0" smtClean="0">
                <a:latin typeface="Times New Roman"/>
                <a:cs typeface="Times New Roman"/>
              </a:rPr>
              <a:t>is a complete graph.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/>
                <a:cs typeface="Times New Roman"/>
              </a:rPr>
              <a:t>A </a:t>
            </a:r>
            <a:r>
              <a:rPr lang="en-US" b="1" dirty="0" smtClean="0">
                <a:latin typeface="Times New Roman"/>
                <a:cs typeface="Times New Roman"/>
              </a:rPr>
              <a:t>matching </a:t>
            </a:r>
            <a:r>
              <a:rPr lang="en-US" dirty="0" smtClean="0">
                <a:latin typeface="Times New Roman"/>
                <a:cs typeface="Times New Roman"/>
              </a:rPr>
              <a:t>in an</a:t>
            </a:r>
            <a:r>
              <a:rPr lang="en-US" b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undirected graph </a:t>
            </a:r>
            <a:r>
              <a:rPr lang="en-US" i="1" dirty="0" smtClean="0">
                <a:latin typeface="Times New Roman"/>
                <a:cs typeface="Times New Roman"/>
              </a:rPr>
              <a:t>G </a:t>
            </a:r>
            <a:r>
              <a:rPr lang="en-US" dirty="0" smtClean="0">
                <a:latin typeface="Times New Roman"/>
                <a:cs typeface="Times New Roman"/>
              </a:rPr>
              <a:t>is a set of pairwise disjoint edges. </a:t>
            </a:r>
          </a:p>
          <a:p>
            <a:pPr eaLnBrk="1" hangingPunct="1">
              <a:defRPr/>
            </a:pPr>
            <a:endParaRPr lang="en-US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9336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cs typeface="+mj-cs"/>
              </a:rPr>
              <a:t>Vertex cover, stable set, clique,…(1)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A </a:t>
            </a:r>
            <a:r>
              <a:rPr lang="en-US" sz="2400" b="1" dirty="0" smtClean="0">
                <a:latin typeface="Times New Roman"/>
                <a:cs typeface="Times New Roman"/>
              </a:rPr>
              <a:t>vertex cover</a:t>
            </a:r>
            <a:r>
              <a:rPr lang="en-US" sz="2400" dirty="0" smtClean="0">
                <a:latin typeface="Times New Roman"/>
                <a:cs typeface="Times New Roman"/>
              </a:rPr>
              <a:t> in </a:t>
            </a:r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 is a set </a:t>
            </a:r>
            <a:r>
              <a:rPr lang="en-US" sz="2400" i="1" dirty="0" smtClean="0">
                <a:latin typeface="Times New Roman"/>
                <a:cs typeface="Times New Roman"/>
              </a:rPr>
              <a:t>S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⊆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) of vertices such that every edge of 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is incident to at least one vertex in 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S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An </a:t>
            </a:r>
            <a:r>
              <a:rPr lang="en-US" sz="2400" b="1" dirty="0" smtClean="0">
                <a:latin typeface="Times New Roman"/>
                <a:ea typeface="MS Mincho" charset="0"/>
                <a:cs typeface="Times New Roman"/>
              </a:rPr>
              <a:t>edge cover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in 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is a set </a:t>
            </a:r>
            <a:r>
              <a:rPr lang="en-US" sz="2400" i="1" dirty="0" smtClean="0">
                <a:latin typeface="Times New Roman"/>
                <a:cs typeface="Times New Roman"/>
              </a:rPr>
              <a:t>F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⊆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) of edges such that every vertex of 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is incident to at least one edge in 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F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A </a:t>
            </a:r>
            <a:r>
              <a:rPr lang="en-US" sz="2400" b="1" dirty="0" smtClean="0">
                <a:latin typeface="Times New Roman"/>
                <a:ea typeface="MS Mincho" charset="0"/>
                <a:cs typeface="Times New Roman"/>
              </a:rPr>
              <a:t>stable set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in 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G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is a set of pairwise non-adjacent vertices.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A graph containing no edges is called </a:t>
            </a:r>
            <a:r>
              <a:rPr lang="en-US" sz="2400" b="1" dirty="0" smtClean="0">
                <a:latin typeface="Times New Roman"/>
                <a:ea typeface="MS Mincho" charset="0"/>
                <a:cs typeface="Times New Roman"/>
              </a:rPr>
              <a:t>empty.</a:t>
            </a:r>
            <a:endParaRPr lang="en-US" sz="2400" dirty="0" smtClean="0">
              <a:latin typeface="Times New Roman"/>
              <a:ea typeface="MS Mincho" charset="0"/>
              <a:cs typeface="Times New Roman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A clique is a set of pairwise adjacent vertices.</a:t>
            </a:r>
          </a:p>
          <a:p>
            <a:pPr eaLnBrk="1" hangingPunct="1">
              <a:defRPr/>
            </a:pPr>
            <a:endParaRPr lang="en-US" sz="2400" i="1" dirty="0" smtClean="0">
              <a:ea typeface="MS Mincho" charset="0"/>
              <a:cs typeface="MS Mincho" charset="0"/>
            </a:endParaRPr>
          </a:p>
          <a:p>
            <a:pPr eaLnBrk="1" hangingPunct="1">
              <a:defRPr/>
            </a:pPr>
            <a:endParaRPr lang="en-US" sz="2400" b="1" dirty="0" smtClean="0">
              <a:ea typeface="MS Mincho" charset="0"/>
              <a:cs typeface="MS Mincho" charset="0"/>
            </a:endParaRPr>
          </a:p>
          <a:p>
            <a:pPr eaLnBrk="1" hangingPunct="1">
              <a:defRPr/>
            </a:pPr>
            <a:endParaRPr lang="en-US" sz="2800" dirty="0" smtClean="0">
              <a:ea typeface="MS Mincho" charset="0"/>
              <a:cs typeface="MS Minch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037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cs typeface="+mj-cs"/>
              </a:rPr>
              <a:t>Vertex cover, stable set, clique,…(2)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US" dirty="0" smtClean="0">
                <a:solidFill>
                  <a:srgbClr val="CC3399"/>
                </a:solidFill>
                <a:cs typeface="+mn-cs"/>
              </a:rPr>
              <a:t>  </a:t>
            </a:r>
            <a:r>
              <a:rPr lang="en-US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Proposition 2.2.</a:t>
            </a:r>
            <a:r>
              <a:rPr lang="en-US" dirty="0" smtClean="0">
                <a:solidFill>
                  <a:srgbClr val="CC3399"/>
                </a:solidFill>
                <a:latin typeface="Times New Roman"/>
                <a:cs typeface="Times New Roman"/>
              </a:rPr>
              <a:t> 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i="1" dirty="0" smtClean="0">
                <a:latin typeface="Times New Roman"/>
                <a:cs typeface="Times New Roman"/>
              </a:rPr>
              <a:t>      Let G be a graph and X</a:t>
            </a: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⊆</a:t>
            </a:r>
            <a:r>
              <a:rPr lang="en-US" i="1" dirty="0" smtClean="0">
                <a:latin typeface="Times New Roman"/>
                <a:ea typeface="MS Mincho" charset="0"/>
                <a:cs typeface="Times New Roman"/>
              </a:rPr>
              <a:t>V</a:t>
            </a: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(</a:t>
            </a:r>
            <a:r>
              <a:rPr lang="en-US" i="1" dirty="0" smtClean="0">
                <a:latin typeface="Times New Roman"/>
                <a:ea typeface="MS Mincho" charset="0"/>
                <a:cs typeface="Times New Roman"/>
              </a:rPr>
              <a:t>G</a:t>
            </a: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). </a:t>
            </a:r>
            <a:r>
              <a:rPr lang="en-US" i="1" dirty="0" smtClean="0">
                <a:latin typeface="Times New Roman"/>
                <a:ea typeface="MS Mincho" charset="0"/>
                <a:cs typeface="Times New Roman"/>
              </a:rPr>
              <a:t>Then the following three statements are equivalent:</a:t>
            </a:r>
          </a:p>
          <a:p>
            <a:pPr marL="609600" indent="-609600" eaLnBrk="1" hangingPunct="1">
              <a:buFontTx/>
              <a:buAutoNum type="alphaLcParenBoth"/>
              <a:defRPr/>
            </a:pP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 </a:t>
            </a:r>
            <a:r>
              <a:rPr lang="en-US" i="1" dirty="0" smtClean="0">
                <a:latin typeface="Times New Roman"/>
                <a:ea typeface="MS Mincho" charset="0"/>
                <a:cs typeface="Times New Roman"/>
              </a:rPr>
              <a:t>X is a vertex cover in G,</a:t>
            </a:r>
          </a:p>
          <a:p>
            <a:pPr marL="609600" indent="-609600" eaLnBrk="1" hangingPunct="1">
              <a:buFontTx/>
              <a:buAutoNum type="alphaLcParenBoth"/>
              <a:defRPr/>
            </a:pP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 </a:t>
            </a:r>
            <a:r>
              <a:rPr lang="en-US" i="1" dirty="0" smtClean="0">
                <a:latin typeface="Times New Roman"/>
                <a:ea typeface="MS Mincho" charset="0"/>
                <a:cs typeface="Times New Roman"/>
              </a:rPr>
              <a:t>V</a:t>
            </a: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(</a:t>
            </a:r>
            <a:r>
              <a:rPr lang="en-US" i="1" dirty="0" smtClean="0">
                <a:latin typeface="Times New Roman"/>
                <a:ea typeface="MS Mincho" charset="0"/>
                <a:cs typeface="Times New Roman"/>
              </a:rPr>
              <a:t>G</a:t>
            </a: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)</a:t>
            </a:r>
            <a:r>
              <a:rPr lang="en-US" i="1" dirty="0" smtClean="0">
                <a:latin typeface="Times New Roman"/>
                <a:ea typeface="MS Mincho" charset="0"/>
                <a:cs typeface="Times New Roman"/>
              </a:rPr>
              <a:t>\X is a stable set in G,</a:t>
            </a:r>
          </a:p>
          <a:p>
            <a:pPr marL="609600" indent="-609600" eaLnBrk="1" hangingPunct="1">
              <a:buFontTx/>
              <a:buAutoNum type="alphaLcParenBoth"/>
              <a:defRPr/>
            </a:pP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 </a:t>
            </a:r>
            <a:r>
              <a:rPr lang="en-US" i="1" dirty="0" smtClean="0">
                <a:latin typeface="Times New Roman"/>
                <a:ea typeface="MS Mincho" charset="0"/>
                <a:cs typeface="Times New Roman"/>
              </a:rPr>
              <a:t>V</a:t>
            </a: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(</a:t>
            </a:r>
            <a:r>
              <a:rPr lang="en-US" i="1" dirty="0" smtClean="0">
                <a:latin typeface="Times New Roman"/>
                <a:ea typeface="MS Mincho" charset="0"/>
                <a:cs typeface="Times New Roman"/>
              </a:rPr>
              <a:t>G</a:t>
            </a: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)</a:t>
            </a:r>
            <a:r>
              <a:rPr lang="en-US" i="1" dirty="0" smtClean="0">
                <a:latin typeface="Times New Roman"/>
                <a:ea typeface="MS Mincho" charset="0"/>
                <a:cs typeface="Times New Roman"/>
              </a:rPr>
              <a:t>\X is a clique in the complement of G.</a:t>
            </a:r>
          </a:p>
        </p:txBody>
      </p:sp>
    </p:spTree>
    <p:extLst>
      <p:ext uri="{BB962C8B-B14F-4D97-AF65-F5344CB8AC3E}">
        <p14:creationId xmlns:p14="http://schemas.microsoft.com/office/powerpoint/2010/main" val="2665844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smtClean="0">
                <a:latin typeface="Arial"/>
                <a:cs typeface="+mj-cs"/>
              </a:rPr>
              <a:t>“</a:t>
            </a:r>
            <a:r>
              <a:rPr lang="en-US" smtClean="0">
                <a:cs typeface="+mj-cs"/>
              </a:rPr>
              <a:t>Minimal</a:t>
            </a:r>
            <a:r>
              <a:rPr lang="ja-JP" altLang="en-US" smtClean="0">
                <a:latin typeface="Arial"/>
                <a:cs typeface="+mj-cs"/>
              </a:rPr>
              <a:t>”</a:t>
            </a:r>
            <a:r>
              <a:rPr lang="en-US" smtClean="0">
                <a:cs typeface="+mj-cs"/>
              </a:rPr>
              <a:t> and </a:t>
            </a:r>
            <a:r>
              <a:rPr lang="ja-JP" altLang="en-US" smtClean="0">
                <a:latin typeface="Arial"/>
                <a:cs typeface="+mj-cs"/>
              </a:rPr>
              <a:t>“</a:t>
            </a:r>
            <a:r>
              <a:rPr lang="en-US" smtClean="0">
                <a:cs typeface="+mj-cs"/>
              </a:rPr>
              <a:t>minimum</a:t>
            </a:r>
            <a:r>
              <a:rPr lang="ja-JP" altLang="en-US" smtClean="0">
                <a:latin typeface="Arial"/>
                <a:cs typeface="+mj-cs"/>
              </a:rPr>
              <a:t>”</a:t>
            </a:r>
            <a:endParaRPr lang="en-US" smtClean="0">
              <a:cs typeface="+mj-cs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800" dirty="0" smtClean="0">
                <a:cs typeface="+mn-cs"/>
              </a:rPr>
              <a:t>    </a:t>
            </a:r>
            <a:r>
              <a:rPr lang="en-US" sz="2800" dirty="0" smtClean="0">
                <a:latin typeface="Times New Roman"/>
                <a:cs typeface="Times New Roman"/>
              </a:rPr>
              <a:t> If </a:t>
            </a:r>
            <a:r>
              <a:rPr lang="en-US" sz="2800" b="1" dirty="0" smtClean="0">
                <a:latin typeface="Times New Roman"/>
                <a:ea typeface="MS Gothic" charset="0"/>
                <a:cs typeface="Times New Roman"/>
              </a:rPr>
              <a:t>F 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is a family of sets or graphs, we say that </a:t>
            </a:r>
          </a:p>
          <a:p>
            <a:pPr eaLnBrk="1" hangingPunct="1">
              <a:defRPr/>
            </a:pP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F 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is a </a:t>
            </a:r>
            <a:r>
              <a:rPr lang="en-US" sz="2800" b="1" dirty="0" smtClean="0">
                <a:latin typeface="Times New Roman"/>
                <a:ea typeface="MS Gothic" charset="0"/>
                <a:cs typeface="Times New Roman"/>
              </a:rPr>
              <a:t>minimal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element of </a:t>
            </a:r>
            <a:r>
              <a:rPr lang="en-US" b="1" dirty="0" smtClean="0">
                <a:latin typeface="Times New Roman"/>
                <a:ea typeface="MS Gothic" charset="0"/>
                <a:cs typeface="Times New Roman"/>
              </a:rPr>
              <a:t>F</a:t>
            </a:r>
            <a:r>
              <a:rPr lang="en-US" sz="2800" b="1" dirty="0" smtClean="0">
                <a:latin typeface="Times New Roman"/>
                <a:ea typeface="MS Gothic" charset="0"/>
                <a:cs typeface="Times New Roman"/>
              </a:rPr>
              <a:t>  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if 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F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∈</a:t>
            </a:r>
            <a:r>
              <a:rPr lang="en-US" b="1" dirty="0" smtClean="0">
                <a:latin typeface="Times New Roman"/>
                <a:ea typeface="MS Gothic" charset="0"/>
                <a:cs typeface="Times New Roman"/>
              </a:rPr>
              <a:t>F</a:t>
            </a:r>
            <a:r>
              <a:rPr lang="en-US" sz="2800" b="1" dirty="0" smtClean="0">
                <a:latin typeface="Times New Roman"/>
                <a:ea typeface="MS Gothic" charset="0"/>
                <a:cs typeface="Times New Roman"/>
              </a:rPr>
              <a:t>  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but no proper subset/subgraph of 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F,</a:t>
            </a:r>
          </a:p>
          <a:p>
            <a:pPr eaLnBrk="1" hangingPunct="1">
              <a:defRPr/>
            </a:pP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F 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is a </a:t>
            </a:r>
            <a:r>
              <a:rPr lang="en-US" sz="2800" b="1" dirty="0" smtClean="0">
                <a:latin typeface="Times New Roman"/>
                <a:ea typeface="MS Gothic" charset="0"/>
                <a:cs typeface="Times New Roman"/>
              </a:rPr>
              <a:t>maximal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element of </a:t>
            </a:r>
            <a:r>
              <a:rPr lang="en-US" b="1" dirty="0" smtClean="0">
                <a:latin typeface="Times New Roman"/>
                <a:ea typeface="MS Gothic" charset="0"/>
                <a:cs typeface="Times New Roman"/>
              </a:rPr>
              <a:t>F</a:t>
            </a:r>
            <a:r>
              <a:rPr lang="en-US" sz="2800" b="1" dirty="0" smtClean="0">
                <a:latin typeface="Times New Roman"/>
                <a:ea typeface="MS Gothic" charset="0"/>
                <a:cs typeface="Times New Roman"/>
              </a:rPr>
              <a:t>  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if 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F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∈</a:t>
            </a:r>
            <a:r>
              <a:rPr lang="en-US" b="1" dirty="0" smtClean="0">
                <a:latin typeface="Times New Roman"/>
                <a:ea typeface="MS Gothic" charset="0"/>
                <a:cs typeface="Times New Roman"/>
              </a:rPr>
              <a:t>F</a:t>
            </a:r>
            <a:r>
              <a:rPr lang="en-US" sz="2800" b="1" dirty="0" smtClean="0">
                <a:latin typeface="Times New Roman"/>
                <a:ea typeface="MS Gothic" charset="0"/>
                <a:cs typeface="Times New Roman"/>
              </a:rPr>
              <a:t>  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is not a proper subset/subgraph of any element of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b="1" dirty="0" smtClean="0">
                <a:latin typeface="Times New Roman"/>
                <a:ea typeface="MS Gothic" charset="0"/>
                <a:cs typeface="Times New Roman"/>
              </a:rPr>
              <a:t>F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 .</a:t>
            </a:r>
          </a:p>
          <a:p>
            <a:pPr eaLnBrk="1" hangingPunct="1">
              <a:defRPr/>
            </a:pP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When we speak of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800" b="1" dirty="0" smtClean="0">
                <a:latin typeface="Times New Roman"/>
                <a:ea typeface="MS Gothic" charset="0"/>
                <a:cs typeface="Times New Roman"/>
              </a:rPr>
              <a:t>minimum 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or </a:t>
            </a:r>
            <a:r>
              <a:rPr lang="en-US" sz="2800" b="1" dirty="0" smtClean="0">
                <a:latin typeface="Times New Roman"/>
                <a:ea typeface="MS Gothic" charset="0"/>
                <a:cs typeface="Times New Roman"/>
              </a:rPr>
              <a:t>maximum 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element we mean one of minimum/maximum cardinality.</a:t>
            </a:r>
            <a:endParaRPr lang="en-US" sz="2800" i="1" dirty="0" smtClean="0">
              <a:latin typeface="Times New Roman"/>
              <a:ea typeface="MS Gothic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96804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Path and cycle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An </a:t>
            </a:r>
            <a:r>
              <a:rPr lang="en-US" sz="2400" b="1" dirty="0" smtClean="0">
                <a:latin typeface="Times New Roman"/>
                <a:cs typeface="Times New Roman"/>
              </a:rPr>
              <a:t>edge progression </a:t>
            </a:r>
            <a:r>
              <a:rPr lang="en-US" sz="2400" i="1" dirty="0" smtClean="0">
                <a:latin typeface="Times New Roman"/>
                <a:cs typeface="Times New Roman"/>
              </a:rPr>
              <a:t>W </a:t>
            </a:r>
            <a:r>
              <a:rPr lang="en-US" sz="2400" dirty="0" smtClean="0">
                <a:latin typeface="Times New Roman"/>
                <a:cs typeface="Times New Roman"/>
              </a:rPr>
              <a:t>in</a:t>
            </a:r>
            <a:r>
              <a:rPr lang="en-US" sz="2400" i="1" dirty="0" smtClean="0">
                <a:latin typeface="Times New Roman"/>
                <a:cs typeface="Times New Roman"/>
              </a:rPr>
              <a:t> G </a:t>
            </a:r>
            <a:r>
              <a:rPr lang="en-US" sz="2400" dirty="0" smtClean="0">
                <a:latin typeface="Times New Roman"/>
                <a:cs typeface="Times New Roman"/>
              </a:rPr>
              <a:t>is a sequence </a:t>
            </a:r>
            <a:r>
              <a:rPr lang="en-US" sz="2400" baseline="-25000" dirty="0" smtClean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cs typeface="Times New Roman"/>
              </a:rPr>
              <a:t>,e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cs typeface="Times New Roman"/>
              </a:rPr>
              <a:t>,v</a:t>
            </a:r>
            <a:r>
              <a:rPr lang="en-US" sz="2400" baseline="-25000" dirty="0" smtClean="0">
                <a:latin typeface="Times New Roman"/>
                <a:cs typeface="Times New Roman"/>
              </a:rPr>
              <a:t>2</a:t>
            </a:r>
            <a:r>
              <a:rPr lang="en-US" sz="2400" i="1" dirty="0" smtClean="0">
                <a:latin typeface="Times New Roman"/>
                <a:cs typeface="Times New Roman"/>
              </a:rPr>
              <a:t>,e</a:t>
            </a:r>
            <a:r>
              <a:rPr lang="en-US" sz="2400" baseline="-25000" dirty="0" smtClean="0">
                <a:latin typeface="Times New Roman"/>
                <a:cs typeface="Times New Roman"/>
              </a:rPr>
              <a:t>2</a:t>
            </a:r>
            <a:r>
              <a:rPr lang="en-US" sz="2400" i="1" dirty="0" smtClean="0">
                <a:latin typeface="Times New Roman"/>
                <a:cs typeface="Times New Roman"/>
              </a:rPr>
              <a:t>,…,</a:t>
            </a:r>
            <a:r>
              <a:rPr lang="en-US" sz="2400" i="1" dirty="0" err="1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err="1" smtClean="0">
                <a:latin typeface="Times New Roman"/>
                <a:cs typeface="Times New Roman"/>
              </a:rPr>
              <a:t>k</a:t>
            </a:r>
            <a:r>
              <a:rPr lang="en-US" sz="2400" i="1" dirty="0" err="1" smtClean="0">
                <a:latin typeface="Times New Roman"/>
                <a:cs typeface="Times New Roman"/>
              </a:rPr>
              <a:t>,e</a:t>
            </a:r>
            <a:r>
              <a:rPr lang="en-US" sz="2400" baseline="-25000" dirty="0" err="1" smtClean="0">
                <a:latin typeface="Times New Roman"/>
                <a:cs typeface="Times New Roman"/>
              </a:rPr>
              <a:t>k</a:t>
            </a:r>
            <a:r>
              <a:rPr lang="en-US" sz="2400" i="1" dirty="0" smtClean="0">
                <a:latin typeface="Times New Roman"/>
                <a:cs typeface="Times New Roman"/>
              </a:rPr>
              <a:t>, v</a:t>
            </a:r>
            <a:r>
              <a:rPr lang="en-US" sz="2400" i="1" baseline="-25000" dirty="0" smtClean="0">
                <a:latin typeface="Times New Roman"/>
                <a:cs typeface="Times New Roman"/>
              </a:rPr>
              <a:t>k+1 </a:t>
            </a:r>
            <a:r>
              <a:rPr lang="en-US" sz="2400" dirty="0" smtClean="0">
                <a:latin typeface="Times New Roman"/>
                <a:cs typeface="Times New Roman"/>
              </a:rPr>
              <a:t>such that </a:t>
            </a:r>
            <a:r>
              <a:rPr lang="en-US" sz="2400" i="1" dirty="0" smtClean="0">
                <a:latin typeface="Times New Roman"/>
                <a:cs typeface="Times New Roman"/>
              </a:rPr>
              <a:t>k ≥ </a:t>
            </a:r>
            <a:r>
              <a:rPr lang="en-US" sz="2400" dirty="0" smtClean="0">
                <a:latin typeface="Times New Roman"/>
                <a:cs typeface="Times New Roman"/>
              </a:rPr>
              <a:t>0, and </a:t>
            </a:r>
            <a:r>
              <a:rPr lang="en-US" sz="2400" i="1" dirty="0" err="1" smtClean="0">
                <a:latin typeface="Times New Roman"/>
                <a:cs typeface="Times New Roman"/>
              </a:rPr>
              <a:t>e</a:t>
            </a:r>
            <a:r>
              <a:rPr lang="en-US" sz="2400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400" i="1" dirty="0" smtClean="0">
                <a:latin typeface="Times New Roman"/>
                <a:cs typeface="Times New Roman"/>
              </a:rPr>
              <a:t>=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i</a:t>
            </a:r>
            <a:r>
              <a:rPr lang="en-US" sz="2400" i="1" dirty="0" smtClean="0">
                <a:latin typeface="Times New Roman"/>
                <a:cs typeface="Times New Roman"/>
              </a:rPr>
              <a:t>, v</a:t>
            </a:r>
            <a:r>
              <a:rPr lang="en-US" sz="2400" baseline="-25000" dirty="0" smtClean="0">
                <a:latin typeface="Times New Roman"/>
                <a:cs typeface="Times New Roman"/>
              </a:rPr>
              <a:t>i+1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∈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) for </a:t>
            </a:r>
            <a:r>
              <a:rPr lang="en-US" sz="2400" i="1" dirty="0" err="1" smtClean="0">
                <a:latin typeface="Times New Roman"/>
                <a:ea typeface="MS Mincho" charset="0"/>
                <a:cs typeface="Times New Roman"/>
              </a:rPr>
              <a:t>i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=1,…,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k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If in addition </a:t>
            </a:r>
            <a:r>
              <a:rPr lang="en-US" sz="2400" i="1" dirty="0" err="1" smtClean="0">
                <a:latin typeface="Times New Roman"/>
                <a:cs typeface="Times New Roman"/>
              </a:rPr>
              <a:t>e</a:t>
            </a:r>
            <a:r>
              <a:rPr lang="en-US" sz="2400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400" baseline="-250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≠ </a:t>
            </a:r>
            <a:r>
              <a:rPr lang="en-US" sz="2400" i="1" dirty="0" err="1" smtClean="0">
                <a:latin typeface="Times New Roman"/>
                <a:cs typeface="Times New Roman"/>
              </a:rPr>
              <a:t>e</a:t>
            </a:r>
            <a:r>
              <a:rPr lang="en-US" sz="2400" baseline="-25000" dirty="0" err="1" smtClean="0">
                <a:latin typeface="Times New Roman"/>
                <a:cs typeface="Times New Roman"/>
              </a:rPr>
              <a:t>j</a:t>
            </a:r>
            <a:r>
              <a:rPr lang="en-US" sz="2400" baseline="-25000" dirty="0" smtClean="0">
                <a:latin typeface="Times New Roman"/>
                <a:cs typeface="Times New Roman"/>
              </a:rPr>
              <a:t>  </a:t>
            </a:r>
            <a:r>
              <a:rPr lang="en-US" sz="2400" dirty="0" smtClean="0">
                <a:latin typeface="Times New Roman"/>
                <a:cs typeface="Times New Roman"/>
              </a:rPr>
              <a:t>for all 1≤</a:t>
            </a:r>
            <a:r>
              <a:rPr lang="en-US" sz="2400" i="1" dirty="0" smtClean="0">
                <a:latin typeface="Times New Roman"/>
                <a:cs typeface="Times New Roman"/>
              </a:rPr>
              <a:t>i&lt;j</a:t>
            </a:r>
            <a:r>
              <a:rPr lang="en-US" sz="2400" dirty="0" smtClean="0">
                <a:latin typeface="Times New Roman"/>
                <a:cs typeface="Times New Roman"/>
              </a:rPr>
              <a:t>≤ </a:t>
            </a:r>
            <a:r>
              <a:rPr lang="en-US" sz="2400" i="1" dirty="0" smtClean="0">
                <a:latin typeface="Times New Roman"/>
                <a:cs typeface="Times New Roman"/>
              </a:rPr>
              <a:t>k, W </a:t>
            </a:r>
            <a:r>
              <a:rPr lang="en-US" sz="2400" dirty="0" smtClean="0">
                <a:latin typeface="Times New Roman"/>
                <a:cs typeface="Times New Roman"/>
              </a:rPr>
              <a:t>is called a </a:t>
            </a:r>
            <a:r>
              <a:rPr lang="en-US" sz="2400" b="1" dirty="0" smtClean="0">
                <a:latin typeface="Times New Roman"/>
                <a:cs typeface="Times New Roman"/>
              </a:rPr>
              <a:t>walk</a:t>
            </a:r>
            <a:r>
              <a:rPr lang="en-US" sz="2400" dirty="0" smtClean="0">
                <a:latin typeface="Times New Roman"/>
                <a:cs typeface="Times New Roman"/>
              </a:rPr>
              <a:t> in </a:t>
            </a:r>
            <a:r>
              <a:rPr lang="en-US" sz="2400" i="1" dirty="0" smtClean="0">
                <a:latin typeface="Times New Roman"/>
                <a:cs typeface="Times New Roman"/>
              </a:rPr>
              <a:t>G.</a:t>
            </a:r>
          </a:p>
          <a:p>
            <a:pPr eaLnBrk="1" hangingPunct="1"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W </a:t>
            </a:r>
            <a:r>
              <a:rPr lang="en-US" sz="2400" dirty="0" smtClean="0">
                <a:latin typeface="Times New Roman"/>
                <a:cs typeface="Times New Roman"/>
              </a:rPr>
              <a:t>is </a:t>
            </a:r>
            <a:r>
              <a:rPr lang="en-US" sz="2400" b="1" dirty="0" smtClean="0">
                <a:latin typeface="Times New Roman"/>
                <a:cs typeface="Times New Roman"/>
              </a:rPr>
              <a:t>closed</a:t>
            </a:r>
            <a:r>
              <a:rPr lang="en-US" sz="2400" dirty="0" smtClean="0">
                <a:latin typeface="Times New Roman"/>
                <a:cs typeface="Times New Roman"/>
              </a:rPr>
              <a:t> if </a:t>
            </a:r>
            <a:r>
              <a:rPr lang="en-US" sz="2400" baseline="-25000" dirty="0" smtClean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cs typeface="Times New Roman"/>
              </a:rPr>
              <a:t>= v</a:t>
            </a:r>
            <a:r>
              <a:rPr lang="en-US" sz="2400" i="1" baseline="-25000" dirty="0" smtClean="0">
                <a:latin typeface="Times New Roman"/>
                <a:cs typeface="Times New Roman"/>
              </a:rPr>
              <a:t>k+1 </a:t>
            </a:r>
            <a:r>
              <a:rPr lang="en-US" sz="2400" i="1" dirty="0" smtClean="0">
                <a:latin typeface="Times New Roman"/>
                <a:cs typeface="Times New Roman"/>
              </a:rPr>
              <a:t>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A </a:t>
            </a:r>
            <a:r>
              <a:rPr lang="en-US" sz="2400" b="1" dirty="0" smtClean="0">
                <a:latin typeface="Times New Roman"/>
                <a:cs typeface="Times New Roman"/>
              </a:rPr>
              <a:t>path </a:t>
            </a:r>
            <a:r>
              <a:rPr lang="en-US" sz="2400" dirty="0" smtClean="0">
                <a:latin typeface="Times New Roman"/>
                <a:cs typeface="Times New Roman"/>
              </a:rPr>
              <a:t>is a graph </a:t>
            </a:r>
            <a:r>
              <a:rPr lang="en-US" sz="2400" i="1" dirty="0" smtClean="0">
                <a:latin typeface="Times New Roman"/>
                <a:cs typeface="Times New Roman"/>
              </a:rPr>
              <a:t>P</a:t>
            </a:r>
            <a:r>
              <a:rPr lang="en-US" sz="2400" dirty="0" smtClean="0">
                <a:latin typeface="Times New Roman"/>
                <a:cs typeface="Times New Roman"/>
              </a:rPr>
              <a:t>=({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cs typeface="Times New Roman"/>
              </a:rPr>
              <a:t>,…,v</a:t>
            </a:r>
            <a:r>
              <a:rPr lang="en-US" sz="2400" i="1" baseline="-25000" dirty="0" smtClean="0">
                <a:latin typeface="Times New Roman"/>
                <a:cs typeface="Times New Roman"/>
              </a:rPr>
              <a:t>k+1 </a:t>
            </a:r>
            <a:r>
              <a:rPr lang="en-US" sz="2400" dirty="0" smtClean="0">
                <a:latin typeface="Times New Roman"/>
                <a:cs typeface="Times New Roman"/>
              </a:rPr>
              <a:t>},{</a:t>
            </a:r>
            <a:r>
              <a:rPr lang="en-US" sz="2400" i="1" dirty="0" smtClean="0">
                <a:latin typeface="Times New Roman"/>
                <a:cs typeface="Times New Roman"/>
              </a:rPr>
              <a:t>e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cs typeface="Times New Roman"/>
              </a:rPr>
              <a:t>,…,</a:t>
            </a:r>
            <a:r>
              <a:rPr lang="en-US" sz="2400" i="1" dirty="0" err="1" smtClean="0">
                <a:latin typeface="Times New Roman"/>
                <a:cs typeface="Times New Roman"/>
              </a:rPr>
              <a:t>e</a:t>
            </a:r>
            <a:r>
              <a:rPr lang="en-US" sz="2400" baseline="-25000" dirty="0" err="1" smtClean="0">
                <a:latin typeface="Times New Roman"/>
                <a:cs typeface="Times New Roman"/>
              </a:rPr>
              <a:t>k</a:t>
            </a:r>
            <a:r>
              <a:rPr lang="en-US" sz="2400" dirty="0" smtClean="0">
                <a:latin typeface="Times New Roman"/>
                <a:cs typeface="Times New Roman"/>
              </a:rPr>
              <a:t>}) such that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i </a:t>
            </a:r>
            <a:r>
              <a:rPr lang="en-US" sz="2400" dirty="0" smtClean="0">
                <a:latin typeface="Times New Roman"/>
                <a:cs typeface="Times New Roman"/>
              </a:rPr>
              <a:t>≠ </a:t>
            </a:r>
            <a:r>
              <a:rPr lang="en-US" sz="2400" i="1" dirty="0" err="1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err="1" smtClean="0">
                <a:latin typeface="Times New Roman"/>
                <a:cs typeface="Times New Roman"/>
              </a:rPr>
              <a:t>j</a:t>
            </a:r>
            <a:r>
              <a:rPr lang="en-US" sz="2400" baseline="-250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for 1≤</a:t>
            </a:r>
            <a:r>
              <a:rPr lang="en-US" sz="2400" i="1" dirty="0" smtClean="0">
                <a:latin typeface="Times New Roman"/>
                <a:cs typeface="Times New Roman"/>
              </a:rPr>
              <a:t>i&lt;j</a:t>
            </a:r>
            <a:r>
              <a:rPr lang="en-US" sz="2400" dirty="0" smtClean="0">
                <a:latin typeface="Times New Roman"/>
                <a:cs typeface="Times New Roman"/>
              </a:rPr>
              <a:t>≤ </a:t>
            </a:r>
            <a:r>
              <a:rPr lang="en-US" sz="2400" i="1" dirty="0" smtClean="0">
                <a:latin typeface="Times New Roman"/>
                <a:cs typeface="Times New Roman"/>
              </a:rPr>
              <a:t>k</a:t>
            </a:r>
            <a:r>
              <a:rPr lang="en-US" sz="2400" dirty="0" smtClean="0">
                <a:latin typeface="Times New Roman"/>
                <a:cs typeface="Times New Roman"/>
              </a:rPr>
              <a:t>+1</a:t>
            </a:r>
            <a:r>
              <a:rPr lang="en-US" sz="2400" i="1" dirty="0" smtClean="0">
                <a:latin typeface="Times New Roman"/>
                <a:cs typeface="Times New Roman"/>
              </a:rPr>
              <a:t>, </a:t>
            </a:r>
            <a:r>
              <a:rPr lang="en-US" sz="2400" baseline="-25000" dirty="0" err="1" smtClean="0">
                <a:latin typeface="Times New Roman"/>
                <a:cs typeface="Times New Roman"/>
              </a:rPr>
              <a:t>f</a:t>
            </a:r>
            <a:r>
              <a:rPr lang="en-US" sz="2400" dirty="0" err="1" smtClean="0">
                <a:latin typeface="Times New Roman"/>
                <a:cs typeface="Times New Roman"/>
              </a:rPr>
              <a:t>and</a:t>
            </a:r>
            <a:r>
              <a:rPr lang="en-US" sz="2400" dirty="0" smtClean="0">
                <a:latin typeface="Times New Roman"/>
                <a:cs typeface="Times New Roman"/>
              </a:rPr>
              <a:t> the sequence </a:t>
            </a:r>
            <a:r>
              <a:rPr lang="en-US" sz="2400" baseline="-25000" dirty="0" smtClean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cs typeface="Times New Roman"/>
              </a:rPr>
              <a:t>,e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cs typeface="Times New Roman"/>
              </a:rPr>
              <a:t>,v</a:t>
            </a:r>
            <a:r>
              <a:rPr lang="en-US" sz="2400" baseline="-25000" dirty="0" smtClean="0">
                <a:latin typeface="Times New Roman"/>
                <a:cs typeface="Times New Roman"/>
              </a:rPr>
              <a:t>2</a:t>
            </a:r>
            <a:r>
              <a:rPr lang="en-US" sz="2400" i="1" dirty="0" smtClean="0">
                <a:latin typeface="Times New Roman"/>
                <a:cs typeface="Times New Roman"/>
              </a:rPr>
              <a:t>,e</a:t>
            </a:r>
            <a:r>
              <a:rPr lang="en-US" sz="2400" baseline="-25000" dirty="0" smtClean="0">
                <a:latin typeface="Times New Roman"/>
                <a:cs typeface="Times New Roman"/>
              </a:rPr>
              <a:t>2</a:t>
            </a:r>
            <a:r>
              <a:rPr lang="en-US" sz="2400" i="1" dirty="0" smtClean="0">
                <a:latin typeface="Times New Roman"/>
                <a:cs typeface="Times New Roman"/>
              </a:rPr>
              <a:t>,…,v</a:t>
            </a:r>
            <a:r>
              <a:rPr lang="en-US" sz="2400" baseline="-25000" dirty="0" smtClean="0">
                <a:latin typeface="Times New Roman"/>
                <a:cs typeface="Times New Roman"/>
              </a:rPr>
              <a:t>k</a:t>
            </a:r>
            <a:r>
              <a:rPr lang="en-US" sz="2400" i="1" dirty="0" smtClean="0">
                <a:latin typeface="Times New Roman"/>
                <a:cs typeface="Times New Roman"/>
              </a:rPr>
              <a:t>,e</a:t>
            </a:r>
            <a:r>
              <a:rPr lang="en-US" sz="2400" baseline="-25000" dirty="0" smtClean="0">
                <a:latin typeface="Times New Roman"/>
                <a:cs typeface="Times New Roman"/>
              </a:rPr>
              <a:t>k</a:t>
            </a:r>
            <a:r>
              <a:rPr lang="en-US" sz="2400" i="1" dirty="0" smtClean="0">
                <a:latin typeface="Times New Roman"/>
                <a:cs typeface="Times New Roman"/>
              </a:rPr>
              <a:t>,v</a:t>
            </a:r>
            <a:r>
              <a:rPr lang="en-US" sz="2400" i="1" baseline="-25000" dirty="0" smtClean="0">
                <a:latin typeface="Times New Roman"/>
                <a:cs typeface="Times New Roman"/>
              </a:rPr>
              <a:t>k+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baseline="-250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is a walk.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A </a:t>
            </a:r>
            <a:r>
              <a:rPr lang="en-US" sz="2400" b="1" dirty="0" smtClean="0">
                <a:latin typeface="Times New Roman"/>
                <a:cs typeface="Times New Roman"/>
              </a:rPr>
              <a:t>circuit</a:t>
            </a:r>
            <a:r>
              <a:rPr lang="en-US" sz="2400" dirty="0" smtClean="0">
                <a:latin typeface="Times New Roman"/>
                <a:cs typeface="Times New Roman"/>
              </a:rPr>
              <a:t> or a </a:t>
            </a:r>
            <a:r>
              <a:rPr lang="en-US" sz="2400" b="1" dirty="0" smtClean="0">
                <a:latin typeface="Times New Roman"/>
                <a:cs typeface="Times New Roman"/>
              </a:rPr>
              <a:t>cycle</a:t>
            </a:r>
            <a:r>
              <a:rPr lang="en-US" sz="2400" dirty="0" smtClean="0">
                <a:latin typeface="Times New Roman"/>
                <a:cs typeface="Times New Roman"/>
              </a:rPr>
              <a:t> is a graph ({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cs typeface="Times New Roman"/>
              </a:rPr>
              <a:t>,…,</a:t>
            </a:r>
            <a:r>
              <a:rPr lang="en-US" sz="2400" i="1" dirty="0" err="1" smtClean="0">
                <a:latin typeface="Times New Roman"/>
                <a:cs typeface="Times New Roman"/>
              </a:rPr>
              <a:t>v</a:t>
            </a:r>
            <a:r>
              <a:rPr lang="en-US" sz="2400" i="1" baseline="-25000" dirty="0" err="1" smtClean="0">
                <a:latin typeface="Times New Roman"/>
                <a:cs typeface="Times New Roman"/>
              </a:rPr>
              <a:t>k</a:t>
            </a:r>
            <a:r>
              <a:rPr lang="en-US" sz="2400" i="1" baseline="-250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},{</a:t>
            </a:r>
            <a:r>
              <a:rPr lang="en-US" sz="2400" i="1" dirty="0" smtClean="0">
                <a:latin typeface="Times New Roman"/>
                <a:cs typeface="Times New Roman"/>
              </a:rPr>
              <a:t>e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cs typeface="Times New Roman"/>
              </a:rPr>
              <a:t>,…,</a:t>
            </a:r>
            <a:r>
              <a:rPr lang="en-US" sz="2400" i="1" dirty="0" err="1" smtClean="0">
                <a:latin typeface="Times New Roman"/>
                <a:cs typeface="Times New Roman"/>
              </a:rPr>
              <a:t>e</a:t>
            </a:r>
            <a:r>
              <a:rPr lang="en-US" sz="2400" baseline="-25000" dirty="0" err="1" smtClean="0">
                <a:latin typeface="Times New Roman"/>
                <a:cs typeface="Times New Roman"/>
              </a:rPr>
              <a:t>k</a:t>
            </a:r>
            <a:r>
              <a:rPr lang="en-US" sz="2400" dirty="0" smtClean="0">
                <a:latin typeface="Times New Roman"/>
                <a:cs typeface="Times New Roman"/>
              </a:rPr>
              <a:t>}) such that the sequence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cs typeface="Times New Roman"/>
              </a:rPr>
              <a:t>,e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cs typeface="Times New Roman"/>
              </a:rPr>
              <a:t>,v</a:t>
            </a:r>
            <a:r>
              <a:rPr lang="en-US" sz="2400" baseline="-25000" dirty="0" smtClean="0">
                <a:latin typeface="Times New Roman"/>
                <a:cs typeface="Times New Roman"/>
              </a:rPr>
              <a:t>2</a:t>
            </a:r>
            <a:r>
              <a:rPr lang="en-US" sz="2400" i="1" dirty="0" smtClean="0">
                <a:latin typeface="Times New Roman"/>
                <a:cs typeface="Times New Roman"/>
              </a:rPr>
              <a:t>,e</a:t>
            </a:r>
            <a:r>
              <a:rPr lang="en-US" sz="2400" baseline="-25000" dirty="0" smtClean="0">
                <a:latin typeface="Times New Roman"/>
                <a:cs typeface="Times New Roman"/>
              </a:rPr>
              <a:t>2</a:t>
            </a:r>
            <a:r>
              <a:rPr lang="en-US" sz="2400" i="1" dirty="0" smtClean="0">
                <a:latin typeface="Times New Roman"/>
                <a:cs typeface="Times New Roman"/>
              </a:rPr>
              <a:t>,…,v</a:t>
            </a:r>
            <a:r>
              <a:rPr lang="en-US" sz="2400" baseline="-25000" dirty="0" smtClean="0">
                <a:latin typeface="Times New Roman"/>
                <a:cs typeface="Times New Roman"/>
              </a:rPr>
              <a:t>k</a:t>
            </a:r>
            <a:r>
              <a:rPr lang="en-US" sz="2400" i="1" dirty="0" smtClean="0">
                <a:latin typeface="Times New Roman"/>
                <a:cs typeface="Times New Roman"/>
              </a:rPr>
              <a:t>,e</a:t>
            </a:r>
            <a:r>
              <a:rPr lang="en-US" sz="2400" baseline="-25000" dirty="0" smtClean="0">
                <a:latin typeface="Times New Roman"/>
                <a:cs typeface="Times New Roman"/>
              </a:rPr>
              <a:t>k</a:t>
            </a:r>
            <a:r>
              <a:rPr lang="en-US" sz="2400" i="1" dirty="0" smtClean="0">
                <a:latin typeface="Times New Roman"/>
                <a:cs typeface="Times New Roman"/>
              </a:rPr>
              <a:t>,v</a:t>
            </a:r>
            <a:r>
              <a:rPr lang="en-US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sz="2400" i="1" baseline="-250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is a (closed) walk and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smtClean="0">
                <a:latin typeface="Times New Roman"/>
                <a:cs typeface="Times New Roman"/>
              </a:rPr>
              <a:t>i </a:t>
            </a:r>
            <a:r>
              <a:rPr lang="en-US" sz="2400" dirty="0" smtClean="0">
                <a:latin typeface="Times New Roman"/>
                <a:cs typeface="Times New Roman"/>
              </a:rPr>
              <a:t>≠ </a:t>
            </a:r>
            <a:r>
              <a:rPr lang="en-US" sz="2400" i="1" dirty="0" err="1" smtClean="0">
                <a:latin typeface="Times New Roman"/>
                <a:cs typeface="Times New Roman"/>
              </a:rPr>
              <a:t>v</a:t>
            </a:r>
            <a:r>
              <a:rPr lang="en-US" sz="2400" baseline="-25000" dirty="0" err="1" smtClean="0">
                <a:latin typeface="Times New Roman"/>
                <a:cs typeface="Times New Roman"/>
              </a:rPr>
              <a:t>j</a:t>
            </a:r>
            <a:r>
              <a:rPr lang="en-US" sz="2400" baseline="-250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for 1≤</a:t>
            </a:r>
            <a:r>
              <a:rPr lang="en-US" sz="2400" i="1" dirty="0" smtClean="0">
                <a:latin typeface="Times New Roman"/>
                <a:cs typeface="Times New Roman"/>
              </a:rPr>
              <a:t>i&lt;j</a:t>
            </a:r>
            <a:r>
              <a:rPr lang="en-US" sz="2400" dirty="0" smtClean="0">
                <a:latin typeface="Times New Roman"/>
                <a:cs typeface="Times New Roman"/>
              </a:rPr>
              <a:t>≤ </a:t>
            </a:r>
            <a:r>
              <a:rPr lang="en-US" sz="2400" i="1" dirty="0" smtClean="0">
                <a:latin typeface="Times New Roman"/>
                <a:cs typeface="Times New Roman"/>
              </a:rPr>
              <a:t>k</a:t>
            </a:r>
            <a:r>
              <a:rPr lang="en-US" sz="2400" dirty="0" smtClean="0">
                <a:latin typeface="Times New Roman"/>
                <a:cs typeface="Times New Roman"/>
              </a:rPr>
              <a:t>+1.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The </a:t>
            </a:r>
            <a:r>
              <a:rPr lang="en-US" sz="2400" b="1" dirty="0" smtClean="0">
                <a:latin typeface="Times New Roman"/>
                <a:cs typeface="Times New Roman"/>
              </a:rPr>
              <a:t>length</a:t>
            </a:r>
            <a:r>
              <a:rPr lang="en-US" sz="2400" dirty="0" smtClean="0">
                <a:latin typeface="Times New Roman"/>
                <a:cs typeface="Times New Roman"/>
              </a:rPr>
              <a:t> of a path or circuit is the number of its edges.</a:t>
            </a:r>
          </a:p>
        </p:txBody>
      </p:sp>
    </p:spTree>
    <p:extLst>
      <p:ext uri="{BB962C8B-B14F-4D97-AF65-F5344CB8AC3E}">
        <p14:creationId xmlns:p14="http://schemas.microsoft.com/office/powerpoint/2010/main" val="1299848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Hamiltonian graph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Times New Roman"/>
                <a:cs typeface="Times New Roman"/>
              </a:rPr>
              <a:t>A spanning path in G is called a </a:t>
            </a:r>
            <a:r>
              <a:rPr lang="en-US" sz="2800" b="1" dirty="0" smtClean="0">
                <a:latin typeface="Times New Roman"/>
                <a:cs typeface="Times New Roman"/>
              </a:rPr>
              <a:t>Hamiltonian path</a:t>
            </a:r>
            <a:r>
              <a:rPr lang="en-US" sz="2800" dirty="0" smtClean="0">
                <a:latin typeface="Times New Roman"/>
                <a:cs typeface="Times New Roman"/>
              </a:rPr>
              <a:t>.</a:t>
            </a:r>
          </a:p>
          <a:p>
            <a:pPr eaLnBrk="1" hangingPunct="1">
              <a:defRPr/>
            </a:pPr>
            <a:r>
              <a:rPr lang="en-US" sz="2800" dirty="0" smtClean="0">
                <a:latin typeface="Times New Roman"/>
                <a:cs typeface="Times New Roman"/>
              </a:rPr>
              <a:t>A spanning circuit in G is called a </a:t>
            </a:r>
            <a:r>
              <a:rPr lang="en-US" sz="2800" b="1" dirty="0" smtClean="0">
                <a:latin typeface="Times New Roman"/>
                <a:cs typeface="Times New Roman"/>
              </a:rPr>
              <a:t>Hamiltonian circuit </a:t>
            </a:r>
            <a:r>
              <a:rPr lang="en-US" sz="2800" dirty="0" smtClean="0">
                <a:latin typeface="Times New Roman"/>
                <a:cs typeface="Times New Roman"/>
              </a:rPr>
              <a:t>or a</a:t>
            </a:r>
            <a:r>
              <a:rPr lang="en-US" sz="2800" b="1" dirty="0" smtClean="0">
                <a:latin typeface="Times New Roman"/>
                <a:cs typeface="Times New Roman"/>
              </a:rPr>
              <a:t> tour</a:t>
            </a:r>
            <a:r>
              <a:rPr lang="en-US" sz="2800" dirty="0" smtClean="0">
                <a:latin typeface="Times New Roman"/>
                <a:cs typeface="Times New Roman"/>
              </a:rPr>
              <a:t>.</a:t>
            </a:r>
          </a:p>
          <a:p>
            <a:pPr eaLnBrk="1" hangingPunct="1">
              <a:defRPr/>
            </a:pPr>
            <a:r>
              <a:rPr lang="en-US" sz="2800" dirty="0" smtClean="0">
                <a:latin typeface="Times New Roman"/>
                <a:cs typeface="Times New Roman"/>
              </a:rPr>
              <a:t>A graph containing a Hamiltonian circuit is a </a:t>
            </a:r>
            <a:r>
              <a:rPr lang="en-US" sz="2800" b="1" dirty="0" smtClean="0">
                <a:latin typeface="Times New Roman"/>
                <a:cs typeface="Times New Roman"/>
              </a:rPr>
              <a:t>Hamiltonian graph</a:t>
            </a:r>
            <a:r>
              <a:rPr lang="en-US" sz="2800" dirty="0" smtClean="0">
                <a:latin typeface="Times New Roman"/>
                <a:cs typeface="Times New Roman"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en-US" sz="28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1428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Distance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   </a:t>
            </a:r>
            <a:r>
              <a:rPr lang="en-US" dirty="0" smtClean="0">
                <a:latin typeface="Times New Roman"/>
                <a:cs typeface="Times New Roman"/>
              </a:rPr>
              <a:t>For two vertices 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 and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 we write </a:t>
            </a:r>
            <a:r>
              <a:rPr lang="en-US" dirty="0" err="1" smtClean="0">
                <a:latin typeface="Times New Roman"/>
                <a:cs typeface="Times New Roman"/>
              </a:rPr>
              <a:t>dist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err="1" smtClean="0">
                <a:latin typeface="Times New Roman"/>
                <a:cs typeface="Times New Roman"/>
              </a:rPr>
              <a:t>v,w</a:t>
            </a:r>
            <a:r>
              <a:rPr lang="en-US" dirty="0" smtClean="0">
                <a:latin typeface="Times New Roman"/>
                <a:cs typeface="Times New Roman"/>
              </a:rPr>
              <a:t>) or </a:t>
            </a:r>
            <a:r>
              <a:rPr lang="en-US" dirty="0" err="1" smtClean="0">
                <a:latin typeface="Times New Roman"/>
                <a:cs typeface="Times New Roman"/>
              </a:rPr>
              <a:t>dist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err="1" smtClean="0">
                <a:latin typeface="Times New Roman"/>
                <a:cs typeface="Times New Roman"/>
              </a:rPr>
              <a:t>v,w</a:t>
            </a:r>
            <a:r>
              <a:rPr lang="en-US" dirty="0" smtClean="0">
                <a:latin typeface="Times New Roman"/>
                <a:cs typeface="Times New Roman"/>
              </a:rPr>
              <a:t>) for the length of a shortest 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-</a:t>
            </a:r>
            <a:r>
              <a:rPr lang="en-US" i="1" dirty="0" smtClean="0">
                <a:latin typeface="Times New Roman"/>
                <a:cs typeface="Times New Roman"/>
              </a:rPr>
              <a:t>w-</a:t>
            </a:r>
            <a:r>
              <a:rPr lang="en-US" dirty="0" smtClean="0">
                <a:latin typeface="Times New Roman"/>
                <a:cs typeface="Times New Roman"/>
              </a:rPr>
              <a:t>path (the distance 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 to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) in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. If the is no 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-</a:t>
            </a:r>
            <a:r>
              <a:rPr lang="en-US" i="1" dirty="0" smtClean="0">
                <a:latin typeface="Times New Roman"/>
                <a:cs typeface="Times New Roman"/>
              </a:rPr>
              <a:t>w-</a:t>
            </a:r>
            <a:r>
              <a:rPr lang="en-US" dirty="0" smtClean="0">
                <a:latin typeface="Times New Roman"/>
                <a:cs typeface="Times New Roman"/>
              </a:rPr>
              <a:t>path at all, i.e.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 is not reachable from 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, we set </a:t>
            </a:r>
            <a:r>
              <a:rPr lang="en-US" dirty="0" err="1" smtClean="0">
                <a:latin typeface="Times New Roman"/>
                <a:cs typeface="Times New Roman"/>
              </a:rPr>
              <a:t>dist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err="1" smtClean="0">
                <a:latin typeface="Times New Roman"/>
                <a:cs typeface="Times New Roman"/>
              </a:rPr>
              <a:t>v,w</a:t>
            </a:r>
            <a:r>
              <a:rPr lang="en-US" dirty="0" smtClean="0">
                <a:latin typeface="Times New Roman"/>
                <a:cs typeface="Times New Roman"/>
              </a:rPr>
              <a:t>) = ∞. In the undirected case, </a:t>
            </a:r>
            <a:r>
              <a:rPr lang="en-US" dirty="0" err="1" smtClean="0">
                <a:latin typeface="Times New Roman"/>
                <a:cs typeface="Times New Roman"/>
              </a:rPr>
              <a:t>dist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err="1" smtClean="0">
                <a:latin typeface="Times New Roman"/>
                <a:cs typeface="Times New Roman"/>
              </a:rPr>
              <a:t>v,w</a:t>
            </a:r>
            <a:r>
              <a:rPr lang="en-US" dirty="0" smtClean="0">
                <a:latin typeface="Times New Roman"/>
                <a:cs typeface="Times New Roman"/>
              </a:rPr>
              <a:t>)=</a:t>
            </a:r>
            <a:r>
              <a:rPr lang="en-US" dirty="0" err="1" smtClean="0">
                <a:latin typeface="Times New Roman"/>
                <a:cs typeface="Times New Roman"/>
              </a:rPr>
              <a:t>dist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err="1" smtClean="0">
                <a:latin typeface="Times New Roman"/>
                <a:cs typeface="Times New Roman"/>
              </a:rPr>
              <a:t>w,v</a:t>
            </a:r>
            <a:r>
              <a:rPr lang="en-US" dirty="0" smtClean="0">
                <a:latin typeface="Times New Roman"/>
                <a:cs typeface="Times New Roman"/>
              </a:rPr>
              <a:t>) for all </a:t>
            </a:r>
            <a:r>
              <a:rPr lang="en-US" i="1" dirty="0" smtClean="0">
                <a:latin typeface="Times New Roman"/>
                <a:cs typeface="Times New Roman"/>
              </a:rPr>
              <a:t>v, w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 charset="0"/>
              </a:rPr>
              <a:t></a:t>
            </a:r>
            <a:r>
              <a:rPr lang="en-US" i="1" dirty="0" smtClean="0">
                <a:latin typeface="Times New Roman"/>
                <a:cs typeface="Times New Roman"/>
                <a:sym typeface="Symbol" charset="0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08991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Connected graphs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86800" cy="4525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   </a:t>
            </a:r>
            <a:r>
              <a:rPr lang="en-US" sz="2800" dirty="0" smtClean="0">
                <a:latin typeface="Times New Roman"/>
                <a:cs typeface="Times New Roman"/>
              </a:rPr>
              <a:t>Let </a:t>
            </a:r>
            <a:r>
              <a:rPr lang="en-US" sz="2800" i="1" dirty="0" smtClean="0">
                <a:latin typeface="Times New Roman"/>
                <a:cs typeface="Times New Roman"/>
              </a:rPr>
              <a:t>G </a:t>
            </a:r>
            <a:r>
              <a:rPr lang="en-US" sz="2800" dirty="0" smtClean="0">
                <a:latin typeface="Times New Roman"/>
                <a:cs typeface="Times New Roman"/>
              </a:rPr>
              <a:t>be some undirected graph. </a:t>
            </a:r>
            <a:r>
              <a:rPr lang="en-US" sz="2800" i="1" dirty="0" smtClean="0">
                <a:latin typeface="Times New Roman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cs typeface="Times New Roman"/>
              </a:rPr>
              <a:t> is called </a:t>
            </a:r>
            <a:r>
              <a:rPr lang="en-US" sz="2800" b="1" dirty="0" smtClean="0">
                <a:latin typeface="Times New Roman"/>
                <a:cs typeface="Times New Roman"/>
              </a:rPr>
              <a:t>connected</a:t>
            </a:r>
            <a:r>
              <a:rPr lang="en-US" sz="2800" dirty="0" smtClean="0">
                <a:latin typeface="Times New Roman"/>
                <a:cs typeface="Times New Roman"/>
              </a:rPr>
              <a:t>  if there is a 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-</a:t>
            </a:r>
            <a:r>
              <a:rPr lang="en-US" sz="2800" i="1" dirty="0" smtClean="0">
                <a:latin typeface="Times New Roman"/>
                <a:cs typeface="Times New Roman"/>
              </a:rPr>
              <a:t>w-</a:t>
            </a:r>
            <a:r>
              <a:rPr lang="en-US" sz="2800" dirty="0" smtClean="0">
                <a:latin typeface="Times New Roman"/>
                <a:cs typeface="Times New Roman"/>
              </a:rPr>
              <a:t>path for all </a:t>
            </a:r>
            <a:r>
              <a:rPr lang="en-US" sz="2800" i="1" dirty="0" smtClean="0">
                <a:latin typeface="Times New Roman"/>
                <a:cs typeface="Times New Roman"/>
              </a:rPr>
              <a:t>v, w </a:t>
            </a:r>
            <a:r>
              <a:rPr lang="en-US" sz="2800" dirty="0" smtClean="0">
                <a:latin typeface="Times New Roman"/>
                <a:cs typeface="Times New Roman"/>
                <a:sym typeface="Symbol" charset="0"/>
              </a:rPr>
              <a:t> </a:t>
            </a:r>
            <a:r>
              <a:rPr lang="en-US" sz="2800" i="1" dirty="0" smtClean="0">
                <a:latin typeface="Times New Roman"/>
                <a:cs typeface="Times New Roman"/>
                <a:sym typeface="Symbol" charset="0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cs typeface="Times New Roman"/>
              </a:rPr>
              <a:t>); otherwise </a:t>
            </a:r>
            <a:r>
              <a:rPr lang="en-US" sz="2800" i="1" dirty="0" smtClean="0">
                <a:latin typeface="Times New Roman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cs typeface="Times New Roman"/>
              </a:rPr>
              <a:t> is </a:t>
            </a:r>
            <a:r>
              <a:rPr lang="en-US" sz="2800" b="1" dirty="0" smtClean="0">
                <a:latin typeface="Times New Roman"/>
                <a:cs typeface="Times New Roman"/>
              </a:rPr>
              <a:t>disconnected</a:t>
            </a:r>
            <a:r>
              <a:rPr lang="en-US" sz="2800" dirty="0" smtClean="0">
                <a:latin typeface="Times New Roman"/>
                <a:cs typeface="Times New Roman"/>
              </a:rPr>
              <a:t>. The maximal connected </a:t>
            </a:r>
            <a:r>
              <a:rPr lang="en-US" sz="2800" dirty="0" err="1" smtClean="0">
                <a:latin typeface="Times New Roman"/>
                <a:cs typeface="Times New Roman"/>
              </a:rPr>
              <a:t>subgraphs</a:t>
            </a:r>
            <a:r>
              <a:rPr lang="en-US" sz="2800" dirty="0" smtClean="0">
                <a:latin typeface="Times New Roman"/>
                <a:cs typeface="Times New Roman"/>
              </a:rPr>
              <a:t> of G are its </a:t>
            </a:r>
            <a:r>
              <a:rPr lang="en-US" sz="2800" b="1" dirty="0" smtClean="0">
                <a:latin typeface="Times New Roman"/>
                <a:cs typeface="Times New Roman"/>
              </a:rPr>
              <a:t>connected components</a:t>
            </a:r>
            <a:r>
              <a:rPr lang="en-US" sz="2800" dirty="0" smtClean="0">
                <a:latin typeface="Times New Roman"/>
                <a:cs typeface="Times New Roman"/>
              </a:rPr>
              <a:t>. A vertex 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 with the property that </a:t>
            </a:r>
            <a:r>
              <a:rPr lang="en-US" sz="2800" i="1" dirty="0" smtClean="0">
                <a:latin typeface="Times New Roman"/>
                <a:cs typeface="Times New Roman"/>
              </a:rPr>
              <a:t>G – v </a:t>
            </a:r>
            <a:r>
              <a:rPr lang="en-US" sz="2800" dirty="0" smtClean="0">
                <a:latin typeface="Times New Roman"/>
                <a:cs typeface="Times New Roman"/>
              </a:rPr>
              <a:t>has more connected components than</a:t>
            </a:r>
            <a:r>
              <a:rPr lang="en-US" sz="2800" i="1" dirty="0" smtClean="0">
                <a:latin typeface="Times New Roman"/>
                <a:cs typeface="Times New Roman"/>
              </a:rPr>
              <a:t> G </a:t>
            </a:r>
            <a:r>
              <a:rPr lang="en-US" sz="2800" dirty="0" smtClean="0">
                <a:latin typeface="Times New Roman"/>
                <a:cs typeface="Times New Roman"/>
              </a:rPr>
              <a:t>is called an </a:t>
            </a:r>
            <a:r>
              <a:rPr lang="en-US" sz="2800" b="1" dirty="0" smtClean="0">
                <a:latin typeface="Times New Roman"/>
                <a:cs typeface="Times New Roman"/>
              </a:rPr>
              <a:t>articulation vertex</a:t>
            </a:r>
            <a:r>
              <a:rPr lang="en-US" sz="2800" dirty="0" smtClean="0">
                <a:latin typeface="Times New Roman"/>
                <a:cs typeface="Times New Roman"/>
              </a:rPr>
              <a:t>. An edge </a:t>
            </a:r>
            <a:r>
              <a:rPr lang="en-US" sz="2800" i="1" dirty="0" smtClean="0">
                <a:latin typeface="Times New Roman"/>
                <a:cs typeface="Times New Roman"/>
              </a:rPr>
              <a:t>e </a:t>
            </a:r>
            <a:r>
              <a:rPr lang="en-US" sz="2800" dirty="0" smtClean="0">
                <a:latin typeface="Times New Roman"/>
                <a:cs typeface="Times New Roman"/>
              </a:rPr>
              <a:t>is called a </a:t>
            </a:r>
            <a:r>
              <a:rPr lang="en-US" sz="2800" b="1" dirty="0" smtClean="0">
                <a:latin typeface="Times New Roman"/>
                <a:cs typeface="Times New Roman"/>
              </a:rPr>
              <a:t>bridge</a:t>
            </a:r>
            <a:r>
              <a:rPr lang="en-US" sz="2800" dirty="0" smtClean="0">
                <a:latin typeface="Times New Roman"/>
                <a:cs typeface="Times New Roman"/>
              </a:rPr>
              <a:t> if </a:t>
            </a:r>
            <a:r>
              <a:rPr lang="en-US" sz="2800" i="1" dirty="0" smtClean="0">
                <a:latin typeface="Times New Roman"/>
                <a:cs typeface="Times New Roman"/>
              </a:rPr>
              <a:t>G – e </a:t>
            </a:r>
            <a:r>
              <a:rPr lang="en-US" sz="2800" dirty="0" smtClean="0">
                <a:latin typeface="Times New Roman"/>
                <a:cs typeface="Times New Roman"/>
              </a:rPr>
              <a:t>has more connected components than</a:t>
            </a:r>
            <a:r>
              <a:rPr lang="en-US" sz="2800" i="1" dirty="0" smtClean="0">
                <a:latin typeface="Times New Roman"/>
                <a:cs typeface="Times New Roman"/>
              </a:rPr>
              <a:t> G.  </a:t>
            </a:r>
            <a:endParaRPr lang="en-US" sz="2800" dirty="0" smtClean="0">
              <a:latin typeface="Times New Roman"/>
              <a:cs typeface="Times New Roman"/>
            </a:endParaRPr>
          </a:p>
          <a:p>
            <a:pPr eaLnBrk="1" hangingPunct="1">
              <a:buFontTx/>
              <a:buNone/>
              <a:defRPr/>
            </a:pPr>
            <a:endParaRPr lang="en-US" sz="28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2529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Connectivity criterion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   </a:t>
            </a:r>
            <a:r>
              <a:rPr lang="en-US" dirty="0" smtClean="0">
                <a:solidFill>
                  <a:srgbClr val="CC3399"/>
                </a:solidFill>
                <a:cs typeface="+mn-cs"/>
              </a:rPr>
              <a:t> </a:t>
            </a:r>
            <a:r>
              <a:rPr lang="en-US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Proposition 2.3.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en-US" sz="2800" i="1" dirty="0" smtClean="0">
                <a:latin typeface="Times New Roman"/>
                <a:cs typeface="Times New Roman"/>
              </a:rPr>
              <a:t>An undirected graph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i="1" dirty="0" smtClean="0">
                <a:latin typeface="Times New Roman"/>
                <a:cs typeface="Times New Roman"/>
              </a:rPr>
              <a:t>G is connected if and only if</a:t>
            </a:r>
            <a:r>
              <a:rPr lang="en-US" sz="2800" dirty="0" smtClean="0">
                <a:latin typeface="Times New Roman"/>
                <a:cs typeface="Times New Roman"/>
              </a:rPr>
              <a:t> d(</a:t>
            </a:r>
            <a:r>
              <a:rPr lang="en-US" sz="2800" i="1" dirty="0" smtClean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cs typeface="Times New Roman"/>
              </a:rPr>
              <a:t>) ≠ </a:t>
            </a:r>
            <a:r>
              <a:rPr lang="en-US" sz="28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for all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≠ </a:t>
            </a:r>
            <a:r>
              <a:rPr lang="en-US" sz="2800" i="1" dirty="0" smtClean="0">
                <a:latin typeface="Times New Roman"/>
                <a:cs typeface="Times New Roman"/>
              </a:rPr>
              <a:t>X 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⊂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V 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).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Let G be a directed graph and </a:t>
            </a:r>
            <a:r>
              <a:rPr lang="en-US" sz="2800" i="1" dirty="0" err="1" smtClean="0">
                <a:latin typeface="Times New Roman"/>
                <a:ea typeface="MS PMincho" charset="0"/>
                <a:cs typeface="Times New Roman"/>
              </a:rPr>
              <a:t>r</a:t>
            </a:r>
            <a:r>
              <a:rPr lang="en-US" sz="2800" dirty="0" err="1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800" i="1" dirty="0" err="1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). 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Then there exists an </a:t>
            </a:r>
            <a:r>
              <a:rPr lang="en-US" sz="2800" i="1" dirty="0" smtClean="0">
                <a:latin typeface="Times New Roman"/>
                <a:cs typeface="Times New Roman"/>
              </a:rPr>
              <a:t>r</a:t>
            </a:r>
            <a:r>
              <a:rPr lang="en-US" sz="2800" dirty="0" smtClean="0">
                <a:latin typeface="Times New Roman"/>
                <a:cs typeface="Times New Roman"/>
              </a:rPr>
              <a:t>-v</a:t>
            </a:r>
            <a:r>
              <a:rPr lang="en-US" sz="2800" i="1" dirty="0" smtClean="0">
                <a:latin typeface="Times New Roman"/>
                <a:cs typeface="Times New Roman"/>
              </a:rPr>
              <a:t>-</a:t>
            </a:r>
            <a:r>
              <a:rPr lang="en-US" sz="2800" dirty="0" smtClean="0">
                <a:latin typeface="Times New Roman"/>
                <a:cs typeface="Times New Roman"/>
              </a:rPr>
              <a:t>path for every </a:t>
            </a:r>
            <a:r>
              <a:rPr lang="en-US" sz="2800" i="1" dirty="0" err="1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800" dirty="0" err="1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800" i="1" dirty="0" err="1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 if and only if   </a:t>
            </a:r>
            <a:r>
              <a:rPr lang="en-US" sz="2800" dirty="0" smtClean="0">
                <a:latin typeface="Times New Roman"/>
                <a:cs typeface="Times New Roman"/>
              </a:rPr>
              <a:t>d</a:t>
            </a:r>
            <a:r>
              <a:rPr lang="en-US" sz="2800" baseline="30000" dirty="0" smtClean="0">
                <a:latin typeface="Times New Roman"/>
                <a:cs typeface="Times New Roman"/>
              </a:rPr>
              <a:t>+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cs typeface="Times New Roman"/>
              </a:rPr>
              <a:t>) ≠ </a:t>
            </a:r>
            <a:r>
              <a:rPr lang="en-US" sz="28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for all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 </a:t>
            </a:r>
            <a:r>
              <a:rPr lang="en-US" sz="2800" i="1" dirty="0" smtClean="0">
                <a:latin typeface="Times New Roman"/>
                <a:cs typeface="Times New Roman"/>
              </a:rPr>
              <a:t>X 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⊂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V 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 with 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r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∈ </a:t>
            </a:r>
            <a:r>
              <a:rPr lang="en-US" sz="2800" i="1" dirty="0" smtClean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1803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If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 there is a set</a:t>
            </a:r>
            <a:r>
              <a:rPr lang="ru-RU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X </a:t>
            </a:r>
            <a:r>
              <a:rPr lang="en-US" sz="2800" b="1" dirty="0">
                <a:solidFill>
                  <a:srgbClr val="000000"/>
                </a:solidFill>
                <a:latin typeface="Times New Roman" charset="0"/>
                <a:ea typeface="MS Mincho" charset="0"/>
                <a:cs typeface="Times New Roman" charset="0"/>
                <a:sym typeface="Symbol" charset="0"/>
              </a:rPr>
              <a:t>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MS PMincho" charset="0"/>
                <a:cs typeface="Times New Roman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MS PMincho" charset="0"/>
                <a:cs typeface="MS PMincho" charset="0"/>
              </a:rPr>
              <a:t>V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Mincho" charset="0"/>
                <a:cs typeface="MS PMincho" charset="0"/>
              </a:rPr>
              <a:t>(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MS PMincho" charset="0"/>
                <a:cs typeface="MS PMincho" charset="0"/>
              </a:rPr>
              <a:t>G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Mincho" charset="0"/>
                <a:cs typeface="MS PMincho" charset="0"/>
              </a:rPr>
              <a:t>)</a:t>
            </a:r>
            <a:r>
              <a:rPr lang="ru-RU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with</a:t>
            </a:r>
            <a:r>
              <a:rPr lang="ru-RU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  <a:latin typeface="Times New Roman" charset="0"/>
                <a:ea typeface="MS PMincho" charset="0"/>
                <a:cs typeface="MS PMincho" charset="0"/>
              </a:rPr>
              <a:t>r </a:t>
            </a:r>
            <a:r>
              <a:rPr lang="en-US" sz="2800" b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 </a:t>
            </a:r>
            <a:r>
              <a:rPr lang="en-US" sz="2800" i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,                               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      </a:t>
            </a:r>
            <a:r>
              <a:rPr lang="ru-RU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MS PMincho" charset="0"/>
                <a:cs typeface="MS PMincho" charset="0"/>
              </a:rPr>
              <a:t>v</a:t>
            </a:r>
            <a:r>
              <a:rPr lang="ru-RU" sz="2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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MS PMincho" charset="0"/>
                <a:cs typeface="MS PMincho" charset="0"/>
              </a:rPr>
              <a:t>V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Mincho" charset="0"/>
                <a:cs typeface="MS PMincho" charset="0"/>
              </a:rPr>
              <a:t>(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MS PMincho" charset="0"/>
                <a:cs typeface="MS PMincho" charset="0"/>
              </a:rPr>
              <a:t>G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Mincho" charset="0"/>
                <a:cs typeface="MS PMincho" charset="0"/>
              </a:rPr>
              <a:t>)\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X, and</a:t>
            </a:r>
            <a:r>
              <a:rPr lang="ru-RU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Symbol" charset="0"/>
                <a:ea typeface="ＭＳ Ｐゴシック" charset="0"/>
                <a:cs typeface="+mn-cs"/>
              </a:rPr>
              <a:t>d(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) </a:t>
            </a:r>
            <a:r>
              <a:rPr lang="ru-RU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=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rPr>
              <a:t>ø</a:t>
            </a:r>
            <a:endParaRPr lang="en-US" i="1" dirty="0">
              <a:solidFill>
                <a:srgbClr val="000000"/>
              </a:solidFill>
              <a:latin typeface="Times New Roman" charset="0"/>
              <a:ea typeface="MS PMincho" charset="0"/>
              <a:cs typeface="MS PMincho" charset="0"/>
            </a:endParaRPr>
          </a:p>
          <a:p>
            <a:pPr lvl="0" eaLnBrk="1" hangingPunct="1">
              <a:lnSpc>
                <a:spcPct val="90000"/>
              </a:lnSpc>
              <a:buNone/>
            </a:pPr>
            <a:r>
              <a:rPr lang="ru-RU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</a:t>
            </a:r>
            <a:r>
              <a:rPr lang="ru-RU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 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there can be no</a:t>
            </a:r>
            <a:r>
              <a:rPr lang="ru-RU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r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-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v</a:t>
            </a:r>
            <a:r>
              <a:rPr lang="en-US" sz="2800" i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-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path</a:t>
            </a:r>
            <a:endParaRPr lang="ru-RU" sz="2800" dirty="0">
              <a:solidFill>
                <a:srgbClr val="000000"/>
              </a:solidFill>
              <a:latin typeface="Times New Roman" charset="0"/>
              <a:ea typeface="ＭＳ Ｐゴシック" charset="0"/>
              <a:cs typeface="+mn-cs"/>
            </a:endParaRPr>
          </a:p>
          <a:p>
            <a:pPr lvl="0" eaLnBrk="1" hangingPunct="1">
              <a:lnSpc>
                <a:spcPct val="90000"/>
              </a:lnSpc>
              <a:buNone/>
            </a:pPr>
            <a:r>
              <a:rPr lang="ru-RU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  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G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is not connected</a:t>
            </a:r>
            <a:r>
              <a:rPr lang="ru-RU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charset="0"/>
              <a:ea typeface="ＭＳ Ｐゴシック" charset="0"/>
              <a:cs typeface="Times New Roman" charset="0"/>
              <a:sym typeface="Symbol" charset="0"/>
            </a:endParaRP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2800" b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Only if: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If </a:t>
            </a:r>
            <a:r>
              <a:rPr lang="en-US" sz="2800" i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G 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is not connected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ru-RU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</a:t>
            </a:r>
            <a:r>
              <a:rPr lang="ru-RU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 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there is no </a:t>
            </a:r>
            <a:r>
              <a:rPr lang="en-US" sz="2800" i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r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-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v</a:t>
            </a:r>
            <a:r>
              <a:rPr lang="en-US" sz="2800" i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-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path for some </a:t>
            </a:r>
            <a:r>
              <a:rPr lang="en-US" sz="2800" i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r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 and </a:t>
            </a:r>
            <a:r>
              <a:rPr lang="en-US" sz="2800" i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v</a:t>
            </a:r>
            <a:r>
              <a:rPr lang="ru-RU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.</a:t>
            </a:r>
            <a:endParaRPr lang="en-US" sz="2800" dirty="0">
              <a:solidFill>
                <a:srgbClr val="000000"/>
              </a:solidFill>
              <a:latin typeface="Times New Roman" charset="0"/>
              <a:ea typeface="ＭＳ Ｐゴシック" charset="0"/>
              <a:cs typeface="+mn-cs"/>
            </a:endParaRPr>
          </a:p>
          <a:p>
            <a:pPr lvl="0" eaLnBrk="1" hangingPunct="1">
              <a:lnSpc>
                <a:spcPct val="90000"/>
              </a:lnSpc>
              <a:buNone/>
            </a:pPr>
            <a:r>
              <a:rPr lang="ru-RU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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Let</a:t>
            </a:r>
            <a:r>
              <a:rPr lang="ru-RU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R</a:t>
            </a:r>
            <a:r>
              <a:rPr lang="ru-RU" sz="2800" i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be the set of vertices reachable from</a:t>
            </a:r>
            <a:r>
              <a:rPr lang="ru-RU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r</a:t>
            </a:r>
            <a:r>
              <a:rPr lang="ru-RU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.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ru-RU" sz="2800" b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 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We have </a:t>
            </a:r>
            <a:r>
              <a:rPr lang="en-US" sz="2800" i="1" dirty="0" smtClean="0">
                <a:solidFill>
                  <a:srgbClr val="000000"/>
                </a:solidFill>
                <a:latin typeface="Times New Roman" charset="0"/>
                <a:ea typeface="MS PMincho" charset="0"/>
                <a:cs typeface="MS PMincho" charset="0"/>
              </a:rPr>
              <a:t>r </a:t>
            </a:r>
            <a:r>
              <a:rPr lang="en-US" sz="2800" b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 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R</a:t>
            </a:r>
            <a:r>
              <a:rPr lang="ru-RU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,</a:t>
            </a:r>
            <a:r>
              <a:rPr lang="ru-RU" sz="2800" i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v </a:t>
            </a:r>
            <a:r>
              <a:rPr lang="en-US" sz="2800" b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 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R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and</a:t>
            </a:r>
            <a:r>
              <a:rPr lang="ru-RU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  <a:sym typeface="Symbol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Symbol" charset="0"/>
                <a:ea typeface="ＭＳ Ｐゴシック" charset="0"/>
                <a:cs typeface="+mn-cs"/>
              </a:rPr>
              <a:t>d(</a:t>
            </a:r>
            <a:r>
              <a:rPr lang="en-US" sz="2800" i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R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rPr>
              <a:t>) </a:t>
            </a:r>
            <a:r>
              <a:rPr lang="ru-RU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=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rPr>
              <a:t>ø</a:t>
            </a:r>
            <a:r>
              <a:rPr lang="en-US" dirty="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rPr>
              <a:t>.</a:t>
            </a:r>
            <a:endParaRPr lang="ru-RU" sz="2800" b="1" dirty="0">
              <a:solidFill>
                <a:srgbClr val="000000"/>
              </a:solidFill>
              <a:latin typeface="Times New Roman" charset="0"/>
              <a:ea typeface="ＭＳ Ｐゴシック" charset="0"/>
              <a:cs typeface="Times New Roman" charset="0"/>
              <a:sym typeface="Symbo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15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Graphs (1)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An </a:t>
            </a:r>
            <a:r>
              <a:rPr lang="en-US" sz="2400" b="1" dirty="0" smtClean="0">
                <a:latin typeface="Times New Roman"/>
                <a:cs typeface="Times New Roman"/>
              </a:rPr>
              <a:t>undirected graph</a:t>
            </a:r>
            <a:r>
              <a:rPr lang="en-US" sz="2400" dirty="0" smtClean="0">
                <a:latin typeface="Times New Roman"/>
                <a:cs typeface="Times New Roman"/>
              </a:rPr>
              <a:t> is a triple (</a:t>
            </a:r>
            <a:r>
              <a:rPr lang="en-US" sz="2400" i="1" dirty="0" smtClean="0">
                <a:latin typeface="Times New Roman"/>
                <a:cs typeface="Times New Roman"/>
              </a:rPr>
              <a:t>V, E, </a:t>
            </a:r>
            <a:r>
              <a:rPr lang="en-US" sz="2400" dirty="0" smtClean="0">
                <a:latin typeface="Times New Roman"/>
                <a:cs typeface="Times New Roman"/>
              </a:rPr>
              <a:t>Y), where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 and </a:t>
            </a:r>
            <a:r>
              <a:rPr lang="en-US" sz="2400" i="1" dirty="0" smtClean="0">
                <a:latin typeface="Times New Roman"/>
                <a:cs typeface="Times New Roman"/>
              </a:rPr>
              <a:t>E </a:t>
            </a:r>
            <a:r>
              <a:rPr lang="en-US" sz="2400" dirty="0" smtClean="0">
                <a:latin typeface="Times New Roman"/>
                <a:cs typeface="Times New Roman"/>
              </a:rPr>
              <a:t>are finite sets and Y:</a:t>
            </a:r>
            <a:r>
              <a:rPr lang="en-US" sz="2400" i="1" dirty="0" smtClean="0">
                <a:latin typeface="Times New Roman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cs typeface="Times New Roman"/>
              </a:rPr>
              <a:t> g{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     </a:t>
            </a:r>
            <a:r>
              <a:rPr lang="en-US" sz="2400" i="1" dirty="0" smtClean="0">
                <a:latin typeface="Times New Roman"/>
                <a:cs typeface="Times New Roman"/>
              </a:rPr>
              <a:t>V </a:t>
            </a:r>
            <a:r>
              <a:rPr lang="en-US" sz="2400" dirty="0" smtClean="0">
                <a:latin typeface="Times New Roman"/>
                <a:cs typeface="Times New Roman"/>
              </a:rPr>
              <a:t>:| </a:t>
            </a:r>
            <a:r>
              <a:rPr lang="en-US" sz="2400" i="1" dirty="0" smtClean="0">
                <a:latin typeface="Times New Roman"/>
                <a:cs typeface="Times New Roman"/>
              </a:rPr>
              <a:t>X </a:t>
            </a:r>
            <a:r>
              <a:rPr lang="en-US" sz="2400" dirty="0" smtClean="0">
                <a:latin typeface="Times New Roman"/>
                <a:cs typeface="Times New Roman"/>
              </a:rPr>
              <a:t>|=2}.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A </a:t>
            </a:r>
            <a:r>
              <a:rPr lang="en-US" sz="2400" b="1" dirty="0" smtClean="0">
                <a:latin typeface="Times New Roman"/>
                <a:cs typeface="Times New Roman"/>
              </a:rPr>
              <a:t>directed graph</a:t>
            </a:r>
            <a:r>
              <a:rPr lang="en-US" sz="2400" dirty="0" smtClean="0">
                <a:latin typeface="Times New Roman"/>
                <a:cs typeface="Times New Roman"/>
              </a:rPr>
              <a:t> or </a:t>
            </a:r>
            <a:r>
              <a:rPr lang="en-US" sz="2400" b="1" dirty="0" smtClean="0">
                <a:latin typeface="Times New Roman"/>
                <a:cs typeface="Times New Roman"/>
              </a:rPr>
              <a:t>digraph</a:t>
            </a:r>
            <a:r>
              <a:rPr lang="en-US" sz="2400" dirty="0" smtClean="0">
                <a:latin typeface="Times New Roman"/>
                <a:cs typeface="Times New Roman"/>
              </a:rPr>
              <a:t> is a triple (</a:t>
            </a:r>
            <a:r>
              <a:rPr lang="en-US" sz="2400" i="1" dirty="0" smtClean="0">
                <a:latin typeface="Times New Roman"/>
                <a:cs typeface="Times New Roman"/>
              </a:rPr>
              <a:t>V, E, </a:t>
            </a:r>
            <a:r>
              <a:rPr lang="en-US" sz="2400" dirty="0" smtClean="0">
                <a:latin typeface="Times New Roman"/>
                <a:cs typeface="Times New Roman"/>
              </a:rPr>
              <a:t>Y), where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 and </a:t>
            </a:r>
            <a:r>
              <a:rPr lang="en-US" sz="2400" i="1" dirty="0" smtClean="0">
                <a:latin typeface="Times New Roman"/>
                <a:cs typeface="Times New Roman"/>
              </a:rPr>
              <a:t>E </a:t>
            </a:r>
            <a:r>
              <a:rPr lang="en-US" sz="2400" dirty="0" smtClean="0">
                <a:latin typeface="Times New Roman"/>
                <a:cs typeface="Times New Roman"/>
              </a:rPr>
              <a:t>are finite sets and   Y : </a:t>
            </a:r>
            <a:r>
              <a:rPr lang="en-US" sz="2400" i="1" dirty="0" smtClean="0">
                <a:latin typeface="Times New Roman"/>
                <a:cs typeface="Times New Roman"/>
              </a:rPr>
              <a:t>E </a:t>
            </a:r>
            <a:r>
              <a:rPr lang="en-US" sz="2400" dirty="0" smtClean="0">
                <a:latin typeface="Times New Roman"/>
                <a:cs typeface="Times New Roman"/>
              </a:rPr>
              <a:t>g{(</a:t>
            </a:r>
            <a:r>
              <a:rPr lang="en-US" sz="2400" i="1" dirty="0" err="1" smtClean="0">
                <a:latin typeface="Times New Roman"/>
                <a:cs typeface="Times New Roman"/>
              </a:rPr>
              <a:t>v,w</a:t>
            </a:r>
            <a:r>
              <a:rPr lang="en-US" sz="2400" dirty="0" smtClean="0">
                <a:latin typeface="Times New Roman"/>
                <a:cs typeface="Times New Roman"/>
              </a:rPr>
              <a:t>) 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 </a:t>
            </a:r>
            <a:r>
              <a:rPr lang="en-US" sz="2400" i="1" dirty="0" smtClean="0">
                <a:latin typeface="Times New Roman"/>
                <a:cs typeface="Times New Roman"/>
                <a:sym typeface="Symbol" charset="0"/>
              </a:rPr>
              <a:t>V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×</a:t>
            </a:r>
            <a:r>
              <a:rPr lang="en-US" sz="2400" i="1" dirty="0" smtClean="0">
                <a:latin typeface="Times New Roman"/>
                <a:cs typeface="Times New Roman"/>
                <a:sym typeface="Symbol" charset="0"/>
              </a:rPr>
              <a:t>V 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: </a:t>
            </a:r>
            <a:r>
              <a:rPr lang="en-US" sz="2400" i="1" dirty="0" smtClean="0">
                <a:latin typeface="Times New Roman"/>
                <a:cs typeface="Times New Roman"/>
                <a:sym typeface="Symbol" charset="0"/>
              </a:rPr>
              <a:t>v 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≠</a:t>
            </a:r>
            <a:r>
              <a:rPr lang="en-US" sz="2400" i="1" dirty="0" smtClean="0">
                <a:latin typeface="Times New Roman"/>
                <a:cs typeface="Times New Roman"/>
                <a:sym typeface="Symbol" charset="0"/>
              </a:rPr>
              <a:t> w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}.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The elements of </a:t>
            </a:r>
            <a:r>
              <a:rPr lang="en-US" sz="2400" i="1" dirty="0" smtClean="0">
                <a:latin typeface="Times New Roman"/>
                <a:cs typeface="Times New Roman"/>
                <a:sym typeface="Symbol" charset="0"/>
              </a:rPr>
              <a:t>V 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are called </a:t>
            </a:r>
            <a:r>
              <a:rPr lang="en-US" sz="2400" b="1" dirty="0" smtClean="0">
                <a:latin typeface="Times New Roman"/>
                <a:cs typeface="Times New Roman"/>
                <a:sym typeface="Symbol" charset="0"/>
              </a:rPr>
              <a:t>vertices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, the elements of </a:t>
            </a:r>
            <a:r>
              <a:rPr lang="en-US" sz="2400" i="1" dirty="0" smtClean="0">
                <a:latin typeface="Times New Roman"/>
                <a:cs typeface="Times New Roman"/>
                <a:sym typeface="Symbol" charset="0"/>
              </a:rPr>
              <a:t>E 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are the </a:t>
            </a:r>
            <a:r>
              <a:rPr lang="en-US" sz="2400" b="1" dirty="0" smtClean="0">
                <a:latin typeface="Times New Roman"/>
                <a:cs typeface="Times New Roman"/>
                <a:sym typeface="Symbol" charset="0"/>
              </a:rPr>
              <a:t>edges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Two edges </a:t>
            </a:r>
            <a:r>
              <a:rPr lang="en-US" sz="2400" i="1" dirty="0" smtClean="0">
                <a:latin typeface="Times New Roman"/>
                <a:cs typeface="Times New Roman"/>
                <a:sym typeface="Symbol" charset="0"/>
              </a:rPr>
              <a:t>e, e' 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with </a:t>
            </a:r>
            <a:r>
              <a:rPr lang="en-US" sz="2400" dirty="0" smtClean="0">
                <a:latin typeface="Times New Roman"/>
                <a:cs typeface="Times New Roman"/>
              </a:rPr>
              <a:t>Y(</a:t>
            </a:r>
            <a:r>
              <a:rPr lang="en-US" sz="2400" i="1" dirty="0" smtClean="0">
                <a:latin typeface="Times New Roman"/>
                <a:cs typeface="Times New Roman"/>
                <a:sym typeface="Symbol" charset="0"/>
              </a:rPr>
              <a:t>e</a:t>
            </a:r>
            <a:r>
              <a:rPr lang="en-US" sz="2400" dirty="0" smtClean="0">
                <a:latin typeface="Times New Roman"/>
                <a:cs typeface="Times New Roman"/>
              </a:rPr>
              <a:t>) = Y(</a:t>
            </a:r>
            <a:r>
              <a:rPr lang="en-US" sz="2400" i="1" dirty="0" smtClean="0">
                <a:latin typeface="Times New Roman"/>
                <a:cs typeface="Times New Roman"/>
                <a:sym typeface="Symbol" charset="0"/>
              </a:rPr>
              <a:t>e'</a:t>
            </a:r>
            <a:r>
              <a:rPr lang="en-US" sz="2400" dirty="0" smtClean="0">
                <a:latin typeface="Times New Roman"/>
                <a:cs typeface="Times New Roman"/>
              </a:rPr>
              <a:t>) are called </a:t>
            </a:r>
            <a:r>
              <a:rPr lang="en-US" sz="2400" b="1" dirty="0" smtClean="0">
                <a:latin typeface="Times New Roman"/>
                <a:cs typeface="Times New Roman"/>
              </a:rPr>
              <a:t>parallel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Graph without parallel edges are called </a:t>
            </a:r>
            <a:r>
              <a:rPr lang="en-US" sz="2400" b="1" dirty="0" smtClean="0">
                <a:latin typeface="Times New Roman"/>
                <a:cs typeface="Times New Roman"/>
              </a:rPr>
              <a:t>simple</a:t>
            </a:r>
            <a:r>
              <a:rPr lang="en-US" sz="2400" dirty="0" smtClean="0">
                <a:latin typeface="Times New Roman"/>
                <a:cs typeface="Times New Roman"/>
              </a:rPr>
              <a:t>.  </a:t>
            </a:r>
            <a:endParaRPr lang="en-US" sz="2400" b="1" dirty="0" smtClean="0">
              <a:latin typeface="Times New Roman"/>
              <a:cs typeface="Times New Roman"/>
            </a:endParaRPr>
          </a:p>
          <a:p>
            <a:pPr eaLnBrk="1" hangingPunct="1">
              <a:buFontTx/>
              <a:buNone/>
              <a:defRPr/>
            </a:pPr>
            <a:endParaRPr lang="en-US" sz="2400" i="1" dirty="0" smtClean="0">
              <a:latin typeface="Wingdings 3" charset="0"/>
              <a:cs typeface="+mn-cs"/>
            </a:endParaRPr>
          </a:p>
        </p:txBody>
      </p:sp>
      <p:graphicFrame>
        <p:nvGraphicFramePr>
          <p:cNvPr id="2051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3886200" y="2038350"/>
          <a:ext cx="36512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" imgW="152268" imgH="152268" progId="Equation.3">
                  <p:embed/>
                </p:oleObj>
              </mc:Choice>
              <mc:Fallback>
                <p:oleObj name="Equation" r:id="rId3" imgW="152268" imgH="1522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038350"/>
                        <a:ext cx="36512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9634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Tree, forest, …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/>
                <a:cs typeface="Times New Roman"/>
              </a:rPr>
              <a:t>An undirected graph without a circuit is called a </a:t>
            </a:r>
            <a:r>
              <a:rPr lang="en-US" b="1" dirty="0" smtClean="0">
                <a:latin typeface="Times New Roman"/>
                <a:cs typeface="Times New Roman"/>
              </a:rPr>
              <a:t>forest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/>
                <a:cs typeface="Times New Roman"/>
              </a:rPr>
              <a:t>A connected forest is a </a:t>
            </a:r>
            <a:r>
              <a:rPr lang="en-US" b="1" dirty="0" smtClean="0">
                <a:latin typeface="Times New Roman"/>
                <a:cs typeface="Times New Roman"/>
              </a:rPr>
              <a:t>tree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/>
                <a:cs typeface="Times New Roman"/>
              </a:rPr>
              <a:t>A vertex of degree 1 in a tree is called a </a:t>
            </a:r>
            <a:r>
              <a:rPr lang="en-US" b="1" dirty="0" smtClean="0">
                <a:latin typeface="Times New Roman"/>
                <a:cs typeface="Times New Roman"/>
              </a:rPr>
              <a:t>leaf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/>
                <a:cs typeface="Times New Roman"/>
              </a:rPr>
              <a:t>A </a:t>
            </a:r>
            <a:r>
              <a:rPr lang="en-US" b="1" dirty="0" smtClean="0">
                <a:latin typeface="Times New Roman"/>
                <a:cs typeface="Times New Roman"/>
              </a:rPr>
              <a:t>star </a:t>
            </a:r>
            <a:r>
              <a:rPr lang="en-US" dirty="0" smtClean="0">
                <a:latin typeface="Times New Roman"/>
                <a:cs typeface="Times New Roman"/>
              </a:rPr>
              <a:t>is a tree where at most one vertex is not a leaf.</a:t>
            </a:r>
            <a:endParaRPr lang="en-US" b="1" dirty="0" smtClean="0">
              <a:latin typeface="Times New Roman"/>
              <a:cs typeface="Times New Roman"/>
            </a:endParaRP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2155825" y="6118225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3908425" y="5965825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2994025" y="5127625"/>
            <a:ext cx="223838" cy="2238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7" name="AutoShape 7"/>
          <p:cNvCxnSpPr>
            <a:cxnSpLocks noChangeShapeType="1"/>
            <a:stCxn id="6" idx="5"/>
            <a:endCxn id="5" idx="1"/>
          </p:cNvCxnSpPr>
          <p:nvPr/>
        </p:nvCxnSpPr>
        <p:spPr bwMode="auto">
          <a:xfrm>
            <a:off x="3184525" y="5318125"/>
            <a:ext cx="757238" cy="6810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8"/>
          <p:cNvCxnSpPr>
            <a:cxnSpLocks noChangeShapeType="1"/>
            <a:stCxn id="6" idx="3"/>
            <a:endCxn id="4" idx="7"/>
          </p:cNvCxnSpPr>
          <p:nvPr/>
        </p:nvCxnSpPr>
        <p:spPr bwMode="auto">
          <a:xfrm flipH="1">
            <a:off x="2346325" y="5318125"/>
            <a:ext cx="681038" cy="8334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Oval 12"/>
          <p:cNvSpPr>
            <a:spLocks noChangeArrowheads="1"/>
          </p:cNvSpPr>
          <p:nvPr/>
        </p:nvSpPr>
        <p:spPr bwMode="auto">
          <a:xfrm>
            <a:off x="1905000" y="5029200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Oval 13"/>
          <p:cNvSpPr>
            <a:spLocks noChangeArrowheads="1"/>
          </p:cNvSpPr>
          <p:nvPr/>
        </p:nvSpPr>
        <p:spPr bwMode="auto">
          <a:xfrm>
            <a:off x="3657600" y="4876800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1" name="AutoShape 14"/>
          <p:cNvCxnSpPr>
            <a:cxnSpLocks noChangeShapeType="1"/>
            <a:stCxn id="6" idx="7"/>
            <a:endCxn id="10" idx="2"/>
          </p:cNvCxnSpPr>
          <p:nvPr/>
        </p:nvCxnSpPr>
        <p:spPr bwMode="auto">
          <a:xfrm flipV="1">
            <a:off x="3184525" y="4989513"/>
            <a:ext cx="473075" cy="1714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15"/>
          <p:cNvCxnSpPr>
            <a:cxnSpLocks noChangeShapeType="1"/>
            <a:stCxn id="6" idx="1"/>
            <a:endCxn id="9" idx="7"/>
          </p:cNvCxnSpPr>
          <p:nvPr/>
        </p:nvCxnSpPr>
        <p:spPr bwMode="auto">
          <a:xfrm flipH="1" flipV="1">
            <a:off x="2095500" y="5062538"/>
            <a:ext cx="931863" cy="98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Oval 16"/>
          <p:cNvSpPr>
            <a:spLocks noChangeArrowheads="1"/>
          </p:cNvSpPr>
          <p:nvPr/>
        </p:nvSpPr>
        <p:spPr bwMode="auto">
          <a:xfrm>
            <a:off x="5524500" y="6157913"/>
            <a:ext cx="223838" cy="2238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7277100" y="6005513"/>
            <a:ext cx="223838" cy="2238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Oval 18"/>
          <p:cNvSpPr>
            <a:spLocks noChangeArrowheads="1"/>
          </p:cNvSpPr>
          <p:nvPr/>
        </p:nvSpPr>
        <p:spPr bwMode="auto">
          <a:xfrm>
            <a:off x="6362700" y="5167313"/>
            <a:ext cx="223838" cy="2238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6" name="AutoShape 19"/>
          <p:cNvCxnSpPr>
            <a:cxnSpLocks noChangeShapeType="1"/>
            <a:stCxn id="15" idx="5"/>
            <a:endCxn id="14" idx="1"/>
          </p:cNvCxnSpPr>
          <p:nvPr/>
        </p:nvCxnSpPr>
        <p:spPr bwMode="auto">
          <a:xfrm>
            <a:off x="6553200" y="5357813"/>
            <a:ext cx="757238" cy="6810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20"/>
          <p:cNvCxnSpPr>
            <a:cxnSpLocks noChangeShapeType="1"/>
            <a:stCxn id="15" idx="3"/>
            <a:endCxn id="13" idx="7"/>
          </p:cNvCxnSpPr>
          <p:nvPr/>
        </p:nvCxnSpPr>
        <p:spPr bwMode="auto">
          <a:xfrm flipH="1">
            <a:off x="5715000" y="5357813"/>
            <a:ext cx="681038" cy="833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Oval 21"/>
          <p:cNvSpPr>
            <a:spLocks noChangeArrowheads="1"/>
          </p:cNvSpPr>
          <p:nvPr/>
        </p:nvSpPr>
        <p:spPr bwMode="auto">
          <a:xfrm>
            <a:off x="8305800" y="5791200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Oval 22"/>
          <p:cNvSpPr>
            <a:spLocks noChangeArrowheads="1"/>
          </p:cNvSpPr>
          <p:nvPr/>
        </p:nvSpPr>
        <p:spPr bwMode="auto">
          <a:xfrm>
            <a:off x="7026275" y="4916488"/>
            <a:ext cx="223838" cy="2238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0" name="AutoShape 23"/>
          <p:cNvCxnSpPr>
            <a:cxnSpLocks noChangeShapeType="1"/>
            <a:stCxn id="14" idx="0"/>
            <a:endCxn id="19" idx="4"/>
          </p:cNvCxnSpPr>
          <p:nvPr/>
        </p:nvCxnSpPr>
        <p:spPr bwMode="auto">
          <a:xfrm flipH="1" flipV="1">
            <a:off x="7138194" y="5140325"/>
            <a:ext cx="250825" cy="8651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24"/>
          <p:cNvCxnSpPr>
            <a:cxnSpLocks noChangeShapeType="1"/>
            <a:stCxn id="14" idx="6"/>
            <a:endCxn id="18" idx="2"/>
          </p:cNvCxnSpPr>
          <p:nvPr/>
        </p:nvCxnSpPr>
        <p:spPr bwMode="auto">
          <a:xfrm flipV="1">
            <a:off x="7500938" y="5903913"/>
            <a:ext cx="804862" cy="2143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02028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2.1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Prove that for forests with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vertices, </a:t>
            </a:r>
            <a:r>
              <a:rPr lang="en-US" i="1" dirty="0" smtClean="0">
                <a:latin typeface="Times New Roman"/>
                <a:cs typeface="Times New Roman"/>
              </a:rPr>
              <a:t>m </a:t>
            </a:r>
            <a:r>
              <a:rPr lang="en-US" dirty="0" smtClean="0">
                <a:latin typeface="Times New Roman"/>
                <a:cs typeface="Times New Roman"/>
              </a:rPr>
              <a:t>edges and 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 connected components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smtClean="0">
                <a:latin typeface="Times New Roman"/>
                <a:cs typeface="Times New Roman"/>
              </a:rPr>
              <a:t>m </a:t>
            </a:r>
            <a:r>
              <a:rPr lang="en-US" dirty="0" smtClean="0">
                <a:latin typeface="Times New Roman"/>
                <a:cs typeface="Times New Roman"/>
              </a:rPr>
              <a:t>+ </a:t>
            </a:r>
            <a:r>
              <a:rPr lang="en-US" i="1" dirty="0" smtClean="0">
                <a:latin typeface="Times New Roman"/>
                <a:cs typeface="Times New Roman"/>
              </a:rPr>
              <a:t>p </a:t>
            </a:r>
            <a:r>
              <a:rPr lang="en-US" dirty="0" smtClean="0">
                <a:latin typeface="Times New Roman"/>
                <a:cs typeface="Times New Roman"/>
              </a:rPr>
              <a:t>holds.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00895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Characterizations of trees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CC3399"/>
                </a:solidFill>
                <a:cs typeface="+mn-cs"/>
              </a:rPr>
              <a:t>    </a:t>
            </a:r>
            <a:r>
              <a:rPr lang="en-US" sz="2400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Theorem 2.4.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      Let G be an undirected graph on n vertices. Then the following statements are equivalent: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G is a tree (i.e. is connected and no circuits).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G has n-</a:t>
            </a:r>
            <a:r>
              <a:rPr lang="en-US" sz="24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cs typeface="Times New Roman"/>
              </a:rPr>
              <a:t> edges and no circuits.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G has n-</a:t>
            </a:r>
            <a:r>
              <a:rPr lang="en-US" sz="24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cs typeface="Times New Roman"/>
              </a:rPr>
              <a:t> edges and is connected.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G is a minimal connected graph (i.e. every edge is a bridge)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G is a minimal graph with </a:t>
            </a:r>
            <a:r>
              <a:rPr lang="en-US" sz="2400" dirty="0" smtClean="0">
                <a:latin typeface="Times New Roman"/>
                <a:cs typeface="Times New Roman"/>
              </a:rPr>
              <a:t>d(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) ≠ 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for all 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≠ </a:t>
            </a:r>
            <a:r>
              <a:rPr lang="en-US" sz="2400" i="1" dirty="0" smtClean="0">
                <a:latin typeface="Times New Roman"/>
                <a:cs typeface="Times New Roman"/>
              </a:rPr>
              <a:t>X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⊂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V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G is a maximal circuit-free graph (i.e. the addition of any edge creates a circuit)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G contains a unique path between any pair of vertices</a:t>
            </a:r>
            <a:r>
              <a:rPr lang="en-US" sz="2400" i="1" dirty="0" smtClean="0">
                <a:cs typeface="+mn-cs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endParaRPr lang="en-US" sz="24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3339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Prove Theorem 2.4. </a:t>
            </a: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246607"/>
              </p:ext>
            </p:extLst>
          </p:nvPr>
        </p:nvGraphicFramePr>
        <p:xfrm>
          <a:off x="704850" y="2438400"/>
          <a:ext cx="716915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Equation" r:id="rId3" imgW="3073400" imgH="469900" progId="Equation.3">
                  <p:embed/>
                </p:oleObj>
              </mc:Choice>
              <mc:Fallback>
                <p:oleObj name="Equation" r:id="rId3" imgW="30734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2438400"/>
                        <a:ext cx="716915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0980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Spanning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A </a:t>
            </a:r>
            <a:r>
              <a:rPr lang="en-US" b="1" dirty="0" smtClean="0">
                <a:latin typeface="Times New Roman"/>
                <a:cs typeface="Times New Roman"/>
              </a:rPr>
              <a:t>spanning tree</a:t>
            </a:r>
            <a:r>
              <a:rPr lang="en-US" dirty="0" smtClean="0">
                <a:latin typeface="Times New Roman"/>
                <a:cs typeface="Times New Roman"/>
              </a:rPr>
              <a:t> is a spanning subgraph which is a tree.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In particular,               implies that a graph is connected if and only if it contains a spanning tree.</a:t>
            </a: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908062"/>
              </p:ext>
            </p:extLst>
          </p:nvPr>
        </p:nvGraphicFramePr>
        <p:xfrm>
          <a:off x="3048000" y="2705100"/>
          <a:ext cx="1481138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" name="Equation" r:id="rId3" imgW="635000" imgH="241300" progId="Equation.3">
                  <p:embed/>
                </p:oleObj>
              </mc:Choice>
              <mc:Fallback>
                <p:oleObj name="Equation" r:id="rId3" imgW="635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705100"/>
                        <a:ext cx="1481138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0965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Arborescence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  </a:t>
            </a:r>
            <a:r>
              <a:rPr lang="en-US" dirty="0" smtClean="0">
                <a:latin typeface="Times New Roman"/>
                <a:cs typeface="Times New Roman"/>
              </a:rPr>
              <a:t> A digraph is called </a:t>
            </a:r>
            <a:r>
              <a:rPr lang="en-US" b="1" dirty="0" smtClean="0">
                <a:latin typeface="Times New Roman"/>
                <a:cs typeface="Times New Roman"/>
              </a:rPr>
              <a:t>connected</a:t>
            </a:r>
            <a:r>
              <a:rPr lang="en-US" dirty="0" smtClean="0">
                <a:latin typeface="Times New Roman"/>
                <a:cs typeface="Times New Roman"/>
              </a:rPr>
              <a:t> if the underlying graph is connected. 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/>
                <a:cs typeface="Times New Roman"/>
              </a:rPr>
              <a:t>   A digraph is a </a:t>
            </a:r>
            <a:r>
              <a:rPr lang="en-US" b="1" dirty="0" smtClean="0">
                <a:latin typeface="Times New Roman"/>
                <a:cs typeface="Times New Roman"/>
              </a:rPr>
              <a:t>branching</a:t>
            </a:r>
            <a:r>
              <a:rPr lang="en-US" dirty="0" smtClean="0">
                <a:latin typeface="Times New Roman"/>
                <a:cs typeface="Times New Roman"/>
              </a:rPr>
              <a:t> if the underlying graph is a forest and each vertex 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 has at most one entering edge. 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/>
                <a:cs typeface="Times New Roman"/>
              </a:rPr>
              <a:t>   A connected branching is an </a:t>
            </a:r>
            <a:r>
              <a:rPr lang="en-US" b="1" dirty="0" smtClean="0">
                <a:latin typeface="Times New Roman"/>
                <a:cs typeface="Times New Roman"/>
              </a:rPr>
              <a:t>arborescence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3266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Root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    </a:t>
            </a:r>
            <a:r>
              <a:rPr lang="en-US" dirty="0" smtClean="0">
                <a:latin typeface="Times New Roman"/>
                <a:cs typeface="Times New Roman"/>
              </a:rPr>
              <a:t>By Theorem 2.4 an arborescence with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vertices has </a:t>
            </a:r>
            <a:r>
              <a:rPr lang="en-US" i="1" dirty="0" smtClean="0">
                <a:latin typeface="Times New Roman"/>
                <a:cs typeface="Times New Roman"/>
              </a:rPr>
              <a:t>n </a:t>
            </a:r>
            <a:r>
              <a:rPr lang="en-US" sz="2800" i="1" dirty="0" smtClean="0">
                <a:latin typeface="Times New Roman"/>
                <a:cs typeface="Times New Roman"/>
              </a:rPr>
              <a:t>–</a:t>
            </a:r>
            <a:r>
              <a:rPr lang="en-US" dirty="0" smtClean="0">
                <a:latin typeface="Times New Roman"/>
                <a:cs typeface="Times New Roman"/>
              </a:rPr>
              <a:t>1 edges, hence it has exactly one vertex </a:t>
            </a:r>
            <a:r>
              <a:rPr lang="en-US" i="1" dirty="0" smtClean="0">
                <a:latin typeface="Times New Roman"/>
                <a:cs typeface="Times New Roman"/>
              </a:rPr>
              <a:t>r</a:t>
            </a:r>
            <a:r>
              <a:rPr lang="en-US" dirty="0" smtClean="0">
                <a:latin typeface="Times New Roman"/>
                <a:cs typeface="Times New Roman"/>
              </a:rPr>
              <a:t> with d</a:t>
            </a:r>
            <a:r>
              <a:rPr lang="en-US" baseline="30000" dirty="0" smtClean="0">
                <a:latin typeface="Times New Roman"/>
                <a:cs typeface="Times New Roman"/>
              </a:rPr>
              <a:t>-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r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=</a:t>
            </a:r>
            <a:r>
              <a:rPr lang="en-US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dirty="0" smtClean="0">
                <a:latin typeface="Times New Roman"/>
                <a:ea typeface="MS Gothic" charset="0"/>
                <a:cs typeface="Times New Roman"/>
              </a:rPr>
              <a:t>. This vertex is called a </a:t>
            </a:r>
            <a:r>
              <a:rPr lang="en-US" b="1" dirty="0" smtClean="0">
                <a:latin typeface="Times New Roman"/>
                <a:ea typeface="MS Gothic" charset="0"/>
                <a:cs typeface="Times New Roman"/>
              </a:rPr>
              <a:t>root</a:t>
            </a:r>
            <a:r>
              <a:rPr lang="en-US" dirty="0" smtClean="0">
                <a:latin typeface="Times New Roman"/>
                <a:ea typeface="MS Gothic" charset="0"/>
                <a:cs typeface="Times New Roman"/>
              </a:rPr>
              <a:t>; we also speak of an arborescence </a:t>
            </a:r>
            <a:r>
              <a:rPr lang="en-US" b="1" dirty="0" smtClean="0">
                <a:latin typeface="Times New Roman"/>
                <a:ea typeface="MS Gothic" charset="0"/>
                <a:cs typeface="Times New Roman"/>
              </a:rPr>
              <a:t>rooted at</a:t>
            </a:r>
            <a:r>
              <a:rPr lang="en-US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i="1" dirty="0" smtClean="0">
                <a:latin typeface="Times New Roman"/>
                <a:ea typeface="MS Gothic" charset="0"/>
                <a:cs typeface="Times New Roman"/>
              </a:rPr>
              <a:t>r</a:t>
            </a:r>
            <a:r>
              <a:rPr lang="en-US" dirty="0" smtClean="0">
                <a:latin typeface="Times New Roman"/>
                <a:ea typeface="MS Gothic" charset="0"/>
                <a:cs typeface="Times New Roman"/>
              </a:rPr>
              <a:t>. The vertices </a:t>
            </a:r>
            <a:r>
              <a:rPr lang="en-US" i="1" dirty="0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dirty="0" smtClean="0">
                <a:latin typeface="Times New Roman"/>
                <a:ea typeface="MS Gothic" charset="0"/>
                <a:cs typeface="Times New Roman"/>
              </a:rPr>
              <a:t> with </a:t>
            </a:r>
            <a:r>
              <a:rPr lang="en-US" dirty="0" smtClean="0">
                <a:latin typeface="Times New Roman"/>
                <a:cs typeface="Times New Roman"/>
              </a:rPr>
              <a:t>d</a:t>
            </a:r>
            <a:r>
              <a:rPr lang="en-US" baseline="30000" dirty="0" smtClean="0">
                <a:latin typeface="Times New Roman"/>
                <a:cs typeface="Times New Roman"/>
              </a:rPr>
              <a:t>+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=</a:t>
            </a:r>
            <a:r>
              <a:rPr lang="en-US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dirty="0" smtClean="0">
                <a:latin typeface="Times New Roman"/>
                <a:ea typeface="MS Gothic" charset="0"/>
                <a:cs typeface="Times New Roman"/>
              </a:rPr>
              <a:t> are called </a:t>
            </a:r>
            <a:r>
              <a:rPr lang="en-US" b="1" dirty="0" smtClean="0">
                <a:latin typeface="Times New Roman"/>
                <a:ea typeface="MS Gothic" charset="0"/>
                <a:cs typeface="Times New Roman"/>
              </a:rPr>
              <a:t>leaves</a:t>
            </a:r>
            <a:r>
              <a:rPr lang="en-US" dirty="0" smtClean="0">
                <a:latin typeface="Times New Roman"/>
                <a:ea typeface="MS Gothic" charset="0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8158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Characterizations of Arborescence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Theorem 2.4.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i="1" dirty="0" smtClean="0">
                <a:latin typeface="Times New Roman"/>
                <a:cs typeface="Times New Roman"/>
              </a:rPr>
              <a:t>      </a:t>
            </a:r>
            <a:r>
              <a:rPr lang="en-US" sz="2400" i="1" dirty="0" smtClean="0">
                <a:latin typeface="Times New Roman"/>
                <a:cs typeface="Times New Roman"/>
              </a:rPr>
              <a:t>Let G be an undirected graph on n vertices. Then the following statements are equivalent: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G is an arborescence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rooted at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r 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G is a branching with n </a:t>
            </a:r>
            <a:r>
              <a:rPr lang="en-US" sz="2400" i="1" dirty="0" smtClean="0">
                <a:latin typeface="Times New Roman"/>
                <a:cs typeface="Times New Roman"/>
              </a:rPr>
              <a:t>–</a:t>
            </a:r>
            <a:r>
              <a:rPr lang="en-US" sz="2400" dirty="0" smtClean="0">
                <a:latin typeface="Times New Roman"/>
                <a:cs typeface="Times New Roman"/>
              </a:rPr>
              <a:t>1 </a:t>
            </a:r>
            <a:r>
              <a:rPr lang="en-US" sz="2400" i="1" dirty="0" smtClean="0">
                <a:latin typeface="Times New Roman"/>
                <a:cs typeface="Times New Roman"/>
              </a:rPr>
              <a:t>edges and </a:t>
            </a:r>
            <a:r>
              <a:rPr lang="en-US" sz="2400" dirty="0" smtClean="0">
                <a:latin typeface="Times New Roman"/>
                <a:cs typeface="Times New Roman"/>
              </a:rPr>
              <a:t>d</a:t>
            </a:r>
            <a:r>
              <a:rPr lang="en-US" sz="2400" baseline="30000" dirty="0" smtClean="0">
                <a:latin typeface="Times New Roman"/>
                <a:cs typeface="Times New Roman"/>
              </a:rPr>
              <a:t>-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=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G has n-</a:t>
            </a:r>
            <a:r>
              <a:rPr lang="en-US" sz="2400" dirty="0" smtClean="0">
                <a:latin typeface="Times New Roman"/>
                <a:cs typeface="Times New Roman"/>
              </a:rPr>
              <a:t>1</a:t>
            </a:r>
            <a:r>
              <a:rPr lang="en-US" sz="2400" i="1" dirty="0" smtClean="0">
                <a:latin typeface="Times New Roman"/>
                <a:cs typeface="Times New Roman"/>
              </a:rPr>
              <a:t> edges and every vertex is reachable from r.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every vertex is reachable from r but deleting any edge destroys this property.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G is a minimal graph with </a:t>
            </a:r>
            <a:r>
              <a:rPr lang="en-US" sz="2400" dirty="0" smtClean="0">
                <a:latin typeface="Times New Roman"/>
                <a:cs typeface="Times New Roman"/>
              </a:rPr>
              <a:t>d</a:t>
            </a:r>
            <a:r>
              <a:rPr lang="en-US" sz="2400" baseline="30000" dirty="0" smtClean="0">
                <a:latin typeface="Times New Roman"/>
                <a:cs typeface="Times New Roman"/>
              </a:rPr>
              <a:t>+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) ≠ 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for all 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⊂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V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with r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∈ 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 d</a:t>
            </a:r>
            <a:r>
              <a:rPr lang="en-US" sz="2400" baseline="30000" dirty="0" smtClean="0">
                <a:latin typeface="Times New Roman"/>
                <a:cs typeface="Times New Roman"/>
              </a:rPr>
              <a:t>-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=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ea typeface="MS Gothic" charset="0"/>
                <a:cs typeface="Times New Roman"/>
              </a:rPr>
              <a:t>and there is a unique </a:t>
            </a:r>
            <a:r>
              <a:rPr lang="en-US" sz="2400" i="1" dirty="0" smtClean="0">
                <a:latin typeface="Times New Roman"/>
                <a:cs typeface="Times New Roman"/>
              </a:rPr>
              <a:t>r-v-path for any </a:t>
            </a:r>
            <a:r>
              <a:rPr lang="en-US" sz="2400" i="1" dirty="0" err="1" smtClean="0">
                <a:latin typeface="Times New Roman"/>
                <a:cs typeface="Times New Roman"/>
              </a:rPr>
              <a:t>v</a:t>
            </a:r>
            <a:r>
              <a:rPr lang="en-US" sz="2400" dirty="0" err="1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err="1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)\{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r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}.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 </a:t>
            </a:r>
            <a:endParaRPr lang="en-US" sz="2800" i="1" dirty="0" smtClean="0">
              <a:latin typeface="Times New Roman"/>
              <a:ea typeface="MS PMincho" charset="0"/>
              <a:cs typeface="Times New Roman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endParaRPr lang="en-US" sz="2800" i="1" dirty="0" smtClean="0">
              <a:latin typeface="Times New Roman"/>
              <a:cs typeface="Times New Roman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endParaRPr lang="en-US" sz="2800" i="1" dirty="0" smtClean="0">
              <a:latin typeface="Univers" charset="0"/>
              <a:ea typeface="MS Gothic" charset="0"/>
              <a:cs typeface="MS Gothic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endParaRPr lang="en-US" sz="2800" i="1" dirty="0" smtClean="0">
              <a:ea typeface="MS Gothic" charset="0"/>
              <a:cs typeface="MS Gothic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endParaRPr lang="en-US" sz="2800" i="1" dirty="0" smtClean="0">
              <a:ea typeface="MS Gothic" charset="0"/>
              <a:cs typeface="MS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114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Cuts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cs typeface="+mn-cs"/>
              </a:rPr>
              <a:t>      </a:t>
            </a:r>
            <a:r>
              <a:rPr lang="en-US" sz="2800" dirty="0" smtClean="0">
                <a:latin typeface="Times New Roman"/>
                <a:cs typeface="Times New Roman"/>
              </a:rPr>
              <a:t> A </a:t>
            </a:r>
            <a:r>
              <a:rPr lang="en-US" sz="2800" b="1" dirty="0" smtClean="0">
                <a:latin typeface="Times New Roman"/>
                <a:cs typeface="Times New Roman"/>
              </a:rPr>
              <a:t>cut</a:t>
            </a:r>
            <a:r>
              <a:rPr lang="en-US" sz="2800" dirty="0" smtClean="0">
                <a:latin typeface="Times New Roman"/>
                <a:cs typeface="Times New Roman"/>
              </a:rPr>
              <a:t> in an undirected graph </a:t>
            </a:r>
            <a:r>
              <a:rPr lang="en-US" sz="2800" i="1" dirty="0" smtClean="0">
                <a:latin typeface="Times New Roman"/>
                <a:cs typeface="Times New Roman"/>
              </a:rPr>
              <a:t>G </a:t>
            </a:r>
            <a:r>
              <a:rPr lang="en-US" sz="2800" dirty="0" smtClean="0">
                <a:latin typeface="Times New Roman"/>
                <a:cs typeface="Times New Roman"/>
              </a:rPr>
              <a:t>is an edge set of type d(</a:t>
            </a:r>
            <a:r>
              <a:rPr lang="en-US" sz="2800" i="1" dirty="0" smtClean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cs typeface="Times New Roman"/>
              </a:rPr>
              <a:t>) for some </a:t>
            </a:r>
            <a:r>
              <a:rPr lang="en-US" sz="28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800" dirty="0" err="1" smtClean="0">
                <a:latin typeface="Times New Roman"/>
                <a:cs typeface="Times New Roman"/>
              </a:rPr>
              <a:t>≠</a:t>
            </a:r>
            <a:r>
              <a:rPr lang="en-US" sz="2800" i="1" dirty="0" err="1" smtClean="0">
                <a:latin typeface="Times New Roman"/>
                <a:cs typeface="Times New Roman"/>
              </a:rPr>
              <a:t>X</a:t>
            </a:r>
            <a:r>
              <a:rPr lang="en-US" sz="2800" dirty="0" err="1" smtClean="0">
                <a:latin typeface="Times New Roman"/>
                <a:ea typeface="MS PMincho" charset="0"/>
                <a:cs typeface="Times New Roman"/>
              </a:rPr>
              <a:t>⊂</a:t>
            </a:r>
            <a:r>
              <a:rPr lang="en-US" sz="2800" i="1" dirty="0" err="1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). In a digraph 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G, 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d</a:t>
            </a:r>
            <a:r>
              <a:rPr lang="en-US" sz="2800" baseline="30000" dirty="0" smtClean="0">
                <a:latin typeface="Times New Roman"/>
                <a:ea typeface="MS PMincho" charset="0"/>
                <a:cs typeface="Times New Roman"/>
              </a:rPr>
              <a:t>+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 is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a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 </a:t>
            </a:r>
            <a:r>
              <a:rPr lang="en-US" sz="2800" b="1" dirty="0" smtClean="0">
                <a:latin typeface="Times New Roman"/>
                <a:ea typeface="MS PMincho" charset="0"/>
                <a:cs typeface="Times New Roman"/>
              </a:rPr>
              <a:t>directed cut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 if </a:t>
            </a:r>
            <a:r>
              <a:rPr lang="en-US" sz="2800" dirty="0" err="1" smtClean="0">
                <a:latin typeface="Times New Roman"/>
                <a:ea typeface="MS Gothic" charset="0"/>
                <a:cs typeface="Times New Roman"/>
              </a:rPr>
              <a:t>ø≠</a:t>
            </a:r>
            <a:r>
              <a:rPr lang="en-US" sz="2800" i="1" dirty="0" err="1" smtClean="0">
                <a:latin typeface="Times New Roman"/>
                <a:ea typeface="MS Gothic" charset="0"/>
                <a:cs typeface="Times New Roman"/>
              </a:rPr>
              <a:t>X</a:t>
            </a:r>
            <a:r>
              <a:rPr lang="en-US" sz="2800" dirty="0" err="1" smtClean="0">
                <a:latin typeface="Times New Roman"/>
                <a:ea typeface="MS PMincho" charset="0"/>
                <a:cs typeface="Times New Roman"/>
              </a:rPr>
              <a:t>⊂</a:t>
            </a:r>
            <a:r>
              <a:rPr lang="en-US" sz="2800" i="1" dirty="0" err="1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 and d</a:t>
            </a:r>
            <a:r>
              <a:rPr lang="en-US" sz="2800" baseline="30000" dirty="0" smtClean="0">
                <a:latin typeface="Times New Roman"/>
                <a:ea typeface="MS PMincho" charset="0"/>
                <a:cs typeface="Times New Roman"/>
              </a:rPr>
              <a:t>-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=</a:t>
            </a:r>
            <a:r>
              <a:rPr lang="en-US" sz="28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, </a:t>
            </a:r>
            <a:r>
              <a:rPr lang="en-US" sz="2800" dirty="0" err="1" smtClean="0">
                <a:latin typeface="Times New Roman"/>
                <a:ea typeface="MS Gothic" charset="0"/>
                <a:cs typeface="Times New Roman"/>
              </a:rPr>
              <a:t>i.e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no edges enters the set 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X.</a:t>
            </a:r>
            <a:endParaRPr lang="en-US" sz="2800" dirty="0" smtClean="0">
              <a:latin typeface="Times New Roman"/>
              <a:ea typeface="MS Mincho" charset="0"/>
              <a:cs typeface="Times New Roman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       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We say that an edge set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 F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⊆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E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) </a:t>
            </a:r>
            <a:r>
              <a:rPr lang="en-US" sz="2800" b="1" dirty="0" smtClean="0">
                <a:latin typeface="Times New Roman"/>
                <a:ea typeface="MS Gothic" charset="0"/>
                <a:cs typeface="Times New Roman"/>
              </a:rPr>
              <a:t>separates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two vertices 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s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and 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t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if 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t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is reachable from 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s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in 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but not in (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), 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E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)\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F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). In a digraph, an edge set d</a:t>
            </a:r>
            <a:r>
              <a:rPr lang="en-US" sz="2800" baseline="30000" dirty="0" smtClean="0">
                <a:latin typeface="Times New Roman"/>
                <a:ea typeface="MS Gothic" charset="0"/>
                <a:cs typeface="Times New Roman"/>
              </a:rPr>
              <a:t>+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) with </a:t>
            </a:r>
            <a:r>
              <a:rPr lang="en-US" sz="2800" i="1" dirty="0" err="1" smtClean="0">
                <a:latin typeface="Times New Roman"/>
                <a:ea typeface="MS Gothic" charset="0"/>
                <a:cs typeface="Times New Roman"/>
              </a:rPr>
              <a:t>s</a:t>
            </a:r>
            <a:r>
              <a:rPr lang="en-US" sz="2800" dirty="0" err="1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800" i="1" dirty="0" err="1" smtClean="0">
                <a:latin typeface="Times New Roman"/>
                <a:ea typeface="MS PMincho" charset="0"/>
                <a:cs typeface="Times New Roman"/>
              </a:rPr>
              <a:t>X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and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 t 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∉</a:t>
            </a:r>
            <a:r>
              <a:rPr lang="en-US" sz="2800" i="1" dirty="0" smtClean="0">
                <a:latin typeface="Times New Roman"/>
                <a:ea typeface="MS Mincho" charset="0"/>
                <a:cs typeface="Times New Roman"/>
              </a:rPr>
              <a:t>X 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is called an </a:t>
            </a:r>
            <a:r>
              <a:rPr lang="en-US" sz="2800" b="1" i="1" dirty="0" smtClean="0">
                <a:latin typeface="Times New Roman"/>
                <a:ea typeface="MS Mincho" charset="0"/>
                <a:cs typeface="Times New Roman"/>
              </a:rPr>
              <a:t>s-t</a:t>
            </a:r>
            <a:r>
              <a:rPr lang="en-US" sz="2800" b="1" dirty="0" smtClean="0">
                <a:latin typeface="Times New Roman"/>
                <a:ea typeface="MS Mincho" charset="0"/>
                <a:cs typeface="Times New Roman"/>
              </a:rPr>
              <a:t>-cut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. An </a:t>
            </a:r>
            <a:r>
              <a:rPr lang="en-US" sz="2800" i="1" dirty="0" smtClean="0">
                <a:latin typeface="Times New Roman"/>
                <a:ea typeface="MS Mincho" charset="0"/>
                <a:cs typeface="Times New Roman"/>
              </a:rPr>
              <a:t>s-t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-cut in an undirected graph is a cut d(</a:t>
            </a:r>
            <a:r>
              <a:rPr lang="en-US" sz="2800" i="1" dirty="0" smtClean="0">
                <a:latin typeface="Times New Roman"/>
                <a:ea typeface="MS Mincho" charset="0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) for some </a:t>
            </a:r>
            <a:r>
              <a:rPr lang="en-US" sz="2800" i="1" dirty="0" smtClean="0">
                <a:latin typeface="Times New Roman"/>
                <a:ea typeface="MS Mincho" charset="0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⊂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 with </a:t>
            </a:r>
            <a:r>
              <a:rPr lang="en-US" sz="2800" i="1" dirty="0" err="1" smtClean="0">
                <a:latin typeface="Times New Roman"/>
                <a:cs typeface="Times New Roman"/>
              </a:rPr>
              <a:t>s</a:t>
            </a:r>
            <a:r>
              <a:rPr lang="en-US" sz="2800" dirty="0" err="1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800" i="1" dirty="0" err="1" smtClean="0">
                <a:latin typeface="Times New Roman"/>
                <a:cs typeface="Times New Roman"/>
              </a:rPr>
              <a:t>X</a:t>
            </a:r>
            <a:r>
              <a:rPr lang="en-US" sz="2800" i="1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and</a:t>
            </a:r>
            <a:r>
              <a:rPr lang="en-US" sz="2800" i="1" dirty="0" smtClean="0">
                <a:latin typeface="Times New Roman"/>
                <a:cs typeface="Times New Roman"/>
              </a:rPr>
              <a:t> t 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∉</a:t>
            </a:r>
            <a:r>
              <a:rPr lang="en-US" sz="2800" i="1" dirty="0" smtClean="0">
                <a:latin typeface="Times New Roman"/>
                <a:cs typeface="Times New Roman"/>
              </a:rPr>
              <a:t>X. </a:t>
            </a:r>
            <a:r>
              <a:rPr lang="en-US" sz="2800" dirty="0" smtClean="0">
                <a:latin typeface="Times New Roman"/>
                <a:cs typeface="Times New Roman"/>
              </a:rPr>
              <a:t>An</a:t>
            </a:r>
            <a:r>
              <a:rPr lang="en-US" sz="2800" i="1" dirty="0" smtClean="0">
                <a:latin typeface="Times New Roman"/>
                <a:cs typeface="Times New Roman"/>
              </a:rPr>
              <a:t> </a:t>
            </a:r>
            <a:r>
              <a:rPr lang="en-US" sz="2800" b="1" i="1" dirty="0" smtClean="0">
                <a:latin typeface="Times New Roman"/>
                <a:cs typeface="Times New Roman"/>
              </a:rPr>
              <a:t>r</a:t>
            </a:r>
            <a:r>
              <a:rPr lang="en-US" sz="2800" b="1" dirty="0" smtClean="0">
                <a:latin typeface="Times New Roman"/>
                <a:cs typeface="Times New Roman"/>
              </a:rPr>
              <a:t>-cut </a:t>
            </a:r>
            <a:r>
              <a:rPr lang="en-US" sz="2800" dirty="0" smtClean="0">
                <a:latin typeface="Times New Roman"/>
                <a:cs typeface="Times New Roman"/>
              </a:rPr>
              <a:t>in a digraph is an edge set d</a:t>
            </a:r>
            <a:r>
              <a:rPr lang="en-US" sz="2800" baseline="30000" dirty="0" smtClean="0">
                <a:latin typeface="Times New Roman"/>
                <a:cs typeface="Times New Roman"/>
              </a:rPr>
              <a:t>+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cs typeface="Times New Roman"/>
              </a:rPr>
              <a:t>) for some </a:t>
            </a:r>
            <a:r>
              <a:rPr lang="en-US" sz="2800" i="1" dirty="0" smtClean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⊂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 with </a:t>
            </a:r>
            <a:r>
              <a:rPr lang="en-US" sz="2800" i="1" dirty="0" err="1" smtClean="0">
                <a:latin typeface="Times New Roman"/>
                <a:cs typeface="Times New Roman"/>
              </a:rPr>
              <a:t>r</a:t>
            </a:r>
            <a:r>
              <a:rPr lang="en-US" sz="2800" dirty="0" err="1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800" i="1" dirty="0" err="1" smtClean="0">
                <a:latin typeface="Times New Roman"/>
                <a:cs typeface="Times New Roman"/>
              </a:rPr>
              <a:t>X</a:t>
            </a:r>
            <a:r>
              <a:rPr lang="en-US" sz="2800" i="1" dirty="0" smtClean="0">
                <a:latin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1995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Minty</a:t>
            </a:r>
            <a:r>
              <a:rPr lang="ja-JP" altLang="en-US" smtClean="0">
                <a:latin typeface="Arial"/>
                <a:cs typeface="+mj-cs"/>
              </a:rPr>
              <a:t>’</a:t>
            </a:r>
            <a:r>
              <a:rPr lang="en-US" smtClean="0">
                <a:cs typeface="+mj-cs"/>
              </a:rPr>
              <a:t>s Lemma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 </a:t>
            </a:r>
            <a:r>
              <a:rPr lang="en-US" sz="2400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Lemma 2.6. (Minty [1960])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   Let G be an digraph and </a:t>
            </a:r>
            <a:r>
              <a:rPr lang="en-US" sz="2400" b="1" i="1" dirty="0" err="1" smtClean="0">
                <a:latin typeface="Times New Roman"/>
                <a:cs typeface="Times New Roman"/>
              </a:rPr>
              <a:t>e</a:t>
            </a:r>
            <a:r>
              <a:rPr lang="en-US" sz="2400" dirty="0" err="1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err="1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).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Suppose </a:t>
            </a:r>
            <a:r>
              <a:rPr lang="en-US" sz="2400" b="1" i="1" dirty="0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 is colored </a:t>
            </a:r>
            <a:r>
              <a:rPr lang="en-US" sz="2400" b="1" i="1" dirty="0" smtClean="0">
                <a:latin typeface="Times New Roman"/>
                <a:ea typeface="MS PMincho" charset="0"/>
                <a:cs typeface="Times New Roman"/>
              </a:rPr>
              <a:t>black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, while all other edges are colored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/>
                <a:ea typeface="MS PMincho" charset="0"/>
                <a:cs typeface="Times New Roman"/>
              </a:rPr>
              <a:t>red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, </a:t>
            </a:r>
            <a:r>
              <a:rPr lang="en-US" sz="2400" b="1" i="1" dirty="0" smtClean="0">
                <a:latin typeface="Times New Roman"/>
                <a:ea typeface="MS PMincho" charset="0"/>
                <a:cs typeface="Times New Roman"/>
              </a:rPr>
              <a:t>black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 or </a:t>
            </a:r>
            <a:r>
              <a:rPr lang="en-US" sz="2400" b="1" i="1" dirty="0" smtClean="0">
                <a:solidFill>
                  <a:srgbClr val="008000"/>
                </a:solidFill>
                <a:latin typeface="Times New Roman"/>
                <a:ea typeface="MS PMincho" charset="0"/>
                <a:cs typeface="Times New Roman"/>
              </a:rPr>
              <a:t>green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. Then exactly one of the following statements holds: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There is an undirected circuit containing e and only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/>
                <a:ea typeface="MS PMincho" charset="0"/>
                <a:cs typeface="Times New Roman"/>
              </a:rPr>
              <a:t>red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 and </a:t>
            </a:r>
            <a:r>
              <a:rPr lang="en-US" sz="2400" b="1" i="1" dirty="0" smtClean="0">
                <a:latin typeface="Times New Roman"/>
                <a:ea typeface="MS PMincho" charset="0"/>
                <a:cs typeface="Times New Roman"/>
              </a:rPr>
              <a:t>black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 edges such that all </a:t>
            </a:r>
            <a:r>
              <a:rPr lang="en-US" sz="2400" b="1" i="1" dirty="0" smtClean="0">
                <a:latin typeface="Times New Roman"/>
                <a:ea typeface="MS PMincho" charset="0"/>
                <a:cs typeface="Times New Roman"/>
              </a:rPr>
              <a:t>black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 edges have the same orientation.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There is an undirected cut containing </a:t>
            </a:r>
            <a:r>
              <a:rPr lang="en-US" sz="2400" b="1" i="1" dirty="0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 and only </a:t>
            </a:r>
            <a:r>
              <a:rPr lang="en-US" sz="2400" b="1" i="1" dirty="0" smtClean="0">
                <a:solidFill>
                  <a:srgbClr val="008000"/>
                </a:solidFill>
                <a:latin typeface="Times New Roman"/>
                <a:ea typeface="MS PMincho" charset="0"/>
                <a:cs typeface="Times New Roman"/>
              </a:rPr>
              <a:t>green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 and </a:t>
            </a:r>
            <a:r>
              <a:rPr lang="en-US" sz="2400" b="1" i="1" dirty="0" smtClean="0">
                <a:latin typeface="Times New Roman"/>
                <a:ea typeface="MS PMincho" charset="0"/>
                <a:cs typeface="Times New Roman"/>
              </a:rPr>
              <a:t>black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 edges such that all </a:t>
            </a:r>
            <a:r>
              <a:rPr lang="en-US" sz="2400" b="1" i="1" dirty="0" smtClean="0">
                <a:latin typeface="Times New Roman"/>
                <a:ea typeface="MS PMincho" charset="0"/>
                <a:cs typeface="Times New Roman"/>
              </a:rPr>
              <a:t>black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 edges have the same orientation.</a:t>
            </a:r>
          </a:p>
          <a:p>
            <a:pPr marL="609600" indent="-609600" eaLnBrk="1" hangingPunct="1">
              <a:buFontTx/>
              <a:buNone/>
              <a:defRPr/>
            </a:pPr>
            <a:endParaRPr lang="en-US" sz="2400" i="1" dirty="0" smtClean="0">
              <a:ea typeface="MS PMincho" charset="0"/>
              <a:cs typeface="MS PMinch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686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dirty="0">
                <a:latin typeface="Times New Roman" charset="0"/>
              </a:rPr>
              <a:t>e=</a:t>
            </a:r>
            <a:r>
              <a:rPr lang="en-US" dirty="0">
                <a:latin typeface="Times New Roman" charset="0"/>
              </a:rPr>
              <a:t>{</a:t>
            </a:r>
            <a:r>
              <a:rPr lang="en-US" i="1" dirty="0" err="1">
                <a:latin typeface="Times New Roman" charset="0"/>
              </a:rPr>
              <a:t>v,w</a:t>
            </a:r>
            <a:r>
              <a:rPr lang="en-US" dirty="0">
                <a:latin typeface="Times New Roman" charset="0"/>
              </a:rPr>
              <a:t>}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i="1" dirty="0" smtClean="0">
                <a:latin typeface="Times New Roman" charset="0"/>
              </a:rPr>
              <a:t>or</a:t>
            </a:r>
            <a:r>
              <a:rPr lang="ru-RU" i="1" dirty="0" smtClean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e=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v,w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endParaRPr lang="en-US" dirty="0" smtClean="0">
              <a:cs typeface="+mj-cs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In this case </a:t>
            </a:r>
            <a:r>
              <a:rPr lang="en-US" sz="2400" i="1" dirty="0" smtClean="0">
                <a:latin typeface="Times New Roman"/>
                <a:cs typeface="Times New Roman"/>
              </a:rPr>
              <a:t>v </a:t>
            </a:r>
            <a:r>
              <a:rPr lang="en-US" sz="2400" dirty="0" smtClean="0">
                <a:latin typeface="Times New Roman"/>
                <a:cs typeface="Times New Roman"/>
              </a:rPr>
              <a:t>and</a:t>
            </a:r>
            <a:r>
              <a:rPr lang="en-US" sz="2400" i="1" dirty="0" smtClean="0">
                <a:latin typeface="Times New Roman"/>
                <a:cs typeface="Times New Roman"/>
              </a:rPr>
              <a:t> w </a:t>
            </a:r>
            <a:r>
              <a:rPr lang="en-US" sz="2400" dirty="0" smtClean="0">
                <a:latin typeface="Times New Roman"/>
                <a:cs typeface="Times New Roman"/>
              </a:rPr>
              <a:t>are </a:t>
            </a:r>
            <a:r>
              <a:rPr lang="en-US" sz="2400" b="1" dirty="0" smtClean="0">
                <a:latin typeface="Times New Roman"/>
                <a:cs typeface="Times New Roman"/>
              </a:rPr>
              <a:t>adjacent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eaLnBrk="1" hangingPunct="1"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v </a:t>
            </a:r>
            <a:r>
              <a:rPr lang="en-US" sz="2400" dirty="0" smtClean="0">
                <a:latin typeface="Times New Roman"/>
                <a:cs typeface="Times New Roman"/>
              </a:rPr>
              <a:t>is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a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neighbor </a:t>
            </a:r>
            <a:r>
              <a:rPr lang="en-US" sz="2400" dirty="0" smtClean="0">
                <a:latin typeface="Times New Roman"/>
                <a:cs typeface="Times New Roman"/>
              </a:rPr>
              <a:t>of </a:t>
            </a:r>
            <a:r>
              <a:rPr lang="en-US" sz="2400" i="1" dirty="0" smtClean="0">
                <a:latin typeface="Times New Roman"/>
                <a:cs typeface="Times New Roman"/>
              </a:rPr>
              <a:t>w </a:t>
            </a:r>
            <a:r>
              <a:rPr lang="en-US" sz="2400" dirty="0" smtClean="0">
                <a:latin typeface="Times New Roman"/>
                <a:cs typeface="Times New Roman"/>
              </a:rPr>
              <a:t>(and vice versa).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We say that an edge </a:t>
            </a:r>
            <a:r>
              <a:rPr lang="en-US" sz="2400" i="1" dirty="0" smtClean="0">
                <a:latin typeface="Times New Roman"/>
                <a:cs typeface="Times New Roman"/>
              </a:rPr>
              <a:t>e=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err="1" smtClean="0">
                <a:latin typeface="Times New Roman"/>
                <a:cs typeface="Times New Roman"/>
              </a:rPr>
              <a:t>v,w</a:t>
            </a:r>
            <a:r>
              <a:rPr lang="en-US" sz="2400" i="1" dirty="0" smtClean="0">
                <a:latin typeface="Times New Roman"/>
                <a:cs typeface="Times New Roman"/>
              </a:rPr>
              <a:t>) </a:t>
            </a:r>
            <a:r>
              <a:rPr lang="en-US" sz="2400" b="1" dirty="0" smtClean="0">
                <a:latin typeface="Times New Roman"/>
                <a:cs typeface="Times New Roman"/>
              </a:rPr>
              <a:t>joins </a:t>
            </a:r>
            <a:r>
              <a:rPr lang="en-US" sz="2400" i="1" dirty="0" smtClean="0">
                <a:latin typeface="Times New Roman"/>
                <a:cs typeface="Times New Roman"/>
              </a:rPr>
              <a:t>v </a:t>
            </a:r>
            <a:r>
              <a:rPr lang="en-US" sz="2400" dirty="0" smtClean="0">
                <a:latin typeface="Times New Roman"/>
                <a:cs typeface="Times New Roman"/>
              </a:rPr>
              <a:t>and</a:t>
            </a:r>
            <a:r>
              <a:rPr lang="en-US" sz="2400" i="1" dirty="0" smtClean="0">
                <a:latin typeface="Times New Roman"/>
                <a:cs typeface="Times New Roman"/>
              </a:rPr>
              <a:t> w.</a:t>
            </a:r>
          </a:p>
          <a:p>
            <a:pPr eaLnBrk="1" hangingPunct="1"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v </a:t>
            </a:r>
            <a:r>
              <a:rPr lang="en-US" sz="2400" dirty="0" smtClean="0">
                <a:latin typeface="Times New Roman"/>
                <a:cs typeface="Times New Roman"/>
              </a:rPr>
              <a:t>and</a:t>
            </a:r>
            <a:r>
              <a:rPr lang="en-US" sz="2400" i="1" dirty="0" smtClean="0">
                <a:latin typeface="Times New Roman"/>
                <a:cs typeface="Times New Roman"/>
              </a:rPr>
              <a:t> w </a:t>
            </a:r>
            <a:r>
              <a:rPr lang="en-US" sz="2400" dirty="0" smtClean="0">
                <a:latin typeface="Times New Roman"/>
                <a:cs typeface="Times New Roman"/>
              </a:rPr>
              <a:t>are the </a:t>
            </a:r>
            <a:r>
              <a:rPr lang="en-US" sz="2400" b="1" dirty="0" smtClean="0">
                <a:latin typeface="Times New Roman"/>
                <a:cs typeface="Times New Roman"/>
              </a:rPr>
              <a:t>endpoints</a:t>
            </a:r>
            <a:r>
              <a:rPr lang="en-US" sz="2400" dirty="0" smtClean="0">
                <a:latin typeface="Times New Roman"/>
                <a:cs typeface="Times New Roman"/>
              </a:rPr>
              <a:t> of </a:t>
            </a:r>
            <a:r>
              <a:rPr lang="en-US" sz="2400" i="1" dirty="0" smtClean="0">
                <a:latin typeface="Times New Roman"/>
                <a:cs typeface="Times New Roman"/>
              </a:rPr>
              <a:t>e.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If </a:t>
            </a:r>
            <a:r>
              <a:rPr lang="en-US" sz="2400" i="1" dirty="0" smtClean="0">
                <a:latin typeface="Times New Roman"/>
                <a:cs typeface="Times New Roman"/>
              </a:rPr>
              <a:t>v </a:t>
            </a:r>
            <a:r>
              <a:rPr lang="en-US" sz="2400" dirty="0" smtClean="0">
                <a:latin typeface="Times New Roman"/>
                <a:cs typeface="Times New Roman"/>
              </a:rPr>
              <a:t>is an </a:t>
            </a:r>
            <a:r>
              <a:rPr lang="en-US" sz="2400" dirty="0" err="1" smtClean="0">
                <a:latin typeface="Times New Roman"/>
                <a:cs typeface="Times New Roman"/>
              </a:rPr>
              <a:t>edpoint</a:t>
            </a:r>
            <a:r>
              <a:rPr lang="en-US" sz="2400" dirty="0" smtClean="0">
                <a:latin typeface="Times New Roman"/>
                <a:cs typeface="Times New Roman"/>
              </a:rPr>
              <a:t> of an edge </a:t>
            </a:r>
            <a:r>
              <a:rPr lang="en-US" sz="2400" i="1" dirty="0" smtClean="0">
                <a:latin typeface="Times New Roman"/>
                <a:cs typeface="Times New Roman"/>
              </a:rPr>
              <a:t>e, </a:t>
            </a:r>
            <a:r>
              <a:rPr lang="en-US" sz="2400" dirty="0" smtClean="0">
                <a:latin typeface="Times New Roman"/>
                <a:cs typeface="Times New Roman"/>
              </a:rPr>
              <a:t>we say that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 is </a:t>
            </a:r>
            <a:r>
              <a:rPr lang="en-US" sz="2400" b="1" dirty="0" smtClean="0">
                <a:latin typeface="Times New Roman"/>
                <a:cs typeface="Times New Roman"/>
              </a:rPr>
              <a:t>incident </a:t>
            </a:r>
            <a:r>
              <a:rPr lang="en-US" sz="2400" dirty="0" smtClean="0">
                <a:latin typeface="Times New Roman"/>
                <a:cs typeface="Times New Roman"/>
              </a:rPr>
              <a:t>with </a:t>
            </a:r>
            <a:r>
              <a:rPr lang="en-US" sz="2400" i="1" dirty="0" smtClean="0">
                <a:latin typeface="Times New Roman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In the directed case we say that (</a:t>
            </a:r>
            <a:r>
              <a:rPr lang="en-US" sz="2400" i="1" dirty="0" err="1" smtClean="0">
                <a:latin typeface="Times New Roman"/>
                <a:cs typeface="Times New Roman"/>
              </a:rPr>
              <a:t>v,w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i="1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leaves 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 and </a:t>
            </a:r>
            <a:r>
              <a:rPr lang="en-US" sz="2400" b="1" dirty="0" smtClean="0">
                <a:latin typeface="Times New Roman"/>
                <a:cs typeface="Times New Roman"/>
              </a:rPr>
              <a:t>enters </a:t>
            </a:r>
            <a:r>
              <a:rPr lang="en-US" sz="2400" i="1" dirty="0" smtClean="0">
                <a:latin typeface="Times New Roman"/>
                <a:cs typeface="Times New Roman"/>
              </a:rPr>
              <a:t>w.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Two edges which share at least one endpoint are called </a:t>
            </a:r>
            <a:r>
              <a:rPr lang="en-US" sz="2400" b="1" dirty="0" smtClean="0">
                <a:latin typeface="Times New Roman"/>
                <a:cs typeface="Times New Roman"/>
              </a:rPr>
              <a:t>adjacent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en-US" sz="2400" i="1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298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</a:rPr>
              <a:t>Let </a:t>
            </a:r>
            <a:r>
              <a:rPr lang="en-US" i="1" dirty="0" smtClean="0">
                <a:latin typeface="Times New Roman"/>
                <a:cs typeface="Times New Roman"/>
              </a:rPr>
              <a:t>e=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err="1" smtClean="0">
                <a:latin typeface="Times New Roman"/>
                <a:cs typeface="Times New Roman"/>
              </a:rPr>
              <a:t>x,y</a:t>
            </a:r>
            <a:r>
              <a:rPr lang="en-US" dirty="0" smtClean="0">
                <a:latin typeface="Times New Roman"/>
                <a:cs typeface="Times New Roman"/>
              </a:rPr>
              <a:t>). We label the vertices of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 by the following procedure.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First label </a:t>
            </a:r>
            <a:r>
              <a:rPr lang="en-US" i="1" dirty="0" smtClean="0">
                <a:latin typeface="Times New Roman"/>
                <a:cs typeface="Times New Roman"/>
              </a:rPr>
              <a:t>y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In case 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 is already labeled and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 is not, we label </a:t>
            </a:r>
            <a:r>
              <a:rPr lang="en-US" i="1" dirty="0" smtClean="0">
                <a:latin typeface="Times New Roman"/>
                <a:cs typeface="Times New Roman"/>
              </a:rPr>
              <a:t>w </a:t>
            </a:r>
            <a:r>
              <a:rPr lang="en-US" dirty="0" smtClean="0">
                <a:latin typeface="Times New Roman"/>
                <a:cs typeface="Times New Roman"/>
              </a:rPr>
              <a:t>if there is a black edge (</a:t>
            </a:r>
            <a:r>
              <a:rPr lang="en-US" i="1" dirty="0" err="1" smtClean="0">
                <a:latin typeface="Times New Roman"/>
                <a:cs typeface="Times New Roman"/>
              </a:rPr>
              <a:t>v</a:t>
            </a:r>
            <a:r>
              <a:rPr lang="en-US" dirty="0" err="1" smtClean="0">
                <a:latin typeface="Times New Roman"/>
                <a:cs typeface="Times New Roman"/>
              </a:rPr>
              <a:t>,</a:t>
            </a:r>
            <a:r>
              <a:rPr lang="en-US" i="1" dirty="0" err="1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), a red edge (</a:t>
            </a:r>
            <a:r>
              <a:rPr lang="en-US" i="1" dirty="0" err="1" smtClean="0">
                <a:latin typeface="Times New Roman"/>
                <a:cs typeface="Times New Roman"/>
              </a:rPr>
              <a:t>v</a:t>
            </a:r>
            <a:r>
              <a:rPr lang="en-US" dirty="0" err="1" smtClean="0">
                <a:latin typeface="Times New Roman"/>
                <a:cs typeface="Times New Roman"/>
              </a:rPr>
              <a:t>,</a:t>
            </a:r>
            <a:r>
              <a:rPr lang="en-US" i="1" dirty="0" err="1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) or a red edge (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ru-RU" dirty="0" smtClean="0">
                <a:latin typeface="Times New Roman"/>
                <a:cs typeface="Times New Roman"/>
              </a:rPr>
              <a:t>,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). In this case, we write </a:t>
            </a:r>
            <a:r>
              <a:rPr lang="en-US" i="1" dirty="0" err="1" smtClean="0">
                <a:latin typeface="Times New Roman"/>
                <a:cs typeface="Times New Roman"/>
              </a:rPr>
              <a:t>pred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) = </a:t>
            </a:r>
            <a:r>
              <a:rPr lang="en-US" i="1" dirty="0" smtClean="0">
                <a:latin typeface="Times New Roman"/>
                <a:cs typeface="Times New Roman"/>
              </a:rPr>
              <a:t>v.</a:t>
            </a:r>
            <a:endParaRPr lang="ru-RU" i="1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</a:rPr>
              <a:t>When the labeling procedure stops, there are two possibilities.  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4380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i="1" dirty="0" smtClean="0">
                <a:latin typeface="Times New Roman" charset="0"/>
              </a:rPr>
              <a:t>Example</a:t>
            </a:r>
            <a:endParaRPr lang="en-US" i="1" dirty="0">
              <a:latin typeface="Times New Roman" charset="0"/>
              <a:cs typeface="Times New Roman" charset="0"/>
            </a:endParaRPr>
          </a:p>
        </p:txBody>
      </p:sp>
      <p:sp>
        <p:nvSpPr>
          <p:cNvPr id="37891" name="Oval 4"/>
          <p:cNvSpPr>
            <a:spLocks noChangeArrowheads="1"/>
          </p:cNvSpPr>
          <p:nvPr/>
        </p:nvSpPr>
        <p:spPr bwMode="auto">
          <a:xfrm>
            <a:off x="2384425" y="3832225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21" name="Oval 5"/>
          <p:cNvSpPr>
            <a:spLocks noChangeArrowheads="1"/>
          </p:cNvSpPr>
          <p:nvPr/>
        </p:nvSpPr>
        <p:spPr bwMode="auto">
          <a:xfrm>
            <a:off x="4137025" y="3679825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22" name="Oval 6"/>
          <p:cNvSpPr>
            <a:spLocks noChangeArrowheads="1"/>
          </p:cNvSpPr>
          <p:nvPr/>
        </p:nvSpPr>
        <p:spPr bwMode="auto">
          <a:xfrm>
            <a:off x="3222625" y="2841625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37894" name="AutoShape 7"/>
          <p:cNvCxnSpPr>
            <a:cxnSpLocks noChangeShapeType="1"/>
            <a:stCxn id="86022" idx="5"/>
            <a:endCxn id="86021" idx="1"/>
          </p:cNvCxnSpPr>
          <p:nvPr/>
        </p:nvCxnSpPr>
        <p:spPr bwMode="auto">
          <a:xfrm>
            <a:off x="3413125" y="3032125"/>
            <a:ext cx="757238" cy="6810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5" name="AutoShape 8"/>
          <p:cNvCxnSpPr>
            <a:cxnSpLocks noChangeShapeType="1"/>
            <a:stCxn id="86022" idx="3"/>
            <a:endCxn id="37891" idx="7"/>
          </p:cNvCxnSpPr>
          <p:nvPr/>
        </p:nvCxnSpPr>
        <p:spPr bwMode="auto">
          <a:xfrm flipH="1">
            <a:off x="2574925" y="3032125"/>
            <a:ext cx="681038" cy="833438"/>
          </a:xfrm>
          <a:prstGeom prst="straightConnector1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896" name="Oval 9"/>
          <p:cNvSpPr>
            <a:spLocks noChangeArrowheads="1"/>
          </p:cNvSpPr>
          <p:nvPr/>
        </p:nvSpPr>
        <p:spPr bwMode="auto">
          <a:xfrm>
            <a:off x="2133600" y="2743200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26" name="Oval 10"/>
          <p:cNvSpPr>
            <a:spLocks noChangeArrowheads="1"/>
          </p:cNvSpPr>
          <p:nvPr/>
        </p:nvSpPr>
        <p:spPr bwMode="auto">
          <a:xfrm>
            <a:off x="3886200" y="2590800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37898" name="AutoShape 11"/>
          <p:cNvCxnSpPr>
            <a:cxnSpLocks noChangeShapeType="1"/>
            <a:stCxn id="86022" idx="7"/>
            <a:endCxn id="86026" idx="2"/>
          </p:cNvCxnSpPr>
          <p:nvPr/>
        </p:nvCxnSpPr>
        <p:spPr bwMode="auto">
          <a:xfrm flipV="1">
            <a:off x="3413125" y="2703513"/>
            <a:ext cx="473075" cy="1714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9" name="AutoShape 12"/>
          <p:cNvCxnSpPr>
            <a:cxnSpLocks noChangeShapeType="1"/>
            <a:stCxn id="86022" idx="1"/>
            <a:endCxn id="37896" idx="7"/>
          </p:cNvCxnSpPr>
          <p:nvPr/>
        </p:nvCxnSpPr>
        <p:spPr bwMode="auto">
          <a:xfrm flipH="1" flipV="1">
            <a:off x="2324100" y="2776538"/>
            <a:ext cx="931863" cy="98425"/>
          </a:xfrm>
          <a:prstGeom prst="straightConnector1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0" name="Oval 13"/>
          <p:cNvSpPr>
            <a:spLocks noChangeArrowheads="1"/>
          </p:cNvSpPr>
          <p:nvPr/>
        </p:nvSpPr>
        <p:spPr bwMode="auto">
          <a:xfrm>
            <a:off x="5356225" y="3756025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30" name="Oval 14"/>
          <p:cNvSpPr>
            <a:spLocks noChangeArrowheads="1"/>
          </p:cNvSpPr>
          <p:nvPr/>
        </p:nvSpPr>
        <p:spPr bwMode="auto">
          <a:xfrm>
            <a:off x="7108825" y="3603625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31" name="Oval 15"/>
          <p:cNvSpPr>
            <a:spLocks noChangeArrowheads="1"/>
          </p:cNvSpPr>
          <p:nvPr/>
        </p:nvSpPr>
        <p:spPr bwMode="auto">
          <a:xfrm>
            <a:off x="6194425" y="2765425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37903" name="AutoShape 16"/>
          <p:cNvCxnSpPr>
            <a:cxnSpLocks noChangeShapeType="1"/>
            <a:stCxn id="86031" idx="5"/>
            <a:endCxn id="86030" idx="1"/>
          </p:cNvCxnSpPr>
          <p:nvPr/>
        </p:nvCxnSpPr>
        <p:spPr bwMode="auto">
          <a:xfrm>
            <a:off x="6384925" y="2955925"/>
            <a:ext cx="757238" cy="6810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4" name="AutoShape 17"/>
          <p:cNvCxnSpPr>
            <a:cxnSpLocks noChangeShapeType="1"/>
            <a:stCxn id="86031" idx="3"/>
            <a:endCxn id="37900" idx="7"/>
          </p:cNvCxnSpPr>
          <p:nvPr/>
        </p:nvCxnSpPr>
        <p:spPr bwMode="auto">
          <a:xfrm flipH="1">
            <a:off x="5546725" y="2955925"/>
            <a:ext cx="681038" cy="833438"/>
          </a:xfrm>
          <a:prstGeom prst="straightConnector1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034" name="Oval 18"/>
          <p:cNvSpPr>
            <a:spLocks noChangeArrowheads="1"/>
          </p:cNvSpPr>
          <p:nvPr/>
        </p:nvSpPr>
        <p:spPr bwMode="auto">
          <a:xfrm>
            <a:off x="5105400" y="2667000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35" name="Oval 19"/>
          <p:cNvSpPr>
            <a:spLocks noChangeArrowheads="1"/>
          </p:cNvSpPr>
          <p:nvPr/>
        </p:nvSpPr>
        <p:spPr bwMode="auto">
          <a:xfrm>
            <a:off x="6858000" y="2514600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37907" name="AutoShape 20"/>
          <p:cNvCxnSpPr>
            <a:cxnSpLocks noChangeShapeType="1"/>
            <a:stCxn id="86031" idx="7"/>
            <a:endCxn id="86035" idx="2"/>
          </p:cNvCxnSpPr>
          <p:nvPr/>
        </p:nvCxnSpPr>
        <p:spPr bwMode="auto">
          <a:xfrm flipV="1">
            <a:off x="6384925" y="2627313"/>
            <a:ext cx="473075" cy="1714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8" name="AutoShape 21"/>
          <p:cNvCxnSpPr>
            <a:cxnSpLocks noChangeShapeType="1"/>
            <a:stCxn id="86031" idx="1"/>
            <a:endCxn id="86034" idx="6"/>
          </p:cNvCxnSpPr>
          <p:nvPr/>
        </p:nvCxnSpPr>
        <p:spPr bwMode="auto">
          <a:xfrm flipH="1" flipV="1">
            <a:off x="5329238" y="2779713"/>
            <a:ext cx="898525" cy="190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9" name="AutoShape 22"/>
          <p:cNvCxnSpPr>
            <a:cxnSpLocks noChangeShapeType="1"/>
            <a:stCxn id="86034" idx="2"/>
            <a:endCxn id="86026" idx="6"/>
          </p:cNvCxnSpPr>
          <p:nvPr/>
        </p:nvCxnSpPr>
        <p:spPr bwMode="auto">
          <a:xfrm flipH="1" flipV="1">
            <a:off x="4110038" y="2703513"/>
            <a:ext cx="995362" cy="76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0" name="AutoShape 23"/>
          <p:cNvCxnSpPr>
            <a:cxnSpLocks noChangeShapeType="1"/>
            <a:stCxn id="86034" idx="3"/>
            <a:endCxn id="86021" idx="6"/>
          </p:cNvCxnSpPr>
          <p:nvPr/>
        </p:nvCxnSpPr>
        <p:spPr bwMode="auto">
          <a:xfrm flipH="1">
            <a:off x="4360863" y="2857500"/>
            <a:ext cx="777875" cy="9350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1" name="AutoShape 24"/>
          <p:cNvCxnSpPr>
            <a:cxnSpLocks noChangeShapeType="1"/>
            <a:stCxn id="37900" idx="2"/>
            <a:endCxn id="86021" idx="6"/>
          </p:cNvCxnSpPr>
          <p:nvPr/>
        </p:nvCxnSpPr>
        <p:spPr bwMode="auto">
          <a:xfrm flipH="1" flipV="1">
            <a:off x="4360863" y="3792538"/>
            <a:ext cx="995362" cy="76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041" name="Oval 25"/>
          <p:cNvSpPr>
            <a:spLocks noChangeArrowheads="1"/>
          </p:cNvSpPr>
          <p:nvPr/>
        </p:nvSpPr>
        <p:spPr bwMode="auto">
          <a:xfrm>
            <a:off x="3070225" y="5719763"/>
            <a:ext cx="223838" cy="2238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42" name="Oval 26"/>
          <p:cNvSpPr>
            <a:spLocks noChangeArrowheads="1"/>
          </p:cNvSpPr>
          <p:nvPr/>
        </p:nvSpPr>
        <p:spPr bwMode="auto">
          <a:xfrm>
            <a:off x="4822825" y="5567363"/>
            <a:ext cx="223838" cy="2238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43" name="Oval 27"/>
          <p:cNvSpPr>
            <a:spLocks noChangeArrowheads="1"/>
          </p:cNvSpPr>
          <p:nvPr/>
        </p:nvSpPr>
        <p:spPr bwMode="auto">
          <a:xfrm>
            <a:off x="3908425" y="4729163"/>
            <a:ext cx="223838" cy="2238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37915" name="AutoShape 28"/>
          <p:cNvCxnSpPr>
            <a:cxnSpLocks noChangeShapeType="1"/>
            <a:stCxn id="86043" idx="5"/>
            <a:endCxn id="86042" idx="1"/>
          </p:cNvCxnSpPr>
          <p:nvPr/>
        </p:nvCxnSpPr>
        <p:spPr bwMode="auto">
          <a:xfrm>
            <a:off x="4098925" y="4919663"/>
            <a:ext cx="757238" cy="6810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6" name="AutoShape 29"/>
          <p:cNvCxnSpPr>
            <a:cxnSpLocks noChangeShapeType="1"/>
            <a:stCxn id="86043" idx="3"/>
            <a:endCxn id="86041" idx="7"/>
          </p:cNvCxnSpPr>
          <p:nvPr/>
        </p:nvCxnSpPr>
        <p:spPr bwMode="auto">
          <a:xfrm flipH="1">
            <a:off x="3260725" y="4919663"/>
            <a:ext cx="681038" cy="833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17" name="Oval 30"/>
          <p:cNvSpPr>
            <a:spLocks noChangeArrowheads="1"/>
          </p:cNvSpPr>
          <p:nvPr/>
        </p:nvSpPr>
        <p:spPr bwMode="auto">
          <a:xfrm>
            <a:off x="2819400" y="4630738"/>
            <a:ext cx="223838" cy="2238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47" name="Oval 31"/>
          <p:cNvSpPr>
            <a:spLocks noChangeArrowheads="1"/>
          </p:cNvSpPr>
          <p:nvPr/>
        </p:nvSpPr>
        <p:spPr bwMode="auto">
          <a:xfrm>
            <a:off x="4572000" y="4478338"/>
            <a:ext cx="223838" cy="2238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37919" name="AutoShape 32"/>
          <p:cNvCxnSpPr>
            <a:cxnSpLocks noChangeShapeType="1"/>
            <a:stCxn id="86043" idx="7"/>
            <a:endCxn id="86047" idx="2"/>
          </p:cNvCxnSpPr>
          <p:nvPr/>
        </p:nvCxnSpPr>
        <p:spPr bwMode="auto">
          <a:xfrm flipV="1">
            <a:off x="4098925" y="4591050"/>
            <a:ext cx="473075" cy="17145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20" name="AutoShape 33"/>
          <p:cNvCxnSpPr>
            <a:cxnSpLocks noChangeShapeType="1"/>
            <a:stCxn id="86043" idx="1"/>
            <a:endCxn id="37917" idx="7"/>
          </p:cNvCxnSpPr>
          <p:nvPr/>
        </p:nvCxnSpPr>
        <p:spPr bwMode="auto">
          <a:xfrm flipH="1" flipV="1">
            <a:off x="3009900" y="4664075"/>
            <a:ext cx="931863" cy="98425"/>
          </a:xfrm>
          <a:prstGeom prst="straightConnector1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21" name="Oval 34"/>
          <p:cNvSpPr>
            <a:spLocks noChangeArrowheads="1"/>
          </p:cNvSpPr>
          <p:nvPr/>
        </p:nvSpPr>
        <p:spPr bwMode="auto">
          <a:xfrm>
            <a:off x="6042025" y="5643563"/>
            <a:ext cx="223838" cy="2238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6051" name="Oval 35"/>
          <p:cNvSpPr>
            <a:spLocks noChangeArrowheads="1"/>
          </p:cNvSpPr>
          <p:nvPr/>
        </p:nvSpPr>
        <p:spPr bwMode="auto">
          <a:xfrm>
            <a:off x="5791200" y="4554538"/>
            <a:ext cx="223838" cy="2238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37923" name="AutoShape 36"/>
          <p:cNvCxnSpPr>
            <a:cxnSpLocks noChangeShapeType="1"/>
            <a:stCxn id="86051" idx="2"/>
            <a:endCxn id="86047" idx="6"/>
          </p:cNvCxnSpPr>
          <p:nvPr/>
        </p:nvCxnSpPr>
        <p:spPr bwMode="auto">
          <a:xfrm flipH="1" flipV="1">
            <a:off x="4795838" y="4591050"/>
            <a:ext cx="995362" cy="762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24" name="AutoShape 37"/>
          <p:cNvCxnSpPr>
            <a:cxnSpLocks noChangeShapeType="1"/>
            <a:stCxn id="86051" idx="3"/>
            <a:endCxn id="86042" idx="6"/>
          </p:cNvCxnSpPr>
          <p:nvPr/>
        </p:nvCxnSpPr>
        <p:spPr bwMode="auto">
          <a:xfrm flipH="1">
            <a:off x="5046663" y="4745038"/>
            <a:ext cx="777875" cy="935037"/>
          </a:xfrm>
          <a:prstGeom prst="straightConnector1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25" name="AutoShape 38"/>
          <p:cNvCxnSpPr>
            <a:cxnSpLocks noChangeShapeType="1"/>
            <a:stCxn id="37921" idx="2"/>
            <a:endCxn id="86042" idx="6"/>
          </p:cNvCxnSpPr>
          <p:nvPr/>
        </p:nvCxnSpPr>
        <p:spPr bwMode="auto">
          <a:xfrm flipH="1" flipV="1">
            <a:off x="5046663" y="5680075"/>
            <a:ext cx="995362" cy="76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26" name="AutoShape 39"/>
          <p:cNvCxnSpPr>
            <a:cxnSpLocks noChangeShapeType="1"/>
            <a:stCxn id="86021" idx="4"/>
            <a:endCxn id="86047" idx="1"/>
          </p:cNvCxnSpPr>
          <p:nvPr/>
        </p:nvCxnSpPr>
        <p:spPr bwMode="auto">
          <a:xfrm>
            <a:off x="4249738" y="3903663"/>
            <a:ext cx="355600" cy="6080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27" name="AutoShape 40"/>
          <p:cNvCxnSpPr>
            <a:cxnSpLocks noChangeShapeType="1"/>
            <a:stCxn id="86051" idx="7"/>
            <a:endCxn id="86031" idx="4"/>
          </p:cNvCxnSpPr>
          <p:nvPr/>
        </p:nvCxnSpPr>
        <p:spPr bwMode="auto">
          <a:xfrm flipV="1">
            <a:off x="5981700" y="2989263"/>
            <a:ext cx="325438" cy="15986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28" name="AutoShape 41"/>
          <p:cNvCxnSpPr>
            <a:cxnSpLocks noChangeShapeType="1"/>
            <a:stCxn id="37891" idx="1"/>
            <a:endCxn id="37896" idx="5"/>
          </p:cNvCxnSpPr>
          <p:nvPr/>
        </p:nvCxnSpPr>
        <p:spPr bwMode="auto">
          <a:xfrm flipH="1" flipV="1">
            <a:off x="2324100" y="2933700"/>
            <a:ext cx="93663" cy="9318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29" name="Text Box 42"/>
          <p:cNvSpPr txBox="1">
            <a:spLocks noChangeArrowheads="1"/>
          </p:cNvSpPr>
          <p:nvPr/>
        </p:nvSpPr>
        <p:spPr bwMode="auto">
          <a:xfrm>
            <a:off x="6172200" y="2300288"/>
            <a:ext cx="341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/>
              <a:t>x</a:t>
            </a:r>
            <a:endParaRPr lang="ru-RU" i="1"/>
          </a:p>
        </p:txBody>
      </p:sp>
      <p:sp>
        <p:nvSpPr>
          <p:cNvPr id="37930" name="Text Box 43"/>
          <p:cNvSpPr txBox="1">
            <a:spLocks noChangeArrowheads="1"/>
          </p:cNvSpPr>
          <p:nvPr/>
        </p:nvSpPr>
        <p:spPr bwMode="auto">
          <a:xfrm>
            <a:off x="5029200" y="2224088"/>
            <a:ext cx="341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/>
              <a:t>y</a:t>
            </a:r>
            <a:endParaRPr lang="ru-RU" i="1"/>
          </a:p>
        </p:txBody>
      </p:sp>
    </p:spTree>
    <p:extLst>
      <p:ext uri="{BB962C8B-B14F-4D97-AF65-F5344CB8AC3E}">
        <p14:creationId xmlns:p14="http://schemas.microsoft.com/office/powerpoint/2010/main" val="2480010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60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6009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60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60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60093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60093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60093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860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60093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860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60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860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60093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860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860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860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60093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860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860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860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60093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860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860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860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60093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860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860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86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60093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86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86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60093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60093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 </a:t>
            </a:r>
            <a:r>
              <a:rPr lang="ru-RU" dirty="0">
                <a:latin typeface="Times New Roman" charset="0"/>
                <a:cs typeface="Times New Roman" charset="0"/>
              </a:rPr>
              <a:t> </a:t>
            </a:r>
            <a:r>
              <a:rPr lang="en-US" i="1" dirty="0" smtClean="0">
                <a:latin typeface="Times New Roman" charset="0"/>
                <a:cs typeface="Times New Roman" charset="0"/>
              </a:rPr>
              <a:t>has been labeled</a:t>
            </a:r>
            <a:endParaRPr lang="ru-RU" i="1" dirty="0">
              <a:latin typeface="Times New Roman" charset="0"/>
              <a:cs typeface="Times New Roman" charset="0"/>
            </a:endParaRPr>
          </a:p>
        </p:txBody>
      </p:sp>
      <p:sp>
        <p:nvSpPr>
          <p:cNvPr id="87043" name="Oval 3"/>
          <p:cNvSpPr>
            <a:spLocks noChangeArrowheads="1"/>
          </p:cNvSpPr>
          <p:nvPr/>
        </p:nvSpPr>
        <p:spPr bwMode="auto">
          <a:xfrm>
            <a:off x="2384425" y="3832225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4137025" y="3679825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7045" name="Oval 5"/>
          <p:cNvSpPr>
            <a:spLocks noChangeArrowheads="1"/>
          </p:cNvSpPr>
          <p:nvPr/>
        </p:nvSpPr>
        <p:spPr bwMode="auto">
          <a:xfrm>
            <a:off x="3222625" y="2841625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87046" name="AutoShape 6"/>
          <p:cNvCxnSpPr>
            <a:cxnSpLocks noChangeShapeType="1"/>
            <a:stCxn id="87045" idx="5"/>
            <a:endCxn id="38916" idx="1"/>
          </p:cNvCxnSpPr>
          <p:nvPr/>
        </p:nvCxnSpPr>
        <p:spPr bwMode="auto">
          <a:xfrm>
            <a:off x="3413125" y="3032125"/>
            <a:ext cx="757238" cy="6810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047" name="AutoShape 7"/>
          <p:cNvCxnSpPr>
            <a:cxnSpLocks noChangeShapeType="1"/>
            <a:stCxn id="87045" idx="3"/>
            <a:endCxn id="87043" idx="7"/>
          </p:cNvCxnSpPr>
          <p:nvPr/>
        </p:nvCxnSpPr>
        <p:spPr bwMode="auto">
          <a:xfrm flipH="1">
            <a:off x="2574925" y="3032125"/>
            <a:ext cx="681038" cy="833438"/>
          </a:xfrm>
          <a:prstGeom prst="straightConnector1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048" name="Oval 8"/>
          <p:cNvSpPr>
            <a:spLocks noChangeArrowheads="1"/>
          </p:cNvSpPr>
          <p:nvPr/>
        </p:nvSpPr>
        <p:spPr bwMode="auto">
          <a:xfrm>
            <a:off x="2133600" y="2743200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7049" name="Oval 9"/>
          <p:cNvSpPr>
            <a:spLocks noChangeArrowheads="1"/>
          </p:cNvSpPr>
          <p:nvPr/>
        </p:nvSpPr>
        <p:spPr bwMode="auto">
          <a:xfrm>
            <a:off x="3886200" y="2590800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87050" name="AutoShape 10"/>
          <p:cNvCxnSpPr>
            <a:cxnSpLocks noChangeShapeType="1"/>
            <a:stCxn id="87045" idx="7"/>
            <a:endCxn id="87049" idx="2"/>
          </p:cNvCxnSpPr>
          <p:nvPr/>
        </p:nvCxnSpPr>
        <p:spPr bwMode="auto">
          <a:xfrm flipV="1">
            <a:off x="3413125" y="2703513"/>
            <a:ext cx="473075" cy="1714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051" name="AutoShape 11"/>
          <p:cNvCxnSpPr>
            <a:cxnSpLocks noChangeShapeType="1"/>
            <a:stCxn id="87045" idx="1"/>
            <a:endCxn id="87048" idx="7"/>
          </p:cNvCxnSpPr>
          <p:nvPr/>
        </p:nvCxnSpPr>
        <p:spPr bwMode="auto">
          <a:xfrm flipH="1" flipV="1">
            <a:off x="2324100" y="2776538"/>
            <a:ext cx="931863" cy="98425"/>
          </a:xfrm>
          <a:prstGeom prst="straightConnector1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052" name="Oval 12"/>
          <p:cNvSpPr>
            <a:spLocks noChangeArrowheads="1"/>
          </p:cNvSpPr>
          <p:nvPr/>
        </p:nvSpPr>
        <p:spPr bwMode="auto">
          <a:xfrm>
            <a:off x="5356225" y="3756025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7053" name="Oval 13"/>
          <p:cNvSpPr>
            <a:spLocks noChangeArrowheads="1"/>
          </p:cNvSpPr>
          <p:nvPr/>
        </p:nvSpPr>
        <p:spPr bwMode="auto">
          <a:xfrm>
            <a:off x="7108825" y="3603625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6" name="Oval 14"/>
          <p:cNvSpPr>
            <a:spLocks noChangeArrowheads="1"/>
          </p:cNvSpPr>
          <p:nvPr/>
        </p:nvSpPr>
        <p:spPr bwMode="auto">
          <a:xfrm>
            <a:off x="6194425" y="2765425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87055" name="AutoShape 15"/>
          <p:cNvCxnSpPr>
            <a:cxnSpLocks noChangeShapeType="1"/>
            <a:stCxn id="38926" idx="5"/>
            <a:endCxn id="87053" idx="1"/>
          </p:cNvCxnSpPr>
          <p:nvPr/>
        </p:nvCxnSpPr>
        <p:spPr bwMode="auto">
          <a:xfrm>
            <a:off x="6384925" y="2955925"/>
            <a:ext cx="757238" cy="6810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056" name="AutoShape 16"/>
          <p:cNvCxnSpPr>
            <a:cxnSpLocks noChangeShapeType="1"/>
            <a:stCxn id="38926" idx="3"/>
            <a:endCxn id="87052" idx="7"/>
          </p:cNvCxnSpPr>
          <p:nvPr/>
        </p:nvCxnSpPr>
        <p:spPr bwMode="auto">
          <a:xfrm flipH="1">
            <a:off x="5546725" y="2955925"/>
            <a:ext cx="681038" cy="833438"/>
          </a:xfrm>
          <a:prstGeom prst="straightConnector1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9" name="Oval 17"/>
          <p:cNvSpPr>
            <a:spLocks noChangeArrowheads="1"/>
          </p:cNvSpPr>
          <p:nvPr/>
        </p:nvSpPr>
        <p:spPr bwMode="auto">
          <a:xfrm>
            <a:off x="5105400" y="2667000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7058" name="Oval 18"/>
          <p:cNvSpPr>
            <a:spLocks noChangeArrowheads="1"/>
          </p:cNvSpPr>
          <p:nvPr/>
        </p:nvSpPr>
        <p:spPr bwMode="auto">
          <a:xfrm>
            <a:off x="6858000" y="2514600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87059" name="AutoShape 19"/>
          <p:cNvCxnSpPr>
            <a:cxnSpLocks noChangeShapeType="1"/>
            <a:stCxn id="38926" idx="7"/>
            <a:endCxn id="87058" idx="2"/>
          </p:cNvCxnSpPr>
          <p:nvPr/>
        </p:nvCxnSpPr>
        <p:spPr bwMode="auto">
          <a:xfrm flipV="1">
            <a:off x="6384925" y="2627313"/>
            <a:ext cx="473075" cy="1714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32" name="AutoShape 20"/>
          <p:cNvCxnSpPr>
            <a:cxnSpLocks noChangeShapeType="1"/>
            <a:stCxn id="38926" idx="1"/>
            <a:endCxn id="38929" idx="6"/>
          </p:cNvCxnSpPr>
          <p:nvPr/>
        </p:nvCxnSpPr>
        <p:spPr bwMode="auto">
          <a:xfrm flipH="1" flipV="1">
            <a:off x="5329238" y="2779713"/>
            <a:ext cx="898525" cy="190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061" name="AutoShape 21"/>
          <p:cNvCxnSpPr>
            <a:cxnSpLocks noChangeShapeType="1"/>
            <a:stCxn id="38929" idx="2"/>
            <a:endCxn id="87049" idx="6"/>
          </p:cNvCxnSpPr>
          <p:nvPr/>
        </p:nvCxnSpPr>
        <p:spPr bwMode="auto">
          <a:xfrm flipH="1" flipV="1">
            <a:off x="4110038" y="2703513"/>
            <a:ext cx="995362" cy="76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34" name="AutoShape 22"/>
          <p:cNvCxnSpPr>
            <a:cxnSpLocks noChangeShapeType="1"/>
            <a:stCxn id="38929" idx="3"/>
            <a:endCxn id="38916" idx="6"/>
          </p:cNvCxnSpPr>
          <p:nvPr/>
        </p:nvCxnSpPr>
        <p:spPr bwMode="auto">
          <a:xfrm flipH="1">
            <a:off x="4360863" y="2857500"/>
            <a:ext cx="777875" cy="9350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063" name="AutoShape 23"/>
          <p:cNvCxnSpPr>
            <a:cxnSpLocks noChangeShapeType="1"/>
            <a:stCxn id="87052" idx="2"/>
            <a:endCxn id="38916" idx="6"/>
          </p:cNvCxnSpPr>
          <p:nvPr/>
        </p:nvCxnSpPr>
        <p:spPr bwMode="auto">
          <a:xfrm flipH="1" flipV="1">
            <a:off x="4360863" y="3792538"/>
            <a:ext cx="995362" cy="76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064" name="Oval 24"/>
          <p:cNvSpPr>
            <a:spLocks noChangeArrowheads="1"/>
          </p:cNvSpPr>
          <p:nvPr/>
        </p:nvSpPr>
        <p:spPr bwMode="auto">
          <a:xfrm>
            <a:off x="3070225" y="5719763"/>
            <a:ext cx="223838" cy="223837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7065" name="Oval 25"/>
          <p:cNvSpPr>
            <a:spLocks noChangeArrowheads="1"/>
          </p:cNvSpPr>
          <p:nvPr/>
        </p:nvSpPr>
        <p:spPr bwMode="auto">
          <a:xfrm>
            <a:off x="4822825" y="5567363"/>
            <a:ext cx="223838" cy="223837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7066" name="Oval 26"/>
          <p:cNvSpPr>
            <a:spLocks noChangeArrowheads="1"/>
          </p:cNvSpPr>
          <p:nvPr/>
        </p:nvSpPr>
        <p:spPr bwMode="auto">
          <a:xfrm>
            <a:off x="3908425" y="4729163"/>
            <a:ext cx="223838" cy="223837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87067" name="AutoShape 27"/>
          <p:cNvCxnSpPr>
            <a:cxnSpLocks noChangeShapeType="1"/>
            <a:stCxn id="87066" idx="5"/>
            <a:endCxn id="87065" idx="1"/>
          </p:cNvCxnSpPr>
          <p:nvPr/>
        </p:nvCxnSpPr>
        <p:spPr bwMode="auto">
          <a:xfrm>
            <a:off x="4098925" y="4919663"/>
            <a:ext cx="757238" cy="6810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068" name="AutoShape 28"/>
          <p:cNvCxnSpPr>
            <a:cxnSpLocks noChangeShapeType="1"/>
            <a:stCxn id="87066" idx="3"/>
            <a:endCxn id="87064" idx="7"/>
          </p:cNvCxnSpPr>
          <p:nvPr/>
        </p:nvCxnSpPr>
        <p:spPr bwMode="auto">
          <a:xfrm flipH="1">
            <a:off x="3260725" y="4919663"/>
            <a:ext cx="681038" cy="8334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069" name="Oval 29"/>
          <p:cNvSpPr>
            <a:spLocks noChangeArrowheads="1"/>
          </p:cNvSpPr>
          <p:nvPr/>
        </p:nvSpPr>
        <p:spPr bwMode="auto">
          <a:xfrm>
            <a:off x="2819400" y="4630738"/>
            <a:ext cx="223838" cy="2238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42" name="Oval 30"/>
          <p:cNvSpPr>
            <a:spLocks noChangeArrowheads="1"/>
          </p:cNvSpPr>
          <p:nvPr/>
        </p:nvSpPr>
        <p:spPr bwMode="auto">
          <a:xfrm>
            <a:off x="4572000" y="4478338"/>
            <a:ext cx="223838" cy="223837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87071" name="AutoShape 31"/>
          <p:cNvCxnSpPr>
            <a:cxnSpLocks noChangeShapeType="1"/>
            <a:stCxn id="87066" idx="7"/>
            <a:endCxn id="38942" idx="2"/>
          </p:cNvCxnSpPr>
          <p:nvPr/>
        </p:nvCxnSpPr>
        <p:spPr bwMode="auto">
          <a:xfrm flipV="1">
            <a:off x="4098925" y="4591050"/>
            <a:ext cx="473075" cy="17145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072" name="AutoShape 32"/>
          <p:cNvCxnSpPr>
            <a:cxnSpLocks noChangeShapeType="1"/>
            <a:stCxn id="87066" idx="1"/>
            <a:endCxn id="87069" idx="7"/>
          </p:cNvCxnSpPr>
          <p:nvPr/>
        </p:nvCxnSpPr>
        <p:spPr bwMode="auto">
          <a:xfrm flipH="1" flipV="1">
            <a:off x="3009900" y="4664075"/>
            <a:ext cx="931863" cy="98425"/>
          </a:xfrm>
          <a:prstGeom prst="straightConnector1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073" name="Oval 33"/>
          <p:cNvSpPr>
            <a:spLocks noChangeArrowheads="1"/>
          </p:cNvSpPr>
          <p:nvPr/>
        </p:nvSpPr>
        <p:spPr bwMode="auto">
          <a:xfrm>
            <a:off x="6042025" y="5643563"/>
            <a:ext cx="223838" cy="22383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46" name="Oval 34"/>
          <p:cNvSpPr>
            <a:spLocks noChangeArrowheads="1"/>
          </p:cNvSpPr>
          <p:nvPr/>
        </p:nvSpPr>
        <p:spPr bwMode="auto">
          <a:xfrm>
            <a:off x="5791200" y="4554538"/>
            <a:ext cx="223838" cy="223837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38947" name="AutoShape 35"/>
          <p:cNvCxnSpPr>
            <a:cxnSpLocks noChangeShapeType="1"/>
            <a:stCxn id="38946" idx="2"/>
            <a:endCxn id="38942" idx="6"/>
          </p:cNvCxnSpPr>
          <p:nvPr/>
        </p:nvCxnSpPr>
        <p:spPr bwMode="auto">
          <a:xfrm flipH="1" flipV="1">
            <a:off x="4795838" y="4591050"/>
            <a:ext cx="995362" cy="762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076" name="AutoShape 36"/>
          <p:cNvCxnSpPr>
            <a:cxnSpLocks noChangeShapeType="1"/>
            <a:stCxn id="38946" idx="3"/>
            <a:endCxn id="87065" idx="6"/>
          </p:cNvCxnSpPr>
          <p:nvPr/>
        </p:nvCxnSpPr>
        <p:spPr bwMode="auto">
          <a:xfrm flipH="1">
            <a:off x="5046663" y="4745038"/>
            <a:ext cx="777875" cy="935037"/>
          </a:xfrm>
          <a:prstGeom prst="straightConnector1">
            <a:avLst/>
          </a:prstGeom>
          <a:noFill/>
          <a:ln w="28575">
            <a:solidFill>
              <a:srgbClr val="00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077" name="AutoShape 37"/>
          <p:cNvCxnSpPr>
            <a:cxnSpLocks noChangeShapeType="1"/>
            <a:stCxn id="87073" idx="2"/>
            <a:endCxn id="87065" idx="6"/>
          </p:cNvCxnSpPr>
          <p:nvPr/>
        </p:nvCxnSpPr>
        <p:spPr bwMode="auto">
          <a:xfrm flipH="1" flipV="1">
            <a:off x="5046663" y="5680075"/>
            <a:ext cx="995362" cy="76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50" name="AutoShape 38"/>
          <p:cNvCxnSpPr>
            <a:cxnSpLocks noChangeShapeType="1"/>
            <a:stCxn id="38916" idx="4"/>
            <a:endCxn id="38942" idx="1"/>
          </p:cNvCxnSpPr>
          <p:nvPr/>
        </p:nvCxnSpPr>
        <p:spPr bwMode="auto">
          <a:xfrm>
            <a:off x="4249738" y="3903663"/>
            <a:ext cx="355600" cy="6080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51" name="AutoShape 39"/>
          <p:cNvCxnSpPr>
            <a:cxnSpLocks noChangeShapeType="1"/>
            <a:stCxn id="38946" idx="7"/>
            <a:endCxn id="38926" idx="4"/>
          </p:cNvCxnSpPr>
          <p:nvPr/>
        </p:nvCxnSpPr>
        <p:spPr bwMode="auto">
          <a:xfrm flipV="1">
            <a:off x="5981700" y="2989263"/>
            <a:ext cx="325438" cy="15986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080" name="AutoShape 40"/>
          <p:cNvCxnSpPr>
            <a:cxnSpLocks noChangeShapeType="1"/>
            <a:stCxn id="87043" idx="1"/>
            <a:endCxn id="87048" idx="5"/>
          </p:cNvCxnSpPr>
          <p:nvPr/>
        </p:nvCxnSpPr>
        <p:spPr bwMode="auto">
          <a:xfrm flipH="1" flipV="1">
            <a:off x="2324100" y="2933700"/>
            <a:ext cx="93663" cy="9318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53" name="Text Box 41"/>
          <p:cNvSpPr txBox="1">
            <a:spLocks noChangeArrowheads="1"/>
          </p:cNvSpPr>
          <p:nvPr/>
        </p:nvSpPr>
        <p:spPr bwMode="auto">
          <a:xfrm>
            <a:off x="6172200" y="2300288"/>
            <a:ext cx="341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/>
              <a:t>x</a:t>
            </a:r>
            <a:endParaRPr lang="ru-RU" i="1"/>
          </a:p>
        </p:txBody>
      </p:sp>
      <p:sp>
        <p:nvSpPr>
          <p:cNvPr id="38954" name="Text Box 42"/>
          <p:cNvSpPr txBox="1">
            <a:spLocks noChangeArrowheads="1"/>
          </p:cNvSpPr>
          <p:nvPr/>
        </p:nvSpPr>
        <p:spPr bwMode="auto">
          <a:xfrm>
            <a:off x="5029200" y="2224088"/>
            <a:ext cx="341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/>
              <a:t>y</a:t>
            </a:r>
            <a:endParaRPr lang="ru-RU" i="1"/>
          </a:p>
        </p:txBody>
      </p:sp>
    </p:spTree>
    <p:extLst>
      <p:ext uri="{BB962C8B-B14F-4D97-AF65-F5344CB8AC3E}">
        <p14:creationId xmlns:p14="http://schemas.microsoft.com/office/powerpoint/2010/main" val="2743881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7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87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87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87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870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87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87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87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870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87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87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87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87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87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87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87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87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870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animBg="1"/>
      <p:bldP spid="87045" grpId="0" animBg="1"/>
      <p:bldP spid="87048" grpId="0" animBg="1"/>
      <p:bldP spid="87049" grpId="0" animBg="1"/>
      <p:bldP spid="87052" grpId="0" animBg="1"/>
      <p:bldP spid="87053" grpId="0" animBg="1"/>
      <p:bldP spid="87058" grpId="0" animBg="1"/>
      <p:bldP spid="87064" grpId="0" animBg="1"/>
      <p:bldP spid="87065" grpId="0" animBg="1"/>
      <p:bldP spid="87066" grpId="0" animBg="1"/>
      <p:bldP spid="87069" grpId="0" animBg="1"/>
      <p:bldP spid="8707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i="1" dirty="0" smtClean="0">
                <a:latin typeface="Times New Roman" charset="0"/>
              </a:rPr>
              <a:t>x</a:t>
            </a:r>
            <a:r>
              <a:rPr lang="en-US" dirty="0" smtClean="0">
                <a:latin typeface="Times New Roman" charset="0"/>
              </a:rPr>
              <a:t> </a:t>
            </a:r>
            <a:r>
              <a:rPr lang="ru-RU" dirty="0" smtClean="0">
                <a:latin typeface="Times New Roman" charset="0"/>
                <a:cs typeface="Times New Roman" charset="0"/>
              </a:rPr>
              <a:t> </a:t>
            </a:r>
            <a:r>
              <a:rPr lang="en-US" i="1" dirty="0" smtClean="0">
                <a:latin typeface="Times New Roman" charset="0"/>
                <a:cs typeface="Times New Roman" charset="0"/>
              </a:rPr>
              <a:t>has not been labeled</a:t>
            </a:r>
            <a:endParaRPr lang="ru-RU" i="1" dirty="0">
              <a:latin typeface="Times New Roman" charset="0"/>
              <a:cs typeface="Times New Roman" charset="0"/>
            </a:endParaRPr>
          </a:p>
        </p:txBody>
      </p:sp>
      <p:sp>
        <p:nvSpPr>
          <p:cNvPr id="39939" name="Oval 4"/>
          <p:cNvSpPr>
            <a:spLocks noChangeArrowheads="1"/>
          </p:cNvSpPr>
          <p:nvPr/>
        </p:nvSpPr>
        <p:spPr bwMode="auto">
          <a:xfrm>
            <a:off x="3124200" y="3222625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0" name="Oval 5"/>
          <p:cNvSpPr>
            <a:spLocks noChangeArrowheads="1"/>
          </p:cNvSpPr>
          <p:nvPr/>
        </p:nvSpPr>
        <p:spPr bwMode="auto">
          <a:xfrm>
            <a:off x="2209800" y="2384425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1" name="Oval 6"/>
          <p:cNvSpPr>
            <a:spLocks noChangeArrowheads="1"/>
          </p:cNvSpPr>
          <p:nvPr/>
        </p:nvSpPr>
        <p:spPr bwMode="auto">
          <a:xfrm>
            <a:off x="2873375" y="2133600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2" name="Oval 7"/>
          <p:cNvSpPr>
            <a:spLocks noChangeArrowheads="1"/>
          </p:cNvSpPr>
          <p:nvPr/>
        </p:nvSpPr>
        <p:spPr bwMode="auto">
          <a:xfrm>
            <a:off x="4092575" y="2209800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3" name="Oval 8"/>
          <p:cNvSpPr>
            <a:spLocks noChangeArrowheads="1"/>
          </p:cNvSpPr>
          <p:nvPr/>
        </p:nvSpPr>
        <p:spPr bwMode="auto">
          <a:xfrm>
            <a:off x="2057400" y="5262563"/>
            <a:ext cx="223838" cy="223837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4" name="Oval 9"/>
          <p:cNvSpPr>
            <a:spLocks noChangeArrowheads="1"/>
          </p:cNvSpPr>
          <p:nvPr/>
        </p:nvSpPr>
        <p:spPr bwMode="auto">
          <a:xfrm>
            <a:off x="3810000" y="5110163"/>
            <a:ext cx="223838" cy="223837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5" name="Oval 10"/>
          <p:cNvSpPr>
            <a:spLocks noChangeArrowheads="1"/>
          </p:cNvSpPr>
          <p:nvPr/>
        </p:nvSpPr>
        <p:spPr bwMode="auto">
          <a:xfrm>
            <a:off x="2895600" y="4271963"/>
            <a:ext cx="223838" cy="223837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6" name="Oval 11"/>
          <p:cNvSpPr>
            <a:spLocks noChangeArrowheads="1"/>
          </p:cNvSpPr>
          <p:nvPr/>
        </p:nvSpPr>
        <p:spPr bwMode="auto">
          <a:xfrm>
            <a:off x="3559175" y="4021138"/>
            <a:ext cx="223838" cy="223837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7" name="Text Box 13"/>
          <p:cNvSpPr txBox="1">
            <a:spLocks noChangeArrowheads="1"/>
          </p:cNvSpPr>
          <p:nvPr/>
        </p:nvSpPr>
        <p:spPr bwMode="auto">
          <a:xfrm>
            <a:off x="4016375" y="1766888"/>
            <a:ext cx="341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/>
              <a:t>y</a:t>
            </a:r>
            <a:endParaRPr lang="ru-RU" i="1"/>
          </a:p>
        </p:txBody>
      </p:sp>
      <p:sp>
        <p:nvSpPr>
          <p:cNvPr id="39948" name="Freeform 14"/>
          <p:cNvSpPr>
            <a:spLocks/>
          </p:cNvSpPr>
          <p:nvPr/>
        </p:nvSpPr>
        <p:spPr bwMode="auto">
          <a:xfrm>
            <a:off x="1416050" y="1558925"/>
            <a:ext cx="3459163" cy="4624388"/>
          </a:xfrm>
          <a:custGeom>
            <a:avLst/>
            <a:gdLst>
              <a:gd name="T0" fmla="*/ 331 w 2179"/>
              <a:gd name="T1" fmla="*/ 399 h 2913"/>
              <a:gd name="T2" fmla="*/ 528 w 2179"/>
              <a:gd name="T3" fmla="*/ 312 h 2913"/>
              <a:gd name="T4" fmla="*/ 773 w 2179"/>
              <a:gd name="T5" fmla="*/ 186 h 2913"/>
              <a:gd name="T6" fmla="*/ 812 w 2179"/>
              <a:gd name="T7" fmla="*/ 257 h 2913"/>
              <a:gd name="T8" fmla="*/ 915 w 2179"/>
              <a:gd name="T9" fmla="*/ 225 h 2913"/>
              <a:gd name="T10" fmla="*/ 1088 w 2179"/>
              <a:gd name="T11" fmla="*/ 194 h 2913"/>
              <a:gd name="T12" fmla="*/ 1238 w 2179"/>
              <a:gd name="T13" fmla="*/ 115 h 2913"/>
              <a:gd name="T14" fmla="*/ 1341 w 2179"/>
              <a:gd name="T15" fmla="*/ 67 h 2913"/>
              <a:gd name="T16" fmla="*/ 1396 w 2179"/>
              <a:gd name="T17" fmla="*/ 28 h 2913"/>
              <a:gd name="T18" fmla="*/ 1586 w 2179"/>
              <a:gd name="T19" fmla="*/ 36 h 2913"/>
              <a:gd name="T20" fmla="*/ 1720 w 2179"/>
              <a:gd name="T21" fmla="*/ 28 h 2913"/>
              <a:gd name="T22" fmla="*/ 1949 w 2179"/>
              <a:gd name="T23" fmla="*/ 138 h 2913"/>
              <a:gd name="T24" fmla="*/ 2012 w 2179"/>
              <a:gd name="T25" fmla="*/ 249 h 2913"/>
              <a:gd name="T26" fmla="*/ 2091 w 2179"/>
              <a:gd name="T27" fmla="*/ 501 h 2913"/>
              <a:gd name="T28" fmla="*/ 2114 w 2179"/>
              <a:gd name="T29" fmla="*/ 651 h 2913"/>
              <a:gd name="T30" fmla="*/ 2114 w 2179"/>
              <a:gd name="T31" fmla="*/ 707 h 2913"/>
              <a:gd name="T32" fmla="*/ 2154 w 2179"/>
              <a:gd name="T33" fmla="*/ 1133 h 2913"/>
              <a:gd name="T34" fmla="*/ 2059 w 2179"/>
              <a:gd name="T35" fmla="*/ 2261 h 2913"/>
              <a:gd name="T36" fmla="*/ 2027 w 2179"/>
              <a:gd name="T37" fmla="*/ 2435 h 2913"/>
              <a:gd name="T38" fmla="*/ 1814 w 2179"/>
              <a:gd name="T39" fmla="*/ 2782 h 2913"/>
              <a:gd name="T40" fmla="*/ 1412 w 2179"/>
              <a:gd name="T41" fmla="*/ 2861 h 2913"/>
              <a:gd name="T42" fmla="*/ 749 w 2179"/>
              <a:gd name="T43" fmla="*/ 2798 h 2913"/>
              <a:gd name="T44" fmla="*/ 339 w 2179"/>
              <a:gd name="T45" fmla="*/ 2774 h 2913"/>
              <a:gd name="T46" fmla="*/ 299 w 2179"/>
              <a:gd name="T47" fmla="*/ 2734 h 2913"/>
              <a:gd name="T48" fmla="*/ 221 w 2179"/>
              <a:gd name="T49" fmla="*/ 2529 h 2913"/>
              <a:gd name="T50" fmla="*/ 189 w 2179"/>
              <a:gd name="T51" fmla="*/ 2442 h 2913"/>
              <a:gd name="T52" fmla="*/ 134 w 2179"/>
              <a:gd name="T53" fmla="*/ 2269 h 2913"/>
              <a:gd name="T54" fmla="*/ 63 w 2179"/>
              <a:gd name="T55" fmla="*/ 2087 h 2913"/>
              <a:gd name="T56" fmla="*/ 0 w 2179"/>
              <a:gd name="T57" fmla="*/ 1717 h 2913"/>
              <a:gd name="T58" fmla="*/ 102 w 2179"/>
              <a:gd name="T59" fmla="*/ 1235 h 2913"/>
              <a:gd name="T60" fmla="*/ 197 w 2179"/>
              <a:gd name="T61" fmla="*/ 896 h 2913"/>
              <a:gd name="T62" fmla="*/ 260 w 2179"/>
              <a:gd name="T63" fmla="*/ 643 h 2913"/>
              <a:gd name="T64" fmla="*/ 197 w 2179"/>
              <a:gd name="T65" fmla="*/ 462 h 291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179"/>
              <a:gd name="T100" fmla="*/ 0 h 2913"/>
              <a:gd name="T101" fmla="*/ 2179 w 2179"/>
              <a:gd name="T102" fmla="*/ 2913 h 291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179" h="2913">
                <a:moveTo>
                  <a:pt x="197" y="462"/>
                </a:moveTo>
                <a:cubicBezTo>
                  <a:pt x="253" y="433"/>
                  <a:pt x="269" y="410"/>
                  <a:pt x="331" y="399"/>
                </a:cubicBezTo>
                <a:cubicBezTo>
                  <a:pt x="369" y="374"/>
                  <a:pt x="411" y="372"/>
                  <a:pt x="449" y="351"/>
                </a:cubicBezTo>
                <a:cubicBezTo>
                  <a:pt x="525" y="309"/>
                  <a:pt x="468" y="327"/>
                  <a:pt x="528" y="312"/>
                </a:cubicBezTo>
                <a:cubicBezTo>
                  <a:pt x="567" y="273"/>
                  <a:pt x="568" y="281"/>
                  <a:pt x="615" y="265"/>
                </a:cubicBezTo>
                <a:cubicBezTo>
                  <a:pt x="661" y="219"/>
                  <a:pt x="711" y="201"/>
                  <a:pt x="773" y="186"/>
                </a:cubicBezTo>
                <a:cubicBezTo>
                  <a:pt x="783" y="188"/>
                  <a:pt x="836" y="192"/>
                  <a:pt x="836" y="217"/>
                </a:cubicBezTo>
                <a:cubicBezTo>
                  <a:pt x="836" y="233"/>
                  <a:pt x="799" y="249"/>
                  <a:pt x="812" y="257"/>
                </a:cubicBezTo>
                <a:cubicBezTo>
                  <a:pt x="830" y="268"/>
                  <a:pt x="854" y="246"/>
                  <a:pt x="875" y="241"/>
                </a:cubicBezTo>
                <a:cubicBezTo>
                  <a:pt x="889" y="237"/>
                  <a:pt x="902" y="230"/>
                  <a:pt x="915" y="225"/>
                </a:cubicBezTo>
                <a:cubicBezTo>
                  <a:pt x="931" y="219"/>
                  <a:pt x="946" y="213"/>
                  <a:pt x="962" y="209"/>
                </a:cubicBezTo>
                <a:cubicBezTo>
                  <a:pt x="985" y="203"/>
                  <a:pt x="1076" y="195"/>
                  <a:pt x="1088" y="194"/>
                </a:cubicBezTo>
                <a:cubicBezTo>
                  <a:pt x="1121" y="183"/>
                  <a:pt x="1148" y="169"/>
                  <a:pt x="1183" y="162"/>
                </a:cubicBezTo>
                <a:cubicBezTo>
                  <a:pt x="1270" y="118"/>
                  <a:pt x="1161" y="179"/>
                  <a:pt x="1238" y="115"/>
                </a:cubicBezTo>
                <a:cubicBezTo>
                  <a:pt x="1244" y="110"/>
                  <a:pt x="1255" y="111"/>
                  <a:pt x="1262" y="107"/>
                </a:cubicBezTo>
                <a:cubicBezTo>
                  <a:pt x="1339" y="64"/>
                  <a:pt x="1278" y="83"/>
                  <a:pt x="1341" y="67"/>
                </a:cubicBezTo>
                <a:cubicBezTo>
                  <a:pt x="1344" y="59"/>
                  <a:pt x="1342" y="49"/>
                  <a:pt x="1349" y="44"/>
                </a:cubicBezTo>
                <a:cubicBezTo>
                  <a:pt x="1363" y="34"/>
                  <a:pt x="1396" y="28"/>
                  <a:pt x="1396" y="28"/>
                </a:cubicBezTo>
                <a:cubicBezTo>
                  <a:pt x="1414" y="33"/>
                  <a:pt x="1432" y="44"/>
                  <a:pt x="1451" y="44"/>
                </a:cubicBezTo>
                <a:cubicBezTo>
                  <a:pt x="1651" y="44"/>
                  <a:pt x="1476" y="14"/>
                  <a:pt x="1586" y="36"/>
                </a:cubicBezTo>
                <a:cubicBezTo>
                  <a:pt x="1602" y="25"/>
                  <a:pt x="1615" y="10"/>
                  <a:pt x="1633" y="4"/>
                </a:cubicBezTo>
                <a:cubicBezTo>
                  <a:pt x="1647" y="0"/>
                  <a:pt x="1705" y="24"/>
                  <a:pt x="1720" y="28"/>
                </a:cubicBezTo>
                <a:cubicBezTo>
                  <a:pt x="1784" y="11"/>
                  <a:pt x="1853" y="54"/>
                  <a:pt x="1909" y="83"/>
                </a:cubicBezTo>
                <a:cubicBezTo>
                  <a:pt x="1922" y="102"/>
                  <a:pt x="1938" y="118"/>
                  <a:pt x="1949" y="138"/>
                </a:cubicBezTo>
                <a:cubicBezTo>
                  <a:pt x="1957" y="153"/>
                  <a:pt x="1956" y="171"/>
                  <a:pt x="1964" y="186"/>
                </a:cubicBezTo>
                <a:cubicBezTo>
                  <a:pt x="1983" y="224"/>
                  <a:pt x="1985" y="222"/>
                  <a:pt x="2012" y="249"/>
                </a:cubicBezTo>
                <a:cubicBezTo>
                  <a:pt x="2021" y="282"/>
                  <a:pt x="2036" y="305"/>
                  <a:pt x="2051" y="336"/>
                </a:cubicBezTo>
                <a:cubicBezTo>
                  <a:pt x="2061" y="390"/>
                  <a:pt x="2070" y="450"/>
                  <a:pt x="2091" y="501"/>
                </a:cubicBezTo>
                <a:cubicBezTo>
                  <a:pt x="2100" y="523"/>
                  <a:pt x="2122" y="565"/>
                  <a:pt x="2122" y="565"/>
                </a:cubicBezTo>
                <a:cubicBezTo>
                  <a:pt x="2102" y="604"/>
                  <a:pt x="2087" y="613"/>
                  <a:pt x="2114" y="651"/>
                </a:cubicBezTo>
                <a:cubicBezTo>
                  <a:pt x="2109" y="662"/>
                  <a:pt x="2098" y="671"/>
                  <a:pt x="2098" y="683"/>
                </a:cubicBezTo>
                <a:cubicBezTo>
                  <a:pt x="2098" y="693"/>
                  <a:pt x="2110" y="698"/>
                  <a:pt x="2114" y="707"/>
                </a:cubicBezTo>
                <a:cubicBezTo>
                  <a:pt x="2130" y="738"/>
                  <a:pt x="2135" y="776"/>
                  <a:pt x="2146" y="809"/>
                </a:cubicBezTo>
                <a:cubicBezTo>
                  <a:pt x="2136" y="922"/>
                  <a:pt x="2123" y="1023"/>
                  <a:pt x="2154" y="1133"/>
                </a:cubicBezTo>
                <a:cubicBezTo>
                  <a:pt x="2179" y="1404"/>
                  <a:pt x="2149" y="1670"/>
                  <a:pt x="2098" y="1937"/>
                </a:cubicBezTo>
                <a:cubicBezTo>
                  <a:pt x="2092" y="2049"/>
                  <a:pt x="2077" y="2151"/>
                  <a:pt x="2059" y="2261"/>
                </a:cubicBezTo>
                <a:cubicBezTo>
                  <a:pt x="2052" y="2303"/>
                  <a:pt x="2056" y="2347"/>
                  <a:pt x="2043" y="2387"/>
                </a:cubicBezTo>
                <a:cubicBezTo>
                  <a:pt x="2038" y="2403"/>
                  <a:pt x="2027" y="2435"/>
                  <a:pt x="2027" y="2435"/>
                </a:cubicBezTo>
                <a:cubicBezTo>
                  <a:pt x="2016" y="2562"/>
                  <a:pt x="1990" y="2628"/>
                  <a:pt x="1893" y="2711"/>
                </a:cubicBezTo>
                <a:cubicBezTo>
                  <a:pt x="1863" y="2736"/>
                  <a:pt x="1852" y="2769"/>
                  <a:pt x="1814" y="2782"/>
                </a:cubicBezTo>
                <a:cubicBezTo>
                  <a:pt x="1749" y="2830"/>
                  <a:pt x="1673" y="2864"/>
                  <a:pt x="1593" y="2876"/>
                </a:cubicBezTo>
                <a:cubicBezTo>
                  <a:pt x="1540" y="2913"/>
                  <a:pt x="1470" y="2870"/>
                  <a:pt x="1412" y="2861"/>
                </a:cubicBezTo>
                <a:cubicBezTo>
                  <a:pt x="1366" y="2853"/>
                  <a:pt x="1241" y="2847"/>
                  <a:pt x="1207" y="2845"/>
                </a:cubicBezTo>
                <a:cubicBezTo>
                  <a:pt x="1047" y="2822"/>
                  <a:pt x="914" y="2803"/>
                  <a:pt x="749" y="2798"/>
                </a:cubicBezTo>
                <a:cubicBezTo>
                  <a:pt x="736" y="2795"/>
                  <a:pt x="723" y="2791"/>
                  <a:pt x="710" y="2790"/>
                </a:cubicBezTo>
                <a:cubicBezTo>
                  <a:pt x="586" y="2783"/>
                  <a:pt x="462" y="2787"/>
                  <a:pt x="339" y="2774"/>
                </a:cubicBezTo>
                <a:cubicBezTo>
                  <a:pt x="331" y="2773"/>
                  <a:pt x="337" y="2756"/>
                  <a:pt x="331" y="2750"/>
                </a:cubicBezTo>
                <a:cubicBezTo>
                  <a:pt x="323" y="2742"/>
                  <a:pt x="310" y="2739"/>
                  <a:pt x="299" y="2734"/>
                </a:cubicBezTo>
                <a:cubicBezTo>
                  <a:pt x="289" y="2688"/>
                  <a:pt x="288" y="2623"/>
                  <a:pt x="260" y="2584"/>
                </a:cubicBezTo>
                <a:cubicBezTo>
                  <a:pt x="247" y="2566"/>
                  <a:pt x="221" y="2529"/>
                  <a:pt x="221" y="2529"/>
                </a:cubicBezTo>
                <a:cubicBezTo>
                  <a:pt x="218" y="2508"/>
                  <a:pt x="220" y="2486"/>
                  <a:pt x="213" y="2466"/>
                </a:cubicBezTo>
                <a:cubicBezTo>
                  <a:pt x="209" y="2455"/>
                  <a:pt x="195" y="2451"/>
                  <a:pt x="189" y="2442"/>
                </a:cubicBezTo>
                <a:cubicBezTo>
                  <a:pt x="184" y="2435"/>
                  <a:pt x="184" y="2427"/>
                  <a:pt x="181" y="2419"/>
                </a:cubicBezTo>
                <a:cubicBezTo>
                  <a:pt x="171" y="2343"/>
                  <a:pt x="163" y="2341"/>
                  <a:pt x="134" y="2269"/>
                </a:cubicBezTo>
                <a:cubicBezTo>
                  <a:pt x="108" y="2205"/>
                  <a:pt x="146" y="2266"/>
                  <a:pt x="110" y="2214"/>
                </a:cubicBezTo>
                <a:cubicBezTo>
                  <a:pt x="100" y="2144"/>
                  <a:pt x="85" y="2145"/>
                  <a:pt x="63" y="2087"/>
                </a:cubicBezTo>
                <a:cubicBezTo>
                  <a:pt x="53" y="2060"/>
                  <a:pt x="46" y="2029"/>
                  <a:pt x="39" y="2001"/>
                </a:cubicBezTo>
                <a:cubicBezTo>
                  <a:pt x="29" y="1911"/>
                  <a:pt x="23" y="1806"/>
                  <a:pt x="0" y="1717"/>
                </a:cubicBezTo>
                <a:cubicBezTo>
                  <a:pt x="6" y="1630"/>
                  <a:pt x="10" y="1548"/>
                  <a:pt x="31" y="1464"/>
                </a:cubicBezTo>
                <a:cubicBezTo>
                  <a:pt x="38" y="1361"/>
                  <a:pt x="43" y="1317"/>
                  <a:pt x="102" y="1235"/>
                </a:cubicBezTo>
                <a:cubicBezTo>
                  <a:pt x="113" y="1167"/>
                  <a:pt x="119" y="1112"/>
                  <a:pt x="157" y="1054"/>
                </a:cubicBezTo>
                <a:cubicBezTo>
                  <a:pt x="139" y="993"/>
                  <a:pt x="170" y="947"/>
                  <a:pt x="197" y="896"/>
                </a:cubicBezTo>
                <a:cubicBezTo>
                  <a:pt x="206" y="849"/>
                  <a:pt x="215" y="805"/>
                  <a:pt x="236" y="762"/>
                </a:cubicBezTo>
                <a:cubicBezTo>
                  <a:pt x="222" y="719"/>
                  <a:pt x="246" y="684"/>
                  <a:pt x="260" y="643"/>
                </a:cubicBezTo>
                <a:cubicBezTo>
                  <a:pt x="259" y="634"/>
                  <a:pt x="250" y="563"/>
                  <a:pt x="244" y="549"/>
                </a:cubicBezTo>
                <a:cubicBezTo>
                  <a:pt x="233" y="521"/>
                  <a:pt x="211" y="490"/>
                  <a:pt x="197" y="462"/>
                </a:cubicBezTo>
                <a:close/>
              </a:path>
            </a:pathLst>
          </a:custGeom>
          <a:noFill/>
          <a:ln w="60325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Oval 15"/>
          <p:cNvSpPr>
            <a:spLocks noChangeArrowheads="1"/>
          </p:cNvSpPr>
          <p:nvPr/>
        </p:nvSpPr>
        <p:spPr bwMode="auto">
          <a:xfrm>
            <a:off x="7091363" y="3984625"/>
            <a:ext cx="223837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50" name="Oval 16"/>
          <p:cNvSpPr>
            <a:spLocks noChangeArrowheads="1"/>
          </p:cNvSpPr>
          <p:nvPr/>
        </p:nvSpPr>
        <p:spPr bwMode="auto">
          <a:xfrm>
            <a:off x="6477000" y="2895600"/>
            <a:ext cx="223838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51" name="Oval 17"/>
          <p:cNvSpPr>
            <a:spLocks noChangeArrowheads="1"/>
          </p:cNvSpPr>
          <p:nvPr/>
        </p:nvSpPr>
        <p:spPr bwMode="auto">
          <a:xfrm>
            <a:off x="5795963" y="3810000"/>
            <a:ext cx="223837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52" name="Oval 18"/>
          <p:cNvSpPr>
            <a:spLocks noChangeArrowheads="1"/>
          </p:cNvSpPr>
          <p:nvPr/>
        </p:nvSpPr>
        <p:spPr bwMode="auto">
          <a:xfrm>
            <a:off x="6405563" y="4953000"/>
            <a:ext cx="223837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53" name="Text Box 19"/>
          <p:cNvSpPr txBox="1">
            <a:spLocks noChangeArrowheads="1"/>
          </p:cNvSpPr>
          <p:nvPr/>
        </p:nvSpPr>
        <p:spPr bwMode="auto">
          <a:xfrm>
            <a:off x="6324600" y="2452688"/>
            <a:ext cx="341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/>
              <a:t>x</a:t>
            </a:r>
            <a:endParaRPr lang="ru-RU" i="1"/>
          </a:p>
        </p:txBody>
      </p:sp>
      <p:sp>
        <p:nvSpPr>
          <p:cNvPr id="39954" name="Freeform 20"/>
          <p:cNvSpPr>
            <a:spLocks/>
          </p:cNvSpPr>
          <p:nvPr/>
        </p:nvSpPr>
        <p:spPr bwMode="auto">
          <a:xfrm>
            <a:off x="5610225" y="2003425"/>
            <a:ext cx="2306638" cy="3644900"/>
          </a:xfrm>
          <a:custGeom>
            <a:avLst/>
            <a:gdLst>
              <a:gd name="T0" fmla="*/ 40 w 1453"/>
              <a:gd name="T1" fmla="*/ 576 h 2296"/>
              <a:gd name="T2" fmla="*/ 103 w 1453"/>
              <a:gd name="T3" fmla="*/ 498 h 2296"/>
              <a:gd name="T4" fmla="*/ 174 w 1453"/>
              <a:gd name="T5" fmla="*/ 292 h 2296"/>
              <a:gd name="T6" fmla="*/ 198 w 1453"/>
              <a:gd name="T7" fmla="*/ 237 h 2296"/>
              <a:gd name="T8" fmla="*/ 253 w 1453"/>
              <a:gd name="T9" fmla="*/ 174 h 2296"/>
              <a:gd name="T10" fmla="*/ 269 w 1453"/>
              <a:gd name="T11" fmla="*/ 142 h 2296"/>
              <a:gd name="T12" fmla="*/ 277 w 1453"/>
              <a:gd name="T13" fmla="*/ 119 h 2296"/>
              <a:gd name="T14" fmla="*/ 324 w 1453"/>
              <a:gd name="T15" fmla="*/ 71 h 2296"/>
              <a:gd name="T16" fmla="*/ 435 w 1453"/>
              <a:gd name="T17" fmla="*/ 0 h 2296"/>
              <a:gd name="T18" fmla="*/ 530 w 1453"/>
              <a:gd name="T19" fmla="*/ 24 h 2296"/>
              <a:gd name="T20" fmla="*/ 514 w 1453"/>
              <a:gd name="T21" fmla="*/ 48 h 2296"/>
              <a:gd name="T22" fmla="*/ 593 w 1453"/>
              <a:gd name="T23" fmla="*/ 87 h 2296"/>
              <a:gd name="T24" fmla="*/ 656 w 1453"/>
              <a:gd name="T25" fmla="*/ 103 h 2296"/>
              <a:gd name="T26" fmla="*/ 766 w 1453"/>
              <a:gd name="T27" fmla="*/ 166 h 2296"/>
              <a:gd name="T28" fmla="*/ 1011 w 1453"/>
              <a:gd name="T29" fmla="*/ 253 h 2296"/>
              <a:gd name="T30" fmla="*/ 1121 w 1453"/>
              <a:gd name="T31" fmla="*/ 316 h 2296"/>
              <a:gd name="T32" fmla="*/ 1263 w 1453"/>
              <a:gd name="T33" fmla="*/ 450 h 2296"/>
              <a:gd name="T34" fmla="*/ 1342 w 1453"/>
              <a:gd name="T35" fmla="*/ 632 h 2296"/>
              <a:gd name="T36" fmla="*/ 1382 w 1453"/>
              <a:gd name="T37" fmla="*/ 774 h 2296"/>
              <a:gd name="T38" fmla="*/ 1421 w 1453"/>
              <a:gd name="T39" fmla="*/ 837 h 2296"/>
              <a:gd name="T40" fmla="*/ 1453 w 1453"/>
              <a:gd name="T41" fmla="*/ 1089 h 2296"/>
              <a:gd name="T42" fmla="*/ 1429 w 1453"/>
              <a:gd name="T43" fmla="*/ 1255 h 2296"/>
              <a:gd name="T44" fmla="*/ 1342 w 1453"/>
              <a:gd name="T45" fmla="*/ 1555 h 2296"/>
              <a:gd name="T46" fmla="*/ 1279 w 1453"/>
              <a:gd name="T47" fmla="*/ 1713 h 2296"/>
              <a:gd name="T48" fmla="*/ 1255 w 1453"/>
              <a:gd name="T49" fmla="*/ 1768 h 2296"/>
              <a:gd name="T50" fmla="*/ 1224 w 1453"/>
              <a:gd name="T51" fmla="*/ 1792 h 2296"/>
              <a:gd name="T52" fmla="*/ 1208 w 1453"/>
              <a:gd name="T53" fmla="*/ 1815 h 2296"/>
              <a:gd name="T54" fmla="*/ 1098 w 1453"/>
              <a:gd name="T55" fmla="*/ 2099 h 2296"/>
              <a:gd name="T56" fmla="*/ 1050 w 1453"/>
              <a:gd name="T57" fmla="*/ 2202 h 2296"/>
              <a:gd name="T58" fmla="*/ 1042 w 1453"/>
              <a:gd name="T59" fmla="*/ 2226 h 2296"/>
              <a:gd name="T60" fmla="*/ 1011 w 1453"/>
              <a:gd name="T61" fmla="*/ 2233 h 2296"/>
              <a:gd name="T62" fmla="*/ 908 w 1453"/>
              <a:gd name="T63" fmla="*/ 2249 h 2296"/>
              <a:gd name="T64" fmla="*/ 672 w 1453"/>
              <a:gd name="T65" fmla="*/ 2257 h 2296"/>
              <a:gd name="T66" fmla="*/ 301 w 1453"/>
              <a:gd name="T67" fmla="*/ 2210 h 2296"/>
              <a:gd name="T68" fmla="*/ 253 w 1453"/>
              <a:gd name="T69" fmla="*/ 2202 h 2296"/>
              <a:gd name="T70" fmla="*/ 238 w 1453"/>
              <a:gd name="T71" fmla="*/ 2178 h 2296"/>
              <a:gd name="T72" fmla="*/ 167 w 1453"/>
              <a:gd name="T73" fmla="*/ 2068 h 2296"/>
              <a:gd name="T74" fmla="*/ 103 w 1453"/>
              <a:gd name="T75" fmla="*/ 1973 h 2296"/>
              <a:gd name="T76" fmla="*/ 72 w 1453"/>
              <a:gd name="T77" fmla="*/ 1799 h 2296"/>
              <a:gd name="T78" fmla="*/ 25 w 1453"/>
              <a:gd name="T79" fmla="*/ 1500 h 2296"/>
              <a:gd name="T80" fmla="*/ 17 w 1453"/>
              <a:gd name="T81" fmla="*/ 1294 h 2296"/>
              <a:gd name="T82" fmla="*/ 32 w 1453"/>
              <a:gd name="T83" fmla="*/ 1034 h 2296"/>
              <a:gd name="T84" fmla="*/ 17 w 1453"/>
              <a:gd name="T85" fmla="*/ 932 h 2296"/>
              <a:gd name="T86" fmla="*/ 9 w 1453"/>
              <a:gd name="T87" fmla="*/ 718 h 2296"/>
              <a:gd name="T88" fmla="*/ 40 w 1453"/>
              <a:gd name="T89" fmla="*/ 576 h 229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453"/>
              <a:gd name="T136" fmla="*/ 0 h 2296"/>
              <a:gd name="T137" fmla="*/ 1453 w 1453"/>
              <a:gd name="T138" fmla="*/ 2296 h 229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453" h="2296">
                <a:moveTo>
                  <a:pt x="40" y="576"/>
                </a:moveTo>
                <a:cubicBezTo>
                  <a:pt x="66" y="551"/>
                  <a:pt x="78" y="523"/>
                  <a:pt x="103" y="498"/>
                </a:cubicBezTo>
                <a:cubicBezTo>
                  <a:pt x="126" y="428"/>
                  <a:pt x="145" y="359"/>
                  <a:pt x="174" y="292"/>
                </a:cubicBezTo>
                <a:cubicBezTo>
                  <a:pt x="183" y="271"/>
                  <a:pt x="182" y="257"/>
                  <a:pt x="198" y="237"/>
                </a:cubicBezTo>
                <a:cubicBezTo>
                  <a:pt x="251" y="169"/>
                  <a:pt x="225" y="225"/>
                  <a:pt x="253" y="174"/>
                </a:cubicBezTo>
                <a:cubicBezTo>
                  <a:pt x="259" y="164"/>
                  <a:pt x="264" y="153"/>
                  <a:pt x="269" y="142"/>
                </a:cubicBezTo>
                <a:cubicBezTo>
                  <a:pt x="272" y="135"/>
                  <a:pt x="273" y="126"/>
                  <a:pt x="277" y="119"/>
                </a:cubicBezTo>
                <a:cubicBezTo>
                  <a:pt x="296" y="82"/>
                  <a:pt x="291" y="104"/>
                  <a:pt x="324" y="71"/>
                </a:cubicBezTo>
                <a:cubicBezTo>
                  <a:pt x="361" y="34"/>
                  <a:pt x="381" y="13"/>
                  <a:pt x="435" y="0"/>
                </a:cubicBezTo>
                <a:cubicBezTo>
                  <a:pt x="448" y="2"/>
                  <a:pt x="520" y="12"/>
                  <a:pt x="530" y="24"/>
                </a:cubicBezTo>
                <a:cubicBezTo>
                  <a:pt x="536" y="32"/>
                  <a:pt x="519" y="40"/>
                  <a:pt x="514" y="48"/>
                </a:cubicBezTo>
                <a:cubicBezTo>
                  <a:pt x="540" y="61"/>
                  <a:pt x="566" y="76"/>
                  <a:pt x="593" y="87"/>
                </a:cubicBezTo>
                <a:cubicBezTo>
                  <a:pt x="613" y="95"/>
                  <a:pt x="636" y="95"/>
                  <a:pt x="656" y="103"/>
                </a:cubicBezTo>
                <a:cubicBezTo>
                  <a:pt x="818" y="166"/>
                  <a:pt x="680" y="116"/>
                  <a:pt x="766" y="166"/>
                </a:cubicBezTo>
                <a:cubicBezTo>
                  <a:pt x="838" y="208"/>
                  <a:pt x="931" y="233"/>
                  <a:pt x="1011" y="253"/>
                </a:cubicBezTo>
                <a:cubicBezTo>
                  <a:pt x="1049" y="276"/>
                  <a:pt x="1078" y="305"/>
                  <a:pt x="1121" y="316"/>
                </a:cubicBezTo>
                <a:cubicBezTo>
                  <a:pt x="1177" y="353"/>
                  <a:pt x="1223" y="396"/>
                  <a:pt x="1263" y="450"/>
                </a:cubicBezTo>
                <a:cubicBezTo>
                  <a:pt x="1285" y="515"/>
                  <a:pt x="1319" y="568"/>
                  <a:pt x="1342" y="632"/>
                </a:cubicBezTo>
                <a:cubicBezTo>
                  <a:pt x="1358" y="678"/>
                  <a:pt x="1365" y="729"/>
                  <a:pt x="1382" y="774"/>
                </a:cubicBezTo>
                <a:cubicBezTo>
                  <a:pt x="1391" y="797"/>
                  <a:pt x="1409" y="816"/>
                  <a:pt x="1421" y="837"/>
                </a:cubicBezTo>
                <a:cubicBezTo>
                  <a:pt x="1438" y="920"/>
                  <a:pt x="1453" y="1089"/>
                  <a:pt x="1453" y="1089"/>
                </a:cubicBezTo>
                <a:cubicBezTo>
                  <a:pt x="1435" y="1229"/>
                  <a:pt x="1446" y="1174"/>
                  <a:pt x="1429" y="1255"/>
                </a:cubicBezTo>
                <a:cubicBezTo>
                  <a:pt x="1419" y="1361"/>
                  <a:pt x="1402" y="1465"/>
                  <a:pt x="1342" y="1555"/>
                </a:cubicBezTo>
                <a:cubicBezTo>
                  <a:pt x="1326" y="1619"/>
                  <a:pt x="1316" y="1657"/>
                  <a:pt x="1279" y="1713"/>
                </a:cubicBezTo>
                <a:cubicBezTo>
                  <a:pt x="1268" y="1730"/>
                  <a:pt x="1268" y="1752"/>
                  <a:pt x="1255" y="1768"/>
                </a:cubicBezTo>
                <a:cubicBezTo>
                  <a:pt x="1247" y="1778"/>
                  <a:pt x="1233" y="1783"/>
                  <a:pt x="1224" y="1792"/>
                </a:cubicBezTo>
                <a:cubicBezTo>
                  <a:pt x="1217" y="1799"/>
                  <a:pt x="1213" y="1807"/>
                  <a:pt x="1208" y="1815"/>
                </a:cubicBezTo>
                <a:cubicBezTo>
                  <a:pt x="1192" y="1911"/>
                  <a:pt x="1157" y="2020"/>
                  <a:pt x="1098" y="2099"/>
                </a:cubicBezTo>
                <a:cubicBezTo>
                  <a:pt x="1086" y="2135"/>
                  <a:pt x="1065" y="2167"/>
                  <a:pt x="1050" y="2202"/>
                </a:cubicBezTo>
                <a:cubicBezTo>
                  <a:pt x="1047" y="2210"/>
                  <a:pt x="1049" y="2221"/>
                  <a:pt x="1042" y="2226"/>
                </a:cubicBezTo>
                <a:cubicBezTo>
                  <a:pt x="1034" y="2233"/>
                  <a:pt x="1021" y="2230"/>
                  <a:pt x="1011" y="2233"/>
                </a:cubicBezTo>
                <a:cubicBezTo>
                  <a:pt x="945" y="2251"/>
                  <a:pt x="1050" y="2235"/>
                  <a:pt x="908" y="2249"/>
                </a:cubicBezTo>
                <a:cubicBezTo>
                  <a:pt x="817" y="2296"/>
                  <a:pt x="881" y="2269"/>
                  <a:pt x="672" y="2257"/>
                </a:cubicBezTo>
                <a:cubicBezTo>
                  <a:pt x="547" y="2250"/>
                  <a:pt x="425" y="2219"/>
                  <a:pt x="301" y="2210"/>
                </a:cubicBezTo>
                <a:cubicBezTo>
                  <a:pt x="285" y="2207"/>
                  <a:pt x="267" y="2209"/>
                  <a:pt x="253" y="2202"/>
                </a:cubicBezTo>
                <a:cubicBezTo>
                  <a:pt x="245" y="2198"/>
                  <a:pt x="244" y="2185"/>
                  <a:pt x="238" y="2178"/>
                </a:cubicBezTo>
                <a:cubicBezTo>
                  <a:pt x="208" y="2142"/>
                  <a:pt x="195" y="2106"/>
                  <a:pt x="167" y="2068"/>
                </a:cubicBezTo>
                <a:cubicBezTo>
                  <a:pt x="120" y="2003"/>
                  <a:pt x="133" y="2041"/>
                  <a:pt x="103" y="1973"/>
                </a:cubicBezTo>
                <a:cubicBezTo>
                  <a:pt x="80" y="1920"/>
                  <a:pt x="79" y="1855"/>
                  <a:pt x="72" y="1799"/>
                </a:cubicBezTo>
                <a:cubicBezTo>
                  <a:pt x="60" y="1698"/>
                  <a:pt x="43" y="1599"/>
                  <a:pt x="25" y="1500"/>
                </a:cubicBezTo>
                <a:cubicBezTo>
                  <a:pt x="21" y="1444"/>
                  <a:pt x="2" y="1354"/>
                  <a:pt x="17" y="1294"/>
                </a:cubicBezTo>
                <a:cubicBezTo>
                  <a:pt x="3" y="1211"/>
                  <a:pt x="25" y="1115"/>
                  <a:pt x="32" y="1034"/>
                </a:cubicBezTo>
                <a:cubicBezTo>
                  <a:pt x="22" y="989"/>
                  <a:pt x="38" y="975"/>
                  <a:pt x="17" y="932"/>
                </a:cubicBezTo>
                <a:cubicBezTo>
                  <a:pt x="31" y="863"/>
                  <a:pt x="14" y="788"/>
                  <a:pt x="9" y="718"/>
                </a:cubicBezTo>
                <a:cubicBezTo>
                  <a:pt x="18" y="601"/>
                  <a:pt x="0" y="646"/>
                  <a:pt x="40" y="576"/>
                </a:cubicBezTo>
                <a:close/>
              </a:path>
            </a:pathLst>
          </a:custGeom>
          <a:noFill/>
          <a:ln w="349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6" name="Line 22"/>
          <p:cNvSpPr>
            <a:spLocks noChangeShapeType="1"/>
          </p:cNvSpPr>
          <p:nvPr/>
        </p:nvSpPr>
        <p:spPr bwMode="auto">
          <a:xfrm flipH="1">
            <a:off x="4419600" y="3276600"/>
            <a:ext cx="1600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7" name="Line 23"/>
          <p:cNvSpPr>
            <a:spLocks noChangeShapeType="1"/>
          </p:cNvSpPr>
          <p:nvPr/>
        </p:nvSpPr>
        <p:spPr bwMode="auto">
          <a:xfrm flipH="1">
            <a:off x="4419600" y="3505200"/>
            <a:ext cx="1600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8" name="Line 24"/>
          <p:cNvSpPr>
            <a:spLocks noChangeShapeType="1"/>
          </p:cNvSpPr>
          <p:nvPr/>
        </p:nvSpPr>
        <p:spPr bwMode="auto">
          <a:xfrm flipH="1">
            <a:off x="4419600" y="2971800"/>
            <a:ext cx="1600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89" name="Line 25"/>
          <p:cNvSpPr>
            <a:spLocks noChangeShapeType="1"/>
          </p:cNvSpPr>
          <p:nvPr/>
        </p:nvSpPr>
        <p:spPr bwMode="auto">
          <a:xfrm flipH="1">
            <a:off x="4419600" y="4419600"/>
            <a:ext cx="1600200" cy="0"/>
          </a:xfrm>
          <a:prstGeom prst="line">
            <a:avLst/>
          </a:prstGeom>
          <a:noFill/>
          <a:ln w="31750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90" name="Line 26"/>
          <p:cNvSpPr>
            <a:spLocks noChangeShapeType="1"/>
          </p:cNvSpPr>
          <p:nvPr/>
        </p:nvSpPr>
        <p:spPr bwMode="auto">
          <a:xfrm flipH="1">
            <a:off x="4419600" y="4572000"/>
            <a:ext cx="1600200" cy="0"/>
          </a:xfrm>
          <a:prstGeom prst="line">
            <a:avLst/>
          </a:prstGeom>
          <a:noFill/>
          <a:ln w="31750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91" name="Line 27"/>
          <p:cNvSpPr>
            <a:spLocks noChangeShapeType="1"/>
          </p:cNvSpPr>
          <p:nvPr/>
        </p:nvSpPr>
        <p:spPr bwMode="auto">
          <a:xfrm flipV="1">
            <a:off x="4495800" y="4876800"/>
            <a:ext cx="1447800" cy="0"/>
          </a:xfrm>
          <a:prstGeom prst="line">
            <a:avLst/>
          </a:prstGeom>
          <a:noFill/>
          <a:ln w="31750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1" name="Line 30"/>
          <p:cNvSpPr>
            <a:spLocks noChangeShapeType="1"/>
          </p:cNvSpPr>
          <p:nvPr/>
        </p:nvSpPr>
        <p:spPr bwMode="auto">
          <a:xfrm flipH="1">
            <a:off x="3352800" y="2438400"/>
            <a:ext cx="762000" cy="838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2" name="Line 31"/>
          <p:cNvSpPr>
            <a:spLocks noChangeShapeType="1"/>
          </p:cNvSpPr>
          <p:nvPr/>
        </p:nvSpPr>
        <p:spPr bwMode="auto">
          <a:xfrm>
            <a:off x="3276600" y="3429000"/>
            <a:ext cx="304800" cy="609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3" name="Line 32"/>
          <p:cNvSpPr>
            <a:spLocks noChangeShapeType="1"/>
          </p:cNvSpPr>
          <p:nvPr/>
        </p:nvSpPr>
        <p:spPr bwMode="auto">
          <a:xfrm flipH="1">
            <a:off x="2286000" y="4495800"/>
            <a:ext cx="609600" cy="762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4" name="Line 33"/>
          <p:cNvSpPr>
            <a:spLocks noChangeShapeType="1"/>
          </p:cNvSpPr>
          <p:nvPr/>
        </p:nvSpPr>
        <p:spPr bwMode="auto">
          <a:xfrm flipH="1">
            <a:off x="3124200" y="2286000"/>
            <a:ext cx="914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5" name="Line 34"/>
          <p:cNvSpPr>
            <a:spLocks noChangeShapeType="1"/>
          </p:cNvSpPr>
          <p:nvPr/>
        </p:nvSpPr>
        <p:spPr bwMode="auto">
          <a:xfrm flipV="1">
            <a:off x="3886200" y="2438400"/>
            <a:ext cx="304800" cy="2667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6" name="Line 35"/>
          <p:cNvSpPr>
            <a:spLocks noChangeShapeType="1"/>
          </p:cNvSpPr>
          <p:nvPr/>
        </p:nvSpPr>
        <p:spPr bwMode="auto">
          <a:xfrm flipH="1">
            <a:off x="3124200" y="4191000"/>
            <a:ext cx="457200" cy="1524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7" name="Line 36"/>
          <p:cNvSpPr>
            <a:spLocks noChangeShapeType="1"/>
          </p:cNvSpPr>
          <p:nvPr/>
        </p:nvSpPr>
        <p:spPr bwMode="auto">
          <a:xfrm flipV="1">
            <a:off x="2438400" y="2286000"/>
            <a:ext cx="457200" cy="1524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86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8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6" grpId="0" animBg="1"/>
      <p:bldP spid="88087" grpId="0" animBg="1"/>
      <p:bldP spid="88088" grpId="0" animBg="1"/>
      <p:bldP spid="88089" grpId="0" animBg="1"/>
      <p:bldP spid="88090" grpId="0" animBg="1"/>
      <p:bldP spid="8809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i="1" dirty="0" smtClean="0">
                <a:latin typeface="Times New Roman" charset="0"/>
              </a:rPr>
              <a:t>Either cycle or cut</a:t>
            </a:r>
            <a:endParaRPr lang="ru-RU" dirty="0">
              <a:latin typeface="Times New Roman" charset="0"/>
              <a:cs typeface="Times New Roman" charset="0"/>
            </a:endParaRPr>
          </a:p>
        </p:txBody>
      </p:sp>
      <p:sp>
        <p:nvSpPr>
          <p:cNvPr id="40963" name="Oval 3"/>
          <p:cNvSpPr>
            <a:spLocks noChangeArrowheads="1"/>
          </p:cNvSpPr>
          <p:nvPr/>
        </p:nvSpPr>
        <p:spPr bwMode="auto">
          <a:xfrm>
            <a:off x="3124200" y="3222625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4" name="Oval 4"/>
          <p:cNvSpPr>
            <a:spLocks noChangeArrowheads="1"/>
          </p:cNvSpPr>
          <p:nvPr/>
        </p:nvSpPr>
        <p:spPr bwMode="auto">
          <a:xfrm>
            <a:off x="2209800" y="2384425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2873375" y="2133600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4092575" y="2209800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2057400" y="5262563"/>
            <a:ext cx="223838" cy="223837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8" name="Oval 8"/>
          <p:cNvSpPr>
            <a:spLocks noChangeArrowheads="1"/>
          </p:cNvSpPr>
          <p:nvPr/>
        </p:nvSpPr>
        <p:spPr bwMode="auto">
          <a:xfrm>
            <a:off x="3810000" y="5110163"/>
            <a:ext cx="223838" cy="223837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9" name="Oval 9"/>
          <p:cNvSpPr>
            <a:spLocks noChangeArrowheads="1"/>
          </p:cNvSpPr>
          <p:nvPr/>
        </p:nvSpPr>
        <p:spPr bwMode="auto">
          <a:xfrm>
            <a:off x="2895600" y="4271963"/>
            <a:ext cx="223838" cy="223837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0" name="Oval 10"/>
          <p:cNvSpPr>
            <a:spLocks noChangeArrowheads="1"/>
          </p:cNvSpPr>
          <p:nvPr/>
        </p:nvSpPr>
        <p:spPr bwMode="auto">
          <a:xfrm>
            <a:off x="3559175" y="4021138"/>
            <a:ext cx="223838" cy="223837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4016375" y="1766888"/>
            <a:ext cx="341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/>
              <a:t>y</a:t>
            </a:r>
            <a:endParaRPr lang="ru-RU" i="1"/>
          </a:p>
        </p:txBody>
      </p:sp>
      <p:sp>
        <p:nvSpPr>
          <p:cNvPr id="40972" name="Freeform 12"/>
          <p:cNvSpPr>
            <a:spLocks/>
          </p:cNvSpPr>
          <p:nvPr/>
        </p:nvSpPr>
        <p:spPr bwMode="auto">
          <a:xfrm>
            <a:off x="1416050" y="1558925"/>
            <a:ext cx="3459163" cy="4624388"/>
          </a:xfrm>
          <a:custGeom>
            <a:avLst/>
            <a:gdLst>
              <a:gd name="T0" fmla="*/ 331 w 2179"/>
              <a:gd name="T1" fmla="*/ 399 h 2913"/>
              <a:gd name="T2" fmla="*/ 528 w 2179"/>
              <a:gd name="T3" fmla="*/ 312 h 2913"/>
              <a:gd name="T4" fmla="*/ 773 w 2179"/>
              <a:gd name="T5" fmla="*/ 186 h 2913"/>
              <a:gd name="T6" fmla="*/ 812 w 2179"/>
              <a:gd name="T7" fmla="*/ 257 h 2913"/>
              <a:gd name="T8" fmla="*/ 915 w 2179"/>
              <a:gd name="T9" fmla="*/ 225 h 2913"/>
              <a:gd name="T10" fmla="*/ 1088 w 2179"/>
              <a:gd name="T11" fmla="*/ 194 h 2913"/>
              <a:gd name="T12" fmla="*/ 1238 w 2179"/>
              <a:gd name="T13" fmla="*/ 115 h 2913"/>
              <a:gd name="T14" fmla="*/ 1341 w 2179"/>
              <a:gd name="T15" fmla="*/ 67 h 2913"/>
              <a:gd name="T16" fmla="*/ 1396 w 2179"/>
              <a:gd name="T17" fmla="*/ 28 h 2913"/>
              <a:gd name="T18" fmla="*/ 1586 w 2179"/>
              <a:gd name="T19" fmla="*/ 36 h 2913"/>
              <a:gd name="T20" fmla="*/ 1720 w 2179"/>
              <a:gd name="T21" fmla="*/ 28 h 2913"/>
              <a:gd name="T22" fmla="*/ 1949 w 2179"/>
              <a:gd name="T23" fmla="*/ 138 h 2913"/>
              <a:gd name="T24" fmla="*/ 2012 w 2179"/>
              <a:gd name="T25" fmla="*/ 249 h 2913"/>
              <a:gd name="T26" fmla="*/ 2091 w 2179"/>
              <a:gd name="T27" fmla="*/ 501 h 2913"/>
              <a:gd name="T28" fmla="*/ 2114 w 2179"/>
              <a:gd name="T29" fmla="*/ 651 h 2913"/>
              <a:gd name="T30" fmla="*/ 2114 w 2179"/>
              <a:gd name="T31" fmla="*/ 707 h 2913"/>
              <a:gd name="T32" fmla="*/ 2154 w 2179"/>
              <a:gd name="T33" fmla="*/ 1133 h 2913"/>
              <a:gd name="T34" fmla="*/ 2059 w 2179"/>
              <a:gd name="T35" fmla="*/ 2261 h 2913"/>
              <a:gd name="T36" fmla="*/ 2027 w 2179"/>
              <a:gd name="T37" fmla="*/ 2435 h 2913"/>
              <a:gd name="T38" fmla="*/ 1814 w 2179"/>
              <a:gd name="T39" fmla="*/ 2782 h 2913"/>
              <a:gd name="T40" fmla="*/ 1412 w 2179"/>
              <a:gd name="T41" fmla="*/ 2861 h 2913"/>
              <a:gd name="T42" fmla="*/ 749 w 2179"/>
              <a:gd name="T43" fmla="*/ 2798 h 2913"/>
              <a:gd name="T44" fmla="*/ 339 w 2179"/>
              <a:gd name="T45" fmla="*/ 2774 h 2913"/>
              <a:gd name="T46" fmla="*/ 299 w 2179"/>
              <a:gd name="T47" fmla="*/ 2734 h 2913"/>
              <a:gd name="T48" fmla="*/ 221 w 2179"/>
              <a:gd name="T49" fmla="*/ 2529 h 2913"/>
              <a:gd name="T50" fmla="*/ 189 w 2179"/>
              <a:gd name="T51" fmla="*/ 2442 h 2913"/>
              <a:gd name="T52" fmla="*/ 134 w 2179"/>
              <a:gd name="T53" fmla="*/ 2269 h 2913"/>
              <a:gd name="T54" fmla="*/ 63 w 2179"/>
              <a:gd name="T55" fmla="*/ 2087 h 2913"/>
              <a:gd name="T56" fmla="*/ 0 w 2179"/>
              <a:gd name="T57" fmla="*/ 1717 h 2913"/>
              <a:gd name="T58" fmla="*/ 102 w 2179"/>
              <a:gd name="T59" fmla="*/ 1235 h 2913"/>
              <a:gd name="T60" fmla="*/ 197 w 2179"/>
              <a:gd name="T61" fmla="*/ 896 h 2913"/>
              <a:gd name="T62" fmla="*/ 260 w 2179"/>
              <a:gd name="T63" fmla="*/ 643 h 2913"/>
              <a:gd name="T64" fmla="*/ 197 w 2179"/>
              <a:gd name="T65" fmla="*/ 462 h 291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179"/>
              <a:gd name="T100" fmla="*/ 0 h 2913"/>
              <a:gd name="T101" fmla="*/ 2179 w 2179"/>
              <a:gd name="T102" fmla="*/ 2913 h 291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179" h="2913">
                <a:moveTo>
                  <a:pt x="197" y="462"/>
                </a:moveTo>
                <a:cubicBezTo>
                  <a:pt x="253" y="433"/>
                  <a:pt x="269" y="410"/>
                  <a:pt x="331" y="399"/>
                </a:cubicBezTo>
                <a:cubicBezTo>
                  <a:pt x="369" y="374"/>
                  <a:pt x="411" y="372"/>
                  <a:pt x="449" y="351"/>
                </a:cubicBezTo>
                <a:cubicBezTo>
                  <a:pt x="525" y="309"/>
                  <a:pt x="468" y="327"/>
                  <a:pt x="528" y="312"/>
                </a:cubicBezTo>
                <a:cubicBezTo>
                  <a:pt x="567" y="273"/>
                  <a:pt x="568" y="281"/>
                  <a:pt x="615" y="265"/>
                </a:cubicBezTo>
                <a:cubicBezTo>
                  <a:pt x="661" y="219"/>
                  <a:pt x="711" y="201"/>
                  <a:pt x="773" y="186"/>
                </a:cubicBezTo>
                <a:cubicBezTo>
                  <a:pt x="783" y="188"/>
                  <a:pt x="836" y="192"/>
                  <a:pt x="836" y="217"/>
                </a:cubicBezTo>
                <a:cubicBezTo>
                  <a:pt x="836" y="233"/>
                  <a:pt x="799" y="249"/>
                  <a:pt x="812" y="257"/>
                </a:cubicBezTo>
                <a:cubicBezTo>
                  <a:pt x="830" y="268"/>
                  <a:pt x="854" y="246"/>
                  <a:pt x="875" y="241"/>
                </a:cubicBezTo>
                <a:cubicBezTo>
                  <a:pt x="889" y="237"/>
                  <a:pt x="902" y="230"/>
                  <a:pt x="915" y="225"/>
                </a:cubicBezTo>
                <a:cubicBezTo>
                  <a:pt x="931" y="219"/>
                  <a:pt x="946" y="213"/>
                  <a:pt x="962" y="209"/>
                </a:cubicBezTo>
                <a:cubicBezTo>
                  <a:pt x="985" y="203"/>
                  <a:pt x="1076" y="195"/>
                  <a:pt x="1088" y="194"/>
                </a:cubicBezTo>
                <a:cubicBezTo>
                  <a:pt x="1121" y="183"/>
                  <a:pt x="1148" y="169"/>
                  <a:pt x="1183" y="162"/>
                </a:cubicBezTo>
                <a:cubicBezTo>
                  <a:pt x="1270" y="118"/>
                  <a:pt x="1161" y="179"/>
                  <a:pt x="1238" y="115"/>
                </a:cubicBezTo>
                <a:cubicBezTo>
                  <a:pt x="1244" y="110"/>
                  <a:pt x="1255" y="111"/>
                  <a:pt x="1262" y="107"/>
                </a:cubicBezTo>
                <a:cubicBezTo>
                  <a:pt x="1339" y="64"/>
                  <a:pt x="1278" y="83"/>
                  <a:pt x="1341" y="67"/>
                </a:cubicBezTo>
                <a:cubicBezTo>
                  <a:pt x="1344" y="59"/>
                  <a:pt x="1342" y="49"/>
                  <a:pt x="1349" y="44"/>
                </a:cubicBezTo>
                <a:cubicBezTo>
                  <a:pt x="1363" y="34"/>
                  <a:pt x="1396" y="28"/>
                  <a:pt x="1396" y="28"/>
                </a:cubicBezTo>
                <a:cubicBezTo>
                  <a:pt x="1414" y="33"/>
                  <a:pt x="1432" y="44"/>
                  <a:pt x="1451" y="44"/>
                </a:cubicBezTo>
                <a:cubicBezTo>
                  <a:pt x="1651" y="44"/>
                  <a:pt x="1476" y="14"/>
                  <a:pt x="1586" y="36"/>
                </a:cubicBezTo>
                <a:cubicBezTo>
                  <a:pt x="1602" y="25"/>
                  <a:pt x="1615" y="10"/>
                  <a:pt x="1633" y="4"/>
                </a:cubicBezTo>
                <a:cubicBezTo>
                  <a:pt x="1647" y="0"/>
                  <a:pt x="1705" y="24"/>
                  <a:pt x="1720" y="28"/>
                </a:cubicBezTo>
                <a:cubicBezTo>
                  <a:pt x="1784" y="11"/>
                  <a:pt x="1853" y="54"/>
                  <a:pt x="1909" y="83"/>
                </a:cubicBezTo>
                <a:cubicBezTo>
                  <a:pt x="1922" y="102"/>
                  <a:pt x="1938" y="118"/>
                  <a:pt x="1949" y="138"/>
                </a:cubicBezTo>
                <a:cubicBezTo>
                  <a:pt x="1957" y="153"/>
                  <a:pt x="1956" y="171"/>
                  <a:pt x="1964" y="186"/>
                </a:cubicBezTo>
                <a:cubicBezTo>
                  <a:pt x="1983" y="224"/>
                  <a:pt x="1985" y="222"/>
                  <a:pt x="2012" y="249"/>
                </a:cubicBezTo>
                <a:cubicBezTo>
                  <a:pt x="2021" y="282"/>
                  <a:pt x="2036" y="305"/>
                  <a:pt x="2051" y="336"/>
                </a:cubicBezTo>
                <a:cubicBezTo>
                  <a:pt x="2061" y="390"/>
                  <a:pt x="2070" y="450"/>
                  <a:pt x="2091" y="501"/>
                </a:cubicBezTo>
                <a:cubicBezTo>
                  <a:pt x="2100" y="523"/>
                  <a:pt x="2122" y="565"/>
                  <a:pt x="2122" y="565"/>
                </a:cubicBezTo>
                <a:cubicBezTo>
                  <a:pt x="2102" y="604"/>
                  <a:pt x="2087" y="613"/>
                  <a:pt x="2114" y="651"/>
                </a:cubicBezTo>
                <a:cubicBezTo>
                  <a:pt x="2109" y="662"/>
                  <a:pt x="2098" y="671"/>
                  <a:pt x="2098" y="683"/>
                </a:cubicBezTo>
                <a:cubicBezTo>
                  <a:pt x="2098" y="693"/>
                  <a:pt x="2110" y="698"/>
                  <a:pt x="2114" y="707"/>
                </a:cubicBezTo>
                <a:cubicBezTo>
                  <a:pt x="2130" y="738"/>
                  <a:pt x="2135" y="776"/>
                  <a:pt x="2146" y="809"/>
                </a:cubicBezTo>
                <a:cubicBezTo>
                  <a:pt x="2136" y="922"/>
                  <a:pt x="2123" y="1023"/>
                  <a:pt x="2154" y="1133"/>
                </a:cubicBezTo>
                <a:cubicBezTo>
                  <a:pt x="2179" y="1404"/>
                  <a:pt x="2149" y="1670"/>
                  <a:pt x="2098" y="1937"/>
                </a:cubicBezTo>
                <a:cubicBezTo>
                  <a:pt x="2092" y="2049"/>
                  <a:pt x="2077" y="2151"/>
                  <a:pt x="2059" y="2261"/>
                </a:cubicBezTo>
                <a:cubicBezTo>
                  <a:pt x="2052" y="2303"/>
                  <a:pt x="2056" y="2347"/>
                  <a:pt x="2043" y="2387"/>
                </a:cubicBezTo>
                <a:cubicBezTo>
                  <a:pt x="2038" y="2403"/>
                  <a:pt x="2027" y="2435"/>
                  <a:pt x="2027" y="2435"/>
                </a:cubicBezTo>
                <a:cubicBezTo>
                  <a:pt x="2016" y="2562"/>
                  <a:pt x="1990" y="2628"/>
                  <a:pt x="1893" y="2711"/>
                </a:cubicBezTo>
                <a:cubicBezTo>
                  <a:pt x="1863" y="2736"/>
                  <a:pt x="1852" y="2769"/>
                  <a:pt x="1814" y="2782"/>
                </a:cubicBezTo>
                <a:cubicBezTo>
                  <a:pt x="1749" y="2830"/>
                  <a:pt x="1673" y="2864"/>
                  <a:pt x="1593" y="2876"/>
                </a:cubicBezTo>
                <a:cubicBezTo>
                  <a:pt x="1540" y="2913"/>
                  <a:pt x="1470" y="2870"/>
                  <a:pt x="1412" y="2861"/>
                </a:cubicBezTo>
                <a:cubicBezTo>
                  <a:pt x="1366" y="2853"/>
                  <a:pt x="1241" y="2847"/>
                  <a:pt x="1207" y="2845"/>
                </a:cubicBezTo>
                <a:cubicBezTo>
                  <a:pt x="1047" y="2822"/>
                  <a:pt x="914" y="2803"/>
                  <a:pt x="749" y="2798"/>
                </a:cubicBezTo>
                <a:cubicBezTo>
                  <a:pt x="736" y="2795"/>
                  <a:pt x="723" y="2791"/>
                  <a:pt x="710" y="2790"/>
                </a:cubicBezTo>
                <a:cubicBezTo>
                  <a:pt x="586" y="2783"/>
                  <a:pt x="462" y="2787"/>
                  <a:pt x="339" y="2774"/>
                </a:cubicBezTo>
                <a:cubicBezTo>
                  <a:pt x="331" y="2773"/>
                  <a:pt x="337" y="2756"/>
                  <a:pt x="331" y="2750"/>
                </a:cubicBezTo>
                <a:cubicBezTo>
                  <a:pt x="323" y="2742"/>
                  <a:pt x="310" y="2739"/>
                  <a:pt x="299" y="2734"/>
                </a:cubicBezTo>
                <a:cubicBezTo>
                  <a:pt x="289" y="2688"/>
                  <a:pt x="288" y="2623"/>
                  <a:pt x="260" y="2584"/>
                </a:cubicBezTo>
                <a:cubicBezTo>
                  <a:pt x="247" y="2566"/>
                  <a:pt x="221" y="2529"/>
                  <a:pt x="221" y="2529"/>
                </a:cubicBezTo>
                <a:cubicBezTo>
                  <a:pt x="218" y="2508"/>
                  <a:pt x="220" y="2486"/>
                  <a:pt x="213" y="2466"/>
                </a:cubicBezTo>
                <a:cubicBezTo>
                  <a:pt x="209" y="2455"/>
                  <a:pt x="195" y="2451"/>
                  <a:pt x="189" y="2442"/>
                </a:cubicBezTo>
                <a:cubicBezTo>
                  <a:pt x="184" y="2435"/>
                  <a:pt x="184" y="2427"/>
                  <a:pt x="181" y="2419"/>
                </a:cubicBezTo>
                <a:cubicBezTo>
                  <a:pt x="171" y="2343"/>
                  <a:pt x="163" y="2341"/>
                  <a:pt x="134" y="2269"/>
                </a:cubicBezTo>
                <a:cubicBezTo>
                  <a:pt x="108" y="2205"/>
                  <a:pt x="146" y="2266"/>
                  <a:pt x="110" y="2214"/>
                </a:cubicBezTo>
                <a:cubicBezTo>
                  <a:pt x="100" y="2144"/>
                  <a:pt x="85" y="2145"/>
                  <a:pt x="63" y="2087"/>
                </a:cubicBezTo>
                <a:cubicBezTo>
                  <a:pt x="53" y="2060"/>
                  <a:pt x="46" y="2029"/>
                  <a:pt x="39" y="2001"/>
                </a:cubicBezTo>
                <a:cubicBezTo>
                  <a:pt x="29" y="1911"/>
                  <a:pt x="23" y="1806"/>
                  <a:pt x="0" y="1717"/>
                </a:cubicBezTo>
                <a:cubicBezTo>
                  <a:pt x="6" y="1630"/>
                  <a:pt x="10" y="1548"/>
                  <a:pt x="31" y="1464"/>
                </a:cubicBezTo>
                <a:cubicBezTo>
                  <a:pt x="38" y="1361"/>
                  <a:pt x="43" y="1317"/>
                  <a:pt x="102" y="1235"/>
                </a:cubicBezTo>
                <a:cubicBezTo>
                  <a:pt x="113" y="1167"/>
                  <a:pt x="119" y="1112"/>
                  <a:pt x="157" y="1054"/>
                </a:cubicBezTo>
                <a:cubicBezTo>
                  <a:pt x="139" y="993"/>
                  <a:pt x="170" y="947"/>
                  <a:pt x="197" y="896"/>
                </a:cubicBezTo>
                <a:cubicBezTo>
                  <a:pt x="206" y="849"/>
                  <a:pt x="215" y="805"/>
                  <a:pt x="236" y="762"/>
                </a:cubicBezTo>
                <a:cubicBezTo>
                  <a:pt x="222" y="719"/>
                  <a:pt x="246" y="684"/>
                  <a:pt x="260" y="643"/>
                </a:cubicBezTo>
                <a:cubicBezTo>
                  <a:pt x="259" y="634"/>
                  <a:pt x="250" y="563"/>
                  <a:pt x="244" y="549"/>
                </a:cubicBezTo>
                <a:cubicBezTo>
                  <a:pt x="233" y="521"/>
                  <a:pt x="211" y="490"/>
                  <a:pt x="197" y="462"/>
                </a:cubicBezTo>
                <a:close/>
              </a:path>
            </a:pathLst>
          </a:custGeom>
          <a:noFill/>
          <a:ln w="60325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3" name="Oval 13"/>
          <p:cNvSpPr>
            <a:spLocks noChangeArrowheads="1"/>
          </p:cNvSpPr>
          <p:nvPr/>
        </p:nvSpPr>
        <p:spPr bwMode="auto">
          <a:xfrm>
            <a:off x="7091363" y="3984625"/>
            <a:ext cx="223837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4" name="Oval 14"/>
          <p:cNvSpPr>
            <a:spLocks noChangeArrowheads="1"/>
          </p:cNvSpPr>
          <p:nvPr/>
        </p:nvSpPr>
        <p:spPr bwMode="auto">
          <a:xfrm>
            <a:off x="6477000" y="2895600"/>
            <a:ext cx="223838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5" name="Oval 15"/>
          <p:cNvSpPr>
            <a:spLocks noChangeArrowheads="1"/>
          </p:cNvSpPr>
          <p:nvPr/>
        </p:nvSpPr>
        <p:spPr bwMode="auto">
          <a:xfrm>
            <a:off x="5795963" y="3810000"/>
            <a:ext cx="223837" cy="223838"/>
          </a:xfrm>
          <a:prstGeom prst="ellipse">
            <a:avLst/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6" name="Oval 16"/>
          <p:cNvSpPr>
            <a:spLocks noChangeArrowheads="1"/>
          </p:cNvSpPr>
          <p:nvPr/>
        </p:nvSpPr>
        <p:spPr bwMode="auto">
          <a:xfrm>
            <a:off x="6405563" y="4953000"/>
            <a:ext cx="223837" cy="22383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6324600" y="2452688"/>
            <a:ext cx="341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/>
              <a:t>x</a:t>
            </a:r>
            <a:endParaRPr lang="ru-RU" i="1"/>
          </a:p>
        </p:txBody>
      </p:sp>
      <p:sp>
        <p:nvSpPr>
          <p:cNvPr id="40978" name="Freeform 18"/>
          <p:cNvSpPr>
            <a:spLocks/>
          </p:cNvSpPr>
          <p:nvPr/>
        </p:nvSpPr>
        <p:spPr bwMode="auto">
          <a:xfrm>
            <a:off x="5610225" y="2003425"/>
            <a:ext cx="2306638" cy="3644900"/>
          </a:xfrm>
          <a:custGeom>
            <a:avLst/>
            <a:gdLst>
              <a:gd name="T0" fmla="*/ 40 w 1453"/>
              <a:gd name="T1" fmla="*/ 576 h 2296"/>
              <a:gd name="T2" fmla="*/ 103 w 1453"/>
              <a:gd name="T3" fmla="*/ 498 h 2296"/>
              <a:gd name="T4" fmla="*/ 174 w 1453"/>
              <a:gd name="T5" fmla="*/ 292 h 2296"/>
              <a:gd name="T6" fmla="*/ 198 w 1453"/>
              <a:gd name="T7" fmla="*/ 237 h 2296"/>
              <a:gd name="T8" fmla="*/ 253 w 1453"/>
              <a:gd name="T9" fmla="*/ 174 h 2296"/>
              <a:gd name="T10" fmla="*/ 269 w 1453"/>
              <a:gd name="T11" fmla="*/ 142 h 2296"/>
              <a:gd name="T12" fmla="*/ 277 w 1453"/>
              <a:gd name="T13" fmla="*/ 119 h 2296"/>
              <a:gd name="T14" fmla="*/ 324 w 1453"/>
              <a:gd name="T15" fmla="*/ 71 h 2296"/>
              <a:gd name="T16" fmla="*/ 435 w 1453"/>
              <a:gd name="T17" fmla="*/ 0 h 2296"/>
              <a:gd name="T18" fmla="*/ 530 w 1453"/>
              <a:gd name="T19" fmla="*/ 24 h 2296"/>
              <a:gd name="T20" fmla="*/ 514 w 1453"/>
              <a:gd name="T21" fmla="*/ 48 h 2296"/>
              <a:gd name="T22" fmla="*/ 593 w 1453"/>
              <a:gd name="T23" fmla="*/ 87 h 2296"/>
              <a:gd name="T24" fmla="*/ 656 w 1453"/>
              <a:gd name="T25" fmla="*/ 103 h 2296"/>
              <a:gd name="T26" fmla="*/ 766 w 1453"/>
              <a:gd name="T27" fmla="*/ 166 h 2296"/>
              <a:gd name="T28" fmla="*/ 1011 w 1453"/>
              <a:gd name="T29" fmla="*/ 253 h 2296"/>
              <a:gd name="T30" fmla="*/ 1121 w 1453"/>
              <a:gd name="T31" fmla="*/ 316 h 2296"/>
              <a:gd name="T32" fmla="*/ 1263 w 1453"/>
              <a:gd name="T33" fmla="*/ 450 h 2296"/>
              <a:gd name="T34" fmla="*/ 1342 w 1453"/>
              <a:gd name="T35" fmla="*/ 632 h 2296"/>
              <a:gd name="T36" fmla="*/ 1382 w 1453"/>
              <a:gd name="T37" fmla="*/ 774 h 2296"/>
              <a:gd name="T38" fmla="*/ 1421 w 1453"/>
              <a:gd name="T39" fmla="*/ 837 h 2296"/>
              <a:gd name="T40" fmla="*/ 1453 w 1453"/>
              <a:gd name="T41" fmla="*/ 1089 h 2296"/>
              <a:gd name="T42" fmla="*/ 1429 w 1453"/>
              <a:gd name="T43" fmla="*/ 1255 h 2296"/>
              <a:gd name="T44" fmla="*/ 1342 w 1453"/>
              <a:gd name="T45" fmla="*/ 1555 h 2296"/>
              <a:gd name="T46" fmla="*/ 1279 w 1453"/>
              <a:gd name="T47" fmla="*/ 1713 h 2296"/>
              <a:gd name="T48" fmla="*/ 1255 w 1453"/>
              <a:gd name="T49" fmla="*/ 1768 h 2296"/>
              <a:gd name="T50" fmla="*/ 1224 w 1453"/>
              <a:gd name="T51" fmla="*/ 1792 h 2296"/>
              <a:gd name="T52" fmla="*/ 1208 w 1453"/>
              <a:gd name="T53" fmla="*/ 1815 h 2296"/>
              <a:gd name="T54" fmla="*/ 1098 w 1453"/>
              <a:gd name="T55" fmla="*/ 2099 h 2296"/>
              <a:gd name="T56" fmla="*/ 1050 w 1453"/>
              <a:gd name="T57" fmla="*/ 2202 h 2296"/>
              <a:gd name="T58" fmla="*/ 1042 w 1453"/>
              <a:gd name="T59" fmla="*/ 2226 h 2296"/>
              <a:gd name="T60" fmla="*/ 1011 w 1453"/>
              <a:gd name="T61" fmla="*/ 2233 h 2296"/>
              <a:gd name="T62" fmla="*/ 908 w 1453"/>
              <a:gd name="T63" fmla="*/ 2249 h 2296"/>
              <a:gd name="T64" fmla="*/ 672 w 1453"/>
              <a:gd name="T65" fmla="*/ 2257 h 2296"/>
              <a:gd name="T66" fmla="*/ 301 w 1453"/>
              <a:gd name="T67" fmla="*/ 2210 h 2296"/>
              <a:gd name="T68" fmla="*/ 253 w 1453"/>
              <a:gd name="T69" fmla="*/ 2202 h 2296"/>
              <a:gd name="T70" fmla="*/ 238 w 1453"/>
              <a:gd name="T71" fmla="*/ 2178 h 2296"/>
              <a:gd name="T72" fmla="*/ 167 w 1453"/>
              <a:gd name="T73" fmla="*/ 2068 h 2296"/>
              <a:gd name="T74" fmla="*/ 103 w 1453"/>
              <a:gd name="T75" fmla="*/ 1973 h 2296"/>
              <a:gd name="T76" fmla="*/ 72 w 1453"/>
              <a:gd name="T77" fmla="*/ 1799 h 2296"/>
              <a:gd name="T78" fmla="*/ 25 w 1453"/>
              <a:gd name="T79" fmla="*/ 1500 h 2296"/>
              <a:gd name="T80" fmla="*/ 17 w 1453"/>
              <a:gd name="T81" fmla="*/ 1294 h 2296"/>
              <a:gd name="T82" fmla="*/ 32 w 1453"/>
              <a:gd name="T83" fmla="*/ 1034 h 2296"/>
              <a:gd name="T84" fmla="*/ 17 w 1453"/>
              <a:gd name="T85" fmla="*/ 932 h 2296"/>
              <a:gd name="T86" fmla="*/ 9 w 1453"/>
              <a:gd name="T87" fmla="*/ 718 h 2296"/>
              <a:gd name="T88" fmla="*/ 40 w 1453"/>
              <a:gd name="T89" fmla="*/ 576 h 229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453"/>
              <a:gd name="T136" fmla="*/ 0 h 2296"/>
              <a:gd name="T137" fmla="*/ 1453 w 1453"/>
              <a:gd name="T138" fmla="*/ 2296 h 229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453" h="2296">
                <a:moveTo>
                  <a:pt x="40" y="576"/>
                </a:moveTo>
                <a:cubicBezTo>
                  <a:pt x="66" y="551"/>
                  <a:pt x="78" y="523"/>
                  <a:pt x="103" y="498"/>
                </a:cubicBezTo>
                <a:cubicBezTo>
                  <a:pt x="126" y="428"/>
                  <a:pt x="145" y="359"/>
                  <a:pt x="174" y="292"/>
                </a:cubicBezTo>
                <a:cubicBezTo>
                  <a:pt x="183" y="271"/>
                  <a:pt x="182" y="257"/>
                  <a:pt x="198" y="237"/>
                </a:cubicBezTo>
                <a:cubicBezTo>
                  <a:pt x="251" y="169"/>
                  <a:pt x="225" y="225"/>
                  <a:pt x="253" y="174"/>
                </a:cubicBezTo>
                <a:cubicBezTo>
                  <a:pt x="259" y="164"/>
                  <a:pt x="264" y="153"/>
                  <a:pt x="269" y="142"/>
                </a:cubicBezTo>
                <a:cubicBezTo>
                  <a:pt x="272" y="135"/>
                  <a:pt x="273" y="126"/>
                  <a:pt x="277" y="119"/>
                </a:cubicBezTo>
                <a:cubicBezTo>
                  <a:pt x="296" y="82"/>
                  <a:pt x="291" y="104"/>
                  <a:pt x="324" y="71"/>
                </a:cubicBezTo>
                <a:cubicBezTo>
                  <a:pt x="361" y="34"/>
                  <a:pt x="381" y="13"/>
                  <a:pt x="435" y="0"/>
                </a:cubicBezTo>
                <a:cubicBezTo>
                  <a:pt x="448" y="2"/>
                  <a:pt x="520" y="12"/>
                  <a:pt x="530" y="24"/>
                </a:cubicBezTo>
                <a:cubicBezTo>
                  <a:pt x="536" y="32"/>
                  <a:pt x="519" y="40"/>
                  <a:pt x="514" y="48"/>
                </a:cubicBezTo>
                <a:cubicBezTo>
                  <a:pt x="540" y="61"/>
                  <a:pt x="566" y="76"/>
                  <a:pt x="593" y="87"/>
                </a:cubicBezTo>
                <a:cubicBezTo>
                  <a:pt x="613" y="95"/>
                  <a:pt x="636" y="95"/>
                  <a:pt x="656" y="103"/>
                </a:cubicBezTo>
                <a:cubicBezTo>
                  <a:pt x="818" y="166"/>
                  <a:pt x="680" y="116"/>
                  <a:pt x="766" y="166"/>
                </a:cubicBezTo>
                <a:cubicBezTo>
                  <a:pt x="838" y="208"/>
                  <a:pt x="931" y="233"/>
                  <a:pt x="1011" y="253"/>
                </a:cubicBezTo>
                <a:cubicBezTo>
                  <a:pt x="1049" y="276"/>
                  <a:pt x="1078" y="305"/>
                  <a:pt x="1121" y="316"/>
                </a:cubicBezTo>
                <a:cubicBezTo>
                  <a:pt x="1177" y="353"/>
                  <a:pt x="1223" y="396"/>
                  <a:pt x="1263" y="450"/>
                </a:cubicBezTo>
                <a:cubicBezTo>
                  <a:pt x="1285" y="515"/>
                  <a:pt x="1319" y="568"/>
                  <a:pt x="1342" y="632"/>
                </a:cubicBezTo>
                <a:cubicBezTo>
                  <a:pt x="1358" y="678"/>
                  <a:pt x="1365" y="729"/>
                  <a:pt x="1382" y="774"/>
                </a:cubicBezTo>
                <a:cubicBezTo>
                  <a:pt x="1391" y="797"/>
                  <a:pt x="1409" y="816"/>
                  <a:pt x="1421" y="837"/>
                </a:cubicBezTo>
                <a:cubicBezTo>
                  <a:pt x="1438" y="920"/>
                  <a:pt x="1453" y="1089"/>
                  <a:pt x="1453" y="1089"/>
                </a:cubicBezTo>
                <a:cubicBezTo>
                  <a:pt x="1435" y="1229"/>
                  <a:pt x="1446" y="1174"/>
                  <a:pt x="1429" y="1255"/>
                </a:cubicBezTo>
                <a:cubicBezTo>
                  <a:pt x="1419" y="1361"/>
                  <a:pt x="1402" y="1465"/>
                  <a:pt x="1342" y="1555"/>
                </a:cubicBezTo>
                <a:cubicBezTo>
                  <a:pt x="1326" y="1619"/>
                  <a:pt x="1316" y="1657"/>
                  <a:pt x="1279" y="1713"/>
                </a:cubicBezTo>
                <a:cubicBezTo>
                  <a:pt x="1268" y="1730"/>
                  <a:pt x="1268" y="1752"/>
                  <a:pt x="1255" y="1768"/>
                </a:cubicBezTo>
                <a:cubicBezTo>
                  <a:pt x="1247" y="1778"/>
                  <a:pt x="1233" y="1783"/>
                  <a:pt x="1224" y="1792"/>
                </a:cubicBezTo>
                <a:cubicBezTo>
                  <a:pt x="1217" y="1799"/>
                  <a:pt x="1213" y="1807"/>
                  <a:pt x="1208" y="1815"/>
                </a:cubicBezTo>
                <a:cubicBezTo>
                  <a:pt x="1192" y="1911"/>
                  <a:pt x="1157" y="2020"/>
                  <a:pt x="1098" y="2099"/>
                </a:cubicBezTo>
                <a:cubicBezTo>
                  <a:pt x="1086" y="2135"/>
                  <a:pt x="1065" y="2167"/>
                  <a:pt x="1050" y="2202"/>
                </a:cubicBezTo>
                <a:cubicBezTo>
                  <a:pt x="1047" y="2210"/>
                  <a:pt x="1049" y="2221"/>
                  <a:pt x="1042" y="2226"/>
                </a:cubicBezTo>
                <a:cubicBezTo>
                  <a:pt x="1034" y="2233"/>
                  <a:pt x="1021" y="2230"/>
                  <a:pt x="1011" y="2233"/>
                </a:cubicBezTo>
                <a:cubicBezTo>
                  <a:pt x="945" y="2251"/>
                  <a:pt x="1050" y="2235"/>
                  <a:pt x="908" y="2249"/>
                </a:cubicBezTo>
                <a:cubicBezTo>
                  <a:pt x="817" y="2296"/>
                  <a:pt x="881" y="2269"/>
                  <a:pt x="672" y="2257"/>
                </a:cubicBezTo>
                <a:cubicBezTo>
                  <a:pt x="547" y="2250"/>
                  <a:pt x="425" y="2219"/>
                  <a:pt x="301" y="2210"/>
                </a:cubicBezTo>
                <a:cubicBezTo>
                  <a:pt x="285" y="2207"/>
                  <a:pt x="267" y="2209"/>
                  <a:pt x="253" y="2202"/>
                </a:cubicBezTo>
                <a:cubicBezTo>
                  <a:pt x="245" y="2198"/>
                  <a:pt x="244" y="2185"/>
                  <a:pt x="238" y="2178"/>
                </a:cubicBezTo>
                <a:cubicBezTo>
                  <a:pt x="208" y="2142"/>
                  <a:pt x="195" y="2106"/>
                  <a:pt x="167" y="2068"/>
                </a:cubicBezTo>
                <a:cubicBezTo>
                  <a:pt x="120" y="2003"/>
                  <a:pt x="133" y="2041"/>
                  <a:pt x="103" y="1973"/>
                </a:cubicBezTo>
                <a:cubicBezTo>
                  <a:pt x="80" y="1920"/>
                  <a:pt x="79" y="1855"/>
                  <a:pt x="72" y="1799"/>
                </a:cubicBezTo>
                <a:cubicBezTo>
                  <a:pt x="60" y="1698"/>
                  <a:pt x="43" y="1599"/>
                  <a:pt x="25" y="1500"/>
                </a:cubicBezTo>
                <a:cubicBezTo>
                  <a:pt x="21" y="1444"/>
                  <a:pt x="2" y="1354"/>
                  <a:pt x="17" y="1294"/>
                </a:cubicBezTo>
                <a:cubicBezTo>
                  <a:pt x="3" y="1211"/>
                  <a:pt x="25" y="1115"/>
                  <a:pt x="32" y="1034"/>
                </a:cubicBezTo>
                <a:cubicBezTo>
                  <a:pt x="22" y="989"/>
                  <a:pt x="38" y="975"/>
                  <a:pt x="17" y="932"/>
                </a:cubicBezTo>
                <a:cubicBezTo>
                  <a:pt x="31" y="863"/>
                  <a:pt x="14" y="788"/>
                  <a:pt x="9" y="718"/>
                </a:cubicBezTo>
                <a:cubicBezTo>
                  <a:pt x="18" y="601"/>
                  <a:pt x="0" y="646"/>
                  <a:pt x="40" y="576"/>
                </a:cubicBezTo>
                <a:close/>
              </a:path>
            </a:pathLst>
          </a:custGeom>
          <a:noFill/>
          <a:ln w="349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9" name="Line 21"/>
          <p:cNvSpPr>
            <a:spLocks noChangeShapeType="1"/>
          </p:cNvSpPr>
          <p:nvPr/>
        </p:nvSpPr>
        <p:spPr bwMode="auto">
          <a:xfrm flipH="1" flipV="1">
            <a:off x="4343400" y="2362200"/>
            <a:ext cx="2133600" cy="533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0" name="Line 25"/>
          <p:cNvSpPr>
            <a:spLocks noChangeShapeType="1"/>
          </p:cNvSpPr>
          <p:nvPr/>
        </p:nvSpPr>
        <p:spPr bwMode="auto">
          <a:xfrm flipH="1">
            <a:off x="3352800" y="2438400"/>
            <a:ext cx="762000" cy="838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1" name="Line 26"/>
          <p:cNvSpPr>
            <a:spLocks noChangeShapeType="1"/>
          </p:cNvSpPr>
          <p:nvPr/>
        </p:nvSpPr>
        <p:spPr bwMode="auto">
          <a:xfrm>
            <a:off x="3276600" y="3429000"/>
            <a:ext cx="304800" cy="609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2" name="Line 27"/>
          <p:cNvSpPr>
            <a:spLocks noChangeShapeType="1"/>
          </p:cNvSpPr>
          <p:nvPr/>
        </p:nvSpPr>
        <p:spPr bwMode="auto">
          <a:xfrm flipH="1">
            <a:off x="2286000" y="4495800"/>
            <a:ext cx="609600" cy="762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3" name="Line 28"/>
          <p:cNvSpPr>
            <a:spLocks noChangeShapeType="1"/>
          </p:cNvSpPr>
          <p:nvPr/>
        </p:nvSpPr>
        <p:spPr bwMode="auto">
          <a:xfrm flipH="1">
            <a:off x="3124200" y="2286000"/>
            <a:ext cx="914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4" name="Line 29"/>
          <p:cNvSpPr>
            <a:spLocks noChangeShapeType="1"/>
          </p:cNvSpPr>
          <p:nvPr/>
        </p:nvSpPr>
        <p:spPr bwMode="auto">
          <a:xfrm flipV="1">
            <a:off x="3886200" y="2438400"/>
            <a:ext cx="304800" cy="2667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5" name="Line 30"/>
          <p:cNvSpPr>
            <a:spLocks noChangeShapeType="1"/>
          </p:cNvSpPr>
          <p:nvPr/>
        </p:nvSpPr>
        <p:spPr bwMode="auto">
          <a:xfrm flipH="1">
            <a:off x="3124200" y="4191000"/>
            <a:ext cx="457200" cy="1524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6" name="Line 31"/>
          <p:cNvSpPr>
            <a:spLocks noChangeShapeType="1"/>
          </p:cNvSpPr>
          <p:nvPr/>
        </p:nvSpPr>
        <p:spPr bwMode="auto">
          <a:xfrm flipV="1">
            <a:off x="2438400" y="2286000"/>
            <a:ext cx="457200" cy="1524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7" name="Line 32"/>
          <p:cNvSpPr>
            <a:spLocks noChangeShapeType="1"/>
          </p:cNvSpPr>
          <p:nvPr/>
        </p:nvSpPr>
        <p:spPr bwMode="auto">
          <a:xfrm flipV="1">
            <a:off x="6019800" y="3124200"/>
            <a:ext cx="457200" cy="685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21" name="Line 33"/>
          <p:cNvSpPr>
            <a:spLocks noChangeShapeType="1"/>
          </p:cNvSpPr>
          <p:nvPr/>
        </p:nvSpPr>
        <p:spPr bwMode="auto">
          <a:xfrm flipV="1">
            <a:off x="4343400" y="4495800"/>
            <a:ext cx="1752600" cy="533400"/>
          </a:xfrm>
          <a:prstGeom prst="line">
            <a:avLst/>
          </a:prstGeom>
          <a:noFill/>
          <a:ln w="38100">
            <a:solidFill>
              <a:srgbClr val="80008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9" name="Line 34"/>
          <p:cNvSpPr>
            <a:spLocks noChangeShapeType="1"/>
          </p:cNvSpPr>
          <p:nvPr/>
        </p:nvSpPr>
        <p:spPr bwMode="auto">
          <a:xfrm flipH="1" flipV="1">
            <a:off x="6019800" y="3962400"/>
            <a:ext cx="10668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23" name="Text Box 35"/>
          <p:cNvSpPr txBox="1">
            <a:spLocks noChangeArrowheads="1"/>
          </p:cNvSpPr>
          <p:nvPr/>
        </p:nvSpPr>
        <p:spPr bwMode="auto">
          <a:xfrm>
            <a:off x="5029200" y="4175125"/>
            <a:ext cx="4095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>
                <a:solidFill>
                  <a:srgbClr val="FF0000"/>
                </a:solidFill>
              </a:rPr>
              <a:t>?</a:t>
            </a:r>
            <a:endParaRPr lang="ru-RU" sz="4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438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9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9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21" grpId="0" animBg="1"/>
      <p:bldP spid="8912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Strongly connected digraph(1)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/>
                <a:cs typeface="Times New Roman"/>
              </a:rPr>
              <a:t>A digraph is called </a:t>
            </a:r>
            <a:r>
              <a:rPr lang="en-US" b="1" dirty="0" smtClean="0">
                <a:latin typeface="Times New Roman"/>
                <a:cs typeface="Times New Roman"/>
              </a:rPr>
              <a:t>strongly connected</a:t>
            </a:r>
            <a:r>
              <a:rPr lang="en-US" dirty="0" smtClean="0">
                <a:latin typeface="Times New Roman"/>
                <a:cs typeface="Times New Roman"/>
              </a:rPr>
              <a:t> if there is a path from 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 to </a:t>
            </a:r>
            <a:r>
              <a:rPr lang="en-US" i="1" dirty="0" smtClean="0">
                <a:latin typeface="Times New Roman"/>
                <a:cs typeface="Times New Roman"/>
              </a:rPr>
              <a:t>t </a:t>
            </a:r>
            <a:r>
              <a:rPr lang="en-US" dirty="0" smtClean="0">
                <a:latin typeface="Times New Roman"/>
                <a:cs typeface="Times New Roman"/>
              </a:rPr>
              <a:t>and a path from</a:t>
            </a:r>
            <a:r>
              <a:rPr lang="en-US" i="1" dirty="0" smtClean="0">
                <a:latin typeface="Times New Roman"/>
                <a:cs typeface="Times New Roman"/>
              </a:rPr>
              <a:t> t </a:t>
            </a:r>
            <a:r>
              <a:rPr lang="en-US" dirty="0" smtClean="0">
                <a:latin typeface="Times New Roman"/>
                <a:cs typeface="Times New Roman"/>
              </a:rPr>
              <a:t>to</a:t>
            </a:r>
            <a:r>
              <a:rPr lang="en-US" i="1" dirty="0" smtClean="0">
                <a:latin typeface="Times New Roman"/>
                <a:cs typeface="Times New Roman"/>
              </a:rPr>
              <a:t> s </a:t>
            </a:r>
            <a:r>
              <a:rPr lang="en-US" dirty="0" smtClean="0">
                <a:latin typeface="Times New Roman"/>
                <a:cs typeface="Times New Roman"/>
              </a:rPr>
              <a:t>for all </a:t>
            </a:r>
            <a:r>
              <a:rPr lang="en-US" i="1" dirty="0" smtClean="0">
                <a:latin typeface="Times New Roman"/>
                <a:cs typeface="Times New Roman"/>
              </a:rPr>
              <a:t>s, t </a:t>
            </a: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).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 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The </a:t>
            </a:r>
            <a:r>
              <a:rPr lang="en-US" b="1" dirty="0" smtClean="0">
                <a:latin typeface="Times New Roman"/>
                <a:ea typeface="MS PMincho" charset="0"/>
                <a:cs typeface="Times New Roman"/>
              </a:rPr>
              <a:t>strongly connected components</a:t>
            </a: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 of a digraph are the maximal strongly connected </a:t>
            </a:r>
            <a:r>
              <a:rPr lang="en-US" dirty="0" err="1" smtClean="0">
                <a:latin typeface="Times New Roman"/>
                <a:ea typeface="MS PMincho" charset="0"/>
                <a:cs typeface="Times New Roman"/>
              </a:rPr>
              <a:t>subgraphs</a:t>
            </a: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4101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Strongly connected digraph(2)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CC3399"/>
                </a:solidFill>
                <a:cs typeface="+mn-cs"/>
              </a:rPr>
              <a:t>    </a:t>
            </a:r>
            <a:r>
              <a:rPr lang="en-US" sz="2400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 Corollary 2.7.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i="1" dirty="0" smtClean="0">
                <a:latin typeface="Times New Roman"/>
                <a:ea typeface="MS PMincho" charset="0"/>
                <a:cs typeface="Times New Roman"/>
              </a:rPr>
              <a:t>       In a digraph G, each edge belongs either to a (directed) circuit or to a directed cut. Moreover the following statements are equivalent: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i="1" dirty="0" smtClean="0">
                <a:latin typeface="Times New Roman"/>
                <a:ea typeface="MS PMincho" charset="0"/>
                <a:cs typeface="Times New Roman"/>
              </a:rPr>
              <a:t>G is strongly connected.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i="1" dirty="0" smtClean="0">
                <a:latin typeface="Times New Roman"/>
                <a:ea typeface="MS PMincho" charset="0"/>
                <a:cs typeface="Times New Roman"/>
              </a:rPr>
              <a:t>G contains no directed cut.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  <a:defRPr/>
            </a:pPr>
            <a:r>
              <a:rPr lang="en-US" i="1" dirty="0" smtClean="0">
                <a:latin typeface="Times New Roman"/>
                <a:ea typeface="MS PMincho" charset="0"/>
                <a:cs typeface="Times New Roman"/>
              </a:rPr>
              <a:t>G is connected and each edge of G belongs to a circuit.  </a:t>
            </a:r>
          </a:p>
        </p:txBody>
      </p:sp>
    </p:spTree>
    <p:extLst>
      <p:ext uri="{BB962C8B-B14F-4D97-AF65-F5344CB8AC3E}">
        <p14:creationId xmlns:p14="http://schemas.microsoft.com/office/powerpoint/2010/main" val="853826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Times New Roman" charset="0"/>
              </a:rPr>
              <a:t>с</a:t>
            </a:r>
            <a:r>
              <a:rPr lang="ru-RU" sz="2800" dirty="0" smtClean="0">
                <a:latin typeface="Times New Roman"/>
                <a:cs typeface="Times New Roman"/>
              </a:rPr>
              <a:t>) </a:t>
            </a:r>
            <a:r>
              <a:rPr lang="ru-RU" sz="2800" dirty="0" smtClean="0">
                <a:latin typeface="Times New Roman"/>
                <a:cs typeface="Times New Roman"/>
                <a:sym typeface="Symbol" charset="0"/>
              </a:rPr>
              <a:t> </a:t>
            </a:r>
            <a:r>
              <a:rPr lang="en-US" sz="2800" dirty="0" smtClean="0">
                <a:latin typeface="Times New Roman"/>
                <a:cs typeface="Times New Roman"/>
                <a:sym typeface="Symbol" charset="0"/>
              </a:rPr>
              <a:t>a)</a:t>
            </a:r>
          </a:p>
          <a:p>
            <a:r>
              <a:rPr lang="en-US" sz="2800" dirty="0" smtClean="0">
                <a:latin typeface="Times New Roman"/>
                <a:cs typeface="Times New Roman"/>
                <a:sym typeface="Symbol" charset="0"/>
              </a:rPr>
              <a:t>Let </a:t>
            </a:r>
            <a:r>
              <a:rPr lang="en-US" sz="2800" i="1" dirty="0" smtClean="0">
                <a:latin typeface="Times New Roman"/>
                <a:cs typeface="Times New Roman"/>
                <a:sym typeface="Symbol" charset="0"/>
              </a:rPr>
              <a:t>r </a:t>
            </a:r>
            <a:r>
              <a:rPr lang="en-US" sz="2800" b="1" dirty="0" smtClean="0">
                <a:latin typeface="Times New Roman"/>
                <a:cs typeface="Times New Roman"/>
                <a:sym typeface="Symbol" charset="0"/>
              </a:rPr>
              <a:t> 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 be an arbitrary vertex. We prove that the is an 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r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-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-path for each </a:t>
            </a:r>
            <a:r>
              <a:rPr lang="en-US" sz="2800" i="1" dirty="0" smtClean="0">
                <a:latin typeface="Times New Roman"/>
                <a:cs typeface="Times New Roman"/>
              </a:rPr>
              <a:t>v </a:t>
            </a:r>
            <a:r>
              <a:rPr lang="en-US" sz="2800" b="1" dirty="0" smtClean="0">
                <a:latin typeface="Times New Roman"/>
                <a:cs typeface="Times New Roman"/>
                <a:sym typeface="Symbol" charset="0"/>
              </a:rPr>
              <a:t> 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</a:t>
            </a:r>
            <a:r>
              <a:rPr lang="ru-RU" sz="2800" dirty="0" smtClean="0">
                <a:latin typeface="Times New Roman"/>
                <a:cs typeface="Times New Roman"/>
              </a:rPr>
              <a:t>.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</a:p>
          <a:p>
            <a:r>
              <a:rPr lang="en-US" sz="2800" dirty="0" smtClean="0">
                <a:latin typeface="Times New Roman"/>
                <a:cs typeface="Times New Roman"/>
              </a:rPr>
              <a:t>Suppose this is not true, then by Proposition 2.3(b) there is some </a:t>
            </a:r>
            <a:r>
              <a:rPr lang="en-US" sz="2800" i="1" dirty="0" smtClean="0">
                <a:latin typeface="Times New Roman"/>
                <a:cs typeface="Times New Roman"/>
                <a:sym typeface="Symbol" charset="0"/>
              </a:rPr>
              <a:t>X </a:t>
            </a:r>
            <a:r>
              <a:rPr lang="en-US" sz="2800" b="1" dirty="0" smtClean="0">
                <a:latin typeface="Times New Roman"/>
                <a:ea typeface="MS Mincho" charset="0"/>
                <a:cs typeface="Times New Roman"/>
                <a:sym typeface="Symbol" charset="0"/>
              </a:rPr>
              <a:t>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 with </a:t>
            </a:r>
            <a:r>
              <a:rPr lang="en-US" sz="2800" i="1" dirty="0" smtClean="0">
                <a:latin typeface="Times New Roman"/>
                <a:cs typeface="Times New Roman"/>
                <a:sym typeface="Symbol" charset="0"/>
              </a:rPr>
              <a:t>r </a:t>
            </a:r>
            <a:r>
              <a:rPr lang="en-US" sz="2800" b="1" dirty="0" smtClean="0">
                <a:latin typeface="Times New Roman"/>
                <a:cs typeface="Times New Roman"/>
                <a:sym typeface="Symbol" charset="0"/>
              </a:rPr>
              <a:t> </a:t>
            </a:r>
            <a:r>
              <a:rPr lang="en-US" sz="2800" i="1" dirty="0" smtClean="0">
                <a:latin typeface="Times New Roman"/>
                <a:cs typeface="Times New Roman"/>
                <a:sym typeface="Symbol" charset="0"/>
              </a:rPr>
              <a:t>X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and</a:t>
            </a:r>
            <a:r>
              <a:rPr lang="ru-RU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d</a:t>
            </a:r>
            <a:r>
              <a:rPr lang="en-US" sz="2800" baseline="30000" dirty="0" smtClean="0">
                <a:latin typeface="Times New Roman"/>
                <a:ea typeface="MS PMincho" charset="0"/>
                <a:cs typeface="Times New Roman"/>
              </a:rPr>
              <a:t>+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</a:t>
            </a:r>
            <a:r>
              <a:rPr lang="ru-RU" sz="2800" dirty="0" smtClean="0">
                <a:latin typeface="Times New Roman"/>
                <a:cs typeface="Times New Roman"/>
              </a:rPr>
              <a:t>=</a:t>
            </a:r>
            <a:r>
              <a:rPr lang="en-US" sz="28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.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endParaRPr lang="en-US" sz="2800" dirty="0" smtClean="0">
              <a:latin typeface="Times New Roman"/>
              <a:cs typeface="Times New Roman"/>
            </a:endParaRPr>
          </a:p>
          <a:p>
            <a:r>
              <a:rPr lang="en-US" sz="2800" dirty="0" smtClean="0">
                <a:latin typeface="Times New Roman"/>
                <a:cs typeface="Times New Roman"/>
                <a:sym typeface="Symbol" charset="0"/>
              </a:rPr>
              <a:t>Since </a:t>
            </a:r>
            <a:r>
              <a:rPr lang="en-US" sz="2800" i="1" dirty="0" smtClean="0">
                <a:latin typeface="Times New Roman"/>
                <a:cs typeface="Times New Roman"/>
                <a:sym typeface="Symbol" charset="0"/>
              </a:rPr>
              <a:t>G</a:t>
            </a:r>
            <a:r>
              <a:rPr lang="en-US" sz="2800" dirty="0" smtClean="0">
                <a:latin typeface="Times New Roman"/>
                <a:cs typeface="Times New Roman"/>
                <a:sym typeface="Symbol" charset="0"/>
              </a:rPr>
              <a:t> is connected, we have 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d</a:t>
            </a:r>
            <a:r>
              <a:rPr lang="en-US" sz="2800" baseline="30000" dirty="0" smtClean="0">
                <a:latin typeface="Times New Roman"/>
                <a:ea typeface="MS PMincho" charset="0"/>
                <a:cs typeface="Times New Roman"/>
              </a:rPr>
              <a:t>+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 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⋃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 d</a:t>
            </a:r>
            <a:r>
              <a:rPr lang="ru-RU" sz="2800" baseline="30000" dirty="0" smtClean="0">
                <a:latin typeface="Times New Roman"/>
                <a:cs typeface="Times New Roman"/>
              </a:rPr>
              <a:t>–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 </a:t>
            </a:r>
            <a:r>
              <a:rPr lang="en-US" sz="2800" dirty="0" smtClean="0">
                <a:latin typeface="Times New Roman"/>
                <a:cs typeface="Times New Roman"/>
                <a:sym typeface="Symbol" charset="0"/>
              </a:rPr>
              <a:t>≠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(by Prop 2.3 a)), so let </a:t>
            </a:r>
            <a:r>
              <a:rPr lang="en-US" sz="2800" i="1" dirty="0" smtClean="0">
                <a:latin typeface="Times New Roman"/>
                <a:cs typeface="Times New Roman"/>
                <a:sym typeface="Symbol" charset="0"/>
              </a:rPr>
              <a:t>e </a:t>
            </a:r>
            <a:r>
              <a:rPr lang="en-US" sz="2800" b="1" dirty="0" smtClean="0">
                <a:latin typeface="Times New Roman"/>
                <a:cs typeface="Times New Roman"/>
                <a:sym typeface="Symbol" charset="0"/>
              </a:rPr>
              <a:t> 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d</a:t>
            </a:r>
            <a:r>
              <a:rPr lang="ru-RU" sz="2800" baseline="30000" dirty="0" smtClean="0">
                <a:latin typeface="Times New Roman"/>
                <a:cs typeface="Times New Roman"/>
              </a:rPr>
              <a:t>–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ea typeface="MS PMincho" charset="0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ea typeface="MS PMincho" charset="0"/>
                <a:cs typeface="Times New Roman"/>
              </a:rPr>
              <a:t>).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But then 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e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 cannot belong to a circuit since no edge leaves </a:t>
            </a:r>
            <a:r>
              <a:rPr lang="en-US" sz="2800" i="1" dirty="0" smtClean="0">
                <a:latin typeface="Times New Roman"/>
                <a:ea typeface="MS Gothic" charset="0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ea typeface="MS Gothic" charset="0"/>
                <a:cs typeface="Times New Roman"/>
              </a:rPr>
              <a:t>.</a:t>
            </a:r>
            <a:r>
              <a:rPr lang="en-US" sz="2800" dirty="0" smtClean="0">
                <a:latin typeface="Times New Roman"/>
                <a:cs typeface="Times New Roman"/>
                <a:sym typeface="Symbol" charset="0"/>
              </a:rPr>
              <a:t>  </a:t>
            </a: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87080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Acyclic digraph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    </a:t>
            </a:r>
            <a:r>
              <a:rPr lang="en-US" dirty="0" smtClean="0">
                <a:latin typeface="Times New Roman"/>
                <a:cs typeface="Times New Roman"/>
              </a:rPr>
              <a:t>A digraph is called </a:t>
            </a:r>
            <a:r>
              <a:rPr lang="en-US" b="1" dirty="0" smtClean="0">
                <a:latin typeface="Times New Roman"/>
                <a:cs typeface="Times New Roman"/>
              </a:rPr>
              <a:t>acyclic</a:t>
            </a:r>
            <a:r>
              <a:rPr lang="en-US" dirty="0" smtClean="0">
                <a:latin typeface="Times New Roman"/>
                <a:cs typeface="Times New Roman"/>
              </a:rPr>
              <a:t> if it contains no (directed) circuit. </a:t>
            </a:r>
          </a:p>
          <a:p>
            <a:pPr eaLnBrk="1" hangingPunct="1">
              <a:buFontTx/>
              <a:buNone/>
              <a:defRPr/>
            </a:pPr>
            <a:endParaRPr lang="en-US" dirty="0" smtClean="0">
              <a:latin typeface="Times New Roman"/>
              <a:cs typeface="Times New Roman"/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latin typeface="Times New Roman"/>
                <a:cs typeface="Times New Roman"/>
              </a:rPr>
              <a:t>    So by Corollary 2.7 a digraph is acyclic if and only if each edge belongs to a directed cut. Moreover, a digraph is acyclic if and only if its strongly connected component are singletons. </a:t>
            </a:r>
          </a:p>
        </p:txBody>
      </p:sp>
    </p:spTree>
    <p:extLst>
      <p:ext uri="{BB962C8B-B14F-4D97-AF65-F5344CB8AC3E}">
        <p14:creationId xmlns:p14="http://schemas.microsoft.com/office/powerpoint/2010/main" val="3457514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Topological Order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hlink"/>
                </a:solidFill>
                <a:latin typeface="Times New Roman"/>
                <a:cs typeface="Times New Roman"/>
              </a:rPr>
              <a:t>Definition 2.23. </a:t>
            </a:r>
            <a:r>
              <a:rPr lang="en-US" i="1" dirty="0" smtClean="0">
                <a:latin typeface="Times New Roman"/>
                <a:cs typeface="Times New Roman"/>
              </a:rPr>
              <a:t>Let G be a digraph. A </a:t>
            </a:r>
            <a:r>
              <a:rPr lang="en-US" b="1" i="1" dirty="0" smtClean="0">
                <a:latin typeface="Times New Roman"/>
                <a:cs typeface="Times New Roman"/>
              </a:rPr>
              <a:t>topological order</a:t>
            </a:r>
            <a:r>
              <a:rPr lang="en-US" i="1" dirty="0" smtClean="0">
                <a:latin typeface="Times New Roman"/>
                <a:cs typeface="Times New Roman"/>
              </a:rPr>
              <a:t> of G is an order of the vertices V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)={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dirty="0" smtClean="0">
                <a:latin typeface="Times New Roman"/>
                <a:cs typeface="Times New Roman"/>
              </a:rPr>
              <a:t>,…,</a:t>
            </a:r>
            <a:r>
              <a:rPr lang="en-US" i="1" dirty="0" err="1" smtClean="0">
                <a:latin typeface="Times New Roman"/>
                <a:cs typeface="Times New Roman"/>
              </a:rPr>
              <a:t>v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n</a:t>
            </a:r>
            <a:r>
              <a:rPr lang="en-US" i="1" baseline="-2500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} </a:t>
            </a:r>
            <a:r>
              <a:rPr lang="en-US" i="1" dirty="0" smtClean="0">
                <a:latin typeface="Times New Roman"/>
                <a:cs typeface="Times New Roman"/>
              </a:rPr>
              <a:t>such that for each edge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baseline="-25000" dirty="0" smtClean="0">
                <a:latin typeface="Times New Roman"/>
                <a:cs typeface="Times New Roman"/>
              </a:rPr>
              <a:t>i </a:t>
            </a:r>
            <a:r>
              <a:rPr lang="en-US" i="1" dirty="0" smtClean="0">
                <a:latin typeface="Times New Roman"/>
                <a:cs typeface="Times New Roman"/>
              </a:rPr>
              <a:t>,</a:t>
            </a:r>
            <a:r>
              <a:rPr lang="en-US" i="1" dirty="0" err="1" smtClean="0">
                <a:latin typeface="Times New Roman"/>
                <a:cs typeface="Times New Roman"/>
              </a:rPr>
              <a:t>v</a:t>
            </a:r>
            <a:r>
              <a:rPr lang="en-US" baseline="-25000" dirty="0" err="1" smtClean="0">
                <a:latin typeface="Times New Roman"/>
                <a:cs typeface="Times New Roman"/>
              </a:rPr>
              <a:t>j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dirty="0" smtClean="0">
                <a:latin typeface="Times New Roman"/>
                <a:cs typeface="Times New Roman"/>
                <a:sym typeface="Symbol" charset="0"/>
              </a:rPr>
              <a:t> </a:t>
            </a:r>
            <a:r>
              <a:rPr lang="en-US" i="1" dirty="0" smtClean="0">
                <a:latin typeface="Times New Roman"/>
                <a:cs typeface="Times New Roman"/>
                <a:sym typeface="Symbol" charset="0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) we have </a:t>
            </a:r>
            <a:r>
              <a:rPr lang="en-US" i="1" dirty="0" err="1" smtClean="0">
                <a:latin typeface="Times New Roman"/>
                <a:cs typeface="Times New Roman"/>
              </a:rPr>
              <a:t>i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&lt; </a:t>
            </a:r>
            <a:r>
              <a:rPr lang="en-US" i="1" dirty="0" smtClean="0">
                <a:latin typeface="Times New Roman"/>
                <a:cs typeface="Times New Roman"/>
              </a:rPr>
              <a:t>j.</a:t>
            </a:r>
          </a:p>
          <a:p>
            <a:pPr eaLnBrk="1" hangingPunct="1">
              <a:defRPr/>
            </a:pPr>
            <a:endParaRPr lang="en-US" i="1" dirty="0" smtClean="0">
              <a:latin typeface="Times New Roman"/>
              <a:cs typeface="Times New Roman"/>
            </a:endParaRPr>
          </a:p>
          <a:p>
            <a:pPr eaLnBrk="1" hangingPunct="1">
              <a:defRPr/>
            </a:pPr>
            <a:r>
              <a:rPr lang="en-US" sz="3600" b="1" dirty="0" smtClean="0">
                <a:solidFill>
                  <a:srgbClr val="CC3399"/>
                </a:solidFill>
                <a:latin typeface="Times New Roman"/>
                <a:cs typeface="Times New Roman"/>
              </a:rPr>
              <a:t>Proposition 2.3. </a:t>
            </a:r>
            <a:r>
              <a:rPr lang="en-US" i="1" dirty="0" smtClean="0">
                <a:latin typeface="Times New Roman"/>
                <a:cs typeface="Times New Roman"/>
              </a:rPr>
              <a:t>A digraph has a topological order if and only if it is acyclic.</a:t>
            </a:r>
          </a:p>
        </p:txBody>
      </p:sp>
    </p:spTree>
    <p:extLst>
      <p:ext uri="{BB962C8B-B14F-4D97-AF65-F5344CB8AC3E}">
        <p14:creationId xmlns:p14="http://schemas.microsoft.com/office/powerpoint/2010/main" val="4255463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Underlying undirected graph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800" dirty="0" smtClean="0">
                <a:cs typeface="+mn-cs"/>
              </a:rPr>
              <a:t>   </a:t>
            </a:r>
            <a:r>
              <a:rPr lang="en-US" sz="2800" dirty="0" smtClean="0">
                <a:latin typeface="Times New Roman"/>
                <a:cs typeface="Times New Roman"/>
              </a:rPr>
              <a:t>For a digraph </a:t>
            </a:r>
            <a:r>
              <a:rPr lang="en-US" sz="2800" i="1" dirty="0" smtClean="0">
                <a:latin typeface="Times New Roman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cs typeface="Times New Roman"/>
              </a:rPr>
              <a:t>: </a:t>
            </a:r>
          </a:p>
          <a:p>
            <a:pPr eaLnBrk="1" hangingPunct="1">
              <a:buFontTx/>
              <a:buNone/>
              <a:defRPr/>
            </a:pPr>
            <a:r>
              <a:rPr lang="en-US" sz="2800" dirty="0" smtClean="0">
                <a:latin typeface="Times New Roman"/>
                <a:cs typeface="Times New Roman"/>
              </a:rPr>
              <a:t>    the</a:t>
            </a:r>
            <a:r>
              <a:rPr lang="en-US" sz="2800" i="1" dirty="0" smtClean="0"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atin typeface="Times New Roman"/>
                <a:cs typeface="Times New Roman"/>
              </a:rPr>
              <a:t>underlying undirected graph </a:t>
            </a:r>
            <a:r>
              <a:rPr lang="en-US" sz="2800" dirty="0" smtClean="0">
                <a:latin typeface="Times New Roman"/>
                <a:cs typeface="Times New Roman"/>
              </a:rPr>
              <a:t>is the undirected graph </a:t>
            </a:r>
            <a:r>
              <a:rPr lang="en-US" sz="2800" i="1" dirty="0" smtClean="0">
                <a:latin typeface="Times New Roman"/>
                <a:cs typeface="Times New Roman"/>
              </a:rPr>
              <a:t>G' </a:t>
            </a:r>
            <a:r>
              <a:rPr lang="en-US" sz="2800" dirty="0" smtClean="0">
                <a:latin typeface="Times New Roman"/>
                <a:cs typeface="Times New Roman"/>
              </a:rPr>
              <a:t>on the same vertex set which contains an edge {</a:t>
            </a:r>
            <a:r>
              <a:rPr lang="en-US" sz="2800" i="1" dirty="0" err="1" smtClean="0">
                <a:latin typeface="Times New Roman"/>
                <a:cs typeface="Times New Roman"/>
              </a:rPr>
              <a:t>v,w</a:t>
            </a:r>
            <a:r>
              <a:rPr lang="en-US" sz="2800" dirty="0" smtClean="0">
                <a:latin typeface="Times New Roman"/>
                <a:cs typeface="Times New Roman"/>
              </a:rPr>
              <a:t>} for each edge (</a:t>
            </a:r>
            <a:r>
              <a:rPr lang="en-US" sz="2800" i="1" dirty="0" err="1" smtClean="0">
                <a:latin typeface="Times New Roman"/>
                <a:cs typeface="Times New Roman"/>
              </a:rPr>
              <a:t>v,w</a:t>
            </a:r>
            <a:r>
              <a:rPr lang="en-US" sz="2800" dirty="0" smtClean="0">
                <a:latin typeface="Times New Roman"/>
                <a:cs typeface="Times New Roman"/>
              </a:rPr>
              <a:t>) of </a:t>
            </a:r>
            <a:r>
              <a:rPr lang="en-US" sz="2800" i="1" dirty="0" smtClean="0">
                <a:latin typeface="Times New Roman"/>
                <a:cs typeface="Times New Roman"/>
              </a:rPr>
              <a:t>G.</a:t>
            </a:r>
            <a:endParaRPr lang="en-US" sz="2800" dirty="0" smtClean="0">
              <a:latin typeface="Times New Roman"/>
              <a:cs typeface="Times New Roman"/>
            </a:endParaRPr>
          </a:p>
          <a:p>
            <a:pPr eaLnBrk="1" hangingPunct="1">
              <a:buFontTx/>
              <a:buNone/>
              <a:defRPr/>
            </a:pPr>
            <a:r>
              <a:rPr lang="en-US" sz="2800" dirty="0" smtClean="0">
                <a:latin typeface="Times New Roman"/>
                <a:cs typeface="Times New Roman"/>
              </a:rPr>
              <a:t>    We also say that </a:t>
            </a:r>
            <a:r>
              <a:rPr lang="en-US" sz="2800" i="1" dirty="0" smtClean="0">
                <a:latin typeface="Times New Roman"/>
                <a:cs typeface="Times New Roman"/>
              </a:rPr>
              <a:t>G </a:t>
            </a:r>
            <a:r>
              <a:rPr lang="en-US" sz="2800" dirty="0" smtClean="0">
                <a:latin typeface="Times New Roman"/>
                <a:cs typeface="Times New Roman"/>
              </a:rPr>
              <a:t>is an </a:t>
            </a:r>
            <a:r>
              <a:rPr lang="en-US" sz="2800" b="1" dirty="0" smtClean="0">
                <a:latin typeface="Times New Roman"/>
                <a:cs typeface="Times New Roman"/>
              </a:rPr>
              <a:t>orientation </a:t>
            </a:r>
            <a:r>
              <a:rPr lang="en-US" sz="2800" dirty="0" smtClean="0">
                <a:latin typeface="Times New Roman"/>
                <a:cs typeface="Times New Roman"/>
              </a:rPr>
              <a:t>of </a:t>
            </a:r>
            <a:r>
              <a:rPr lang="en-US" sz="2800" i="1" dirty="0" smtClean="0">
                <a:latin typeface="Times New Roman"/>
                <a:cs typeface="Times New Roman"/>
              </a:rPr>
              <a:t>G' </a:t>
            </a:r>
            <a:r>
              <a:rPr lang="en-US" sz="2800" dirty="0" smtClean="0">
                <a:latin typeface="Times New Roman"/>
                <a:cs typeface="Times New Roman"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en-US" sz="2800" i="1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5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en-US" sz="2400" dirty="0" smtClean="0">
                <a:latin typeface="Times New Roman"/>
                <a:cs typeface="Times New Roman"/>
              </a:rPr>
              <a:t>If a digraph has a circuit, it clearly cannot have a topological order.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We show the converse by induction on the number of edges.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 If there are no edges, every order is topological.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Otherwise, let </a:t>
            </a:r>
            <a:r>
              <a:rPr lang="en-US" sz="2400" b="1" i="1" dirty="0" err="1">
                <a:latin typeface="Times New Roman"/>
                <a:cs typeface="Times New Roman"/>
              </a:rPr>
              <a:t>e</a:t>
            </a:r>
            <a:r>
              <a:rPr lang="en-US" sz="2400" dirty="0" err="1" smtClean="0">
                <a:latin typeface="Times New Roman"/>
                <a:ea typeface="MS PMincho" charset="0"/>
                <a:cs typeface="Times New Roman"/>
              </a:rPr>
              <a:t>∈</a:t>
            </a:r>
            <a:r>
              <a:rPr lang="en-US" sz="2400" i="1" dirty="0" err="1" smtClean="0">
                <a:latin typeface="Times New Roman"/>
                <a:ea typeface="MS PMincho" charset="0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); by Corollary 2.7 </a:t>
            </a:r>
            <a:r>
              <a:rPr lang="en-US" sz="2400" b="1" i="1" dirty="0" smtClean="0">
                <a:latin typeface="Times New Roman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 belongs</a:t>
            </a:r>
            <a:r>
              <a:rPr lang="en-US" sz="2400" dirty="0" smtClean="0">
                <a:latin typeface="Times New Roman"/>
                <a:cs typeface="Times New Roman"/>
              </a:rPr>
              <a:t> to a directed cut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d</a:t>
            </a:r>
            <a:r>
              <a:rPr lang="en-US" sz="2400" baseline="30000" dirty="0" smtClean="0">
                <a:latin typeface="Times New Roman"/>
                <a:ea typeface="MS PMincho" charset="0"/>
                <a:cs typeface="Times New Roman"/>
              </a:rPr>
              <a:t>+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).</a:t>
            </a:r>
          </a:p>
          <a:p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Then a topological order of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[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] followed by a topological order of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 −X 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is a topological order of </a:t>
            </a:r>
            <a:r>
              <a:rPr lang="en-US" sz="2400" i="1" dirty="0" smtClean="0">
                <a:latin typeface="Times New Roman"/>
                <a:ea typeface="MS PMincho" charset="0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ea typeface="MS PMincho" charset="0"/>
                <a:cs typeface="Times New Roman"/>
              </a:rPr>
              <a:t>.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515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2.3 and 2.4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</a:rPr>
              <a:t>2.3. Let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 be a simple undirected graph. Show that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 or its complement is connected.</a:t>
            </a:r>
          </a:p>
          <a:p>
            <a:pPr marL="0" indent="0">
              <a:buNone/>
            </a:pPr>
            <a:endParaRPr lang="en-US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</a:rPr>
              <a:t>2.4. Show that any undirected graph has a cut containing at least half of the edges.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7318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525963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Let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 be an undirected graph, and let               (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), 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) and (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), 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) be two forests in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 with |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| &lt; |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|.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Prove that there exists an edge </a:t>
            </a:r>
            <a:r>
              <a:rPr lang="en-US" i="1" dirty="0" smtClean="0">
                <a:latin typeface="Times New Roman"/>
                <a:cs typeface="Times New Roman"/>
              </a:rPr>
              <a:t>e </a:t>
            </a:r>
            <a:r>
              <a:rPr lang="en-US" dirty="0" smtClean="0">
                <a:latin typeface="Times New Roman"/>
                <a:ea typeface="MS PMincho" charset="0"/>
                <a:cs typeface="Times New Roman"/>
              </a:rPr>
              <a:t>∈ 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ru-RU" dirty="0" smtClean="0">
                <a:latin typeface="Times New Roman"/>
                <a:ea typeface="MS PMincho" charset="0"/>
                <a:cs typeface="Times New Roman"/>
              </a:rPr>
              <a:t>\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ru-RU" baseline="-2500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such that (</a:t>
            </a:r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), 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baseline="-25000" dirty="0" smtClean="0">
                <a:latin typeface="Times New Roman"/>
                <a:cs typeface="Times New Roman"/>
              </a:rPr>
              <a:t>1 </a:t>
            </a:r>
            <a:r>
              <a:rPr lang="en-US" dirty="0" smtClean="0">
                <a:latin typeface="Times New Roman"/>
                <a:ea typeface="MS Mincho" charset="0"/>
                <a:cs typeface="Times New Roman"/>
              </a:rPr>
              <a:t>⋃{e}</a:t>
            </a:r>
            <a:r>
              <a:rPr lang="en-US" dirty="0" smtClean="0">
                <a:latin typeface="Times New Roman"/>
                <a:cs typeface="Times New Roman"/>
              </a:rPr>
              <a:t>) is a forest.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047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Subgraphs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A </a:t>
            </a:r>
            <a:r>
              <a:rPr lang="en-US" sz="2800" b="1" dirty="0" smtClean="0">
                <a:cs typeface="+mn-cs"/>
              </a:rPr>
              <a:t>subgraph </a:t>
            </a:r>
            <a:r>
              <a:rPr lang="en-US" sz="2800" dirty="0" smtClean="0">
                <a:cs typeface="+mn-cs"/>
              </a:rPr>
              <a:t>of a graph</a:t>
            </a:r>
            <a:r>
              <a:rPr lang="en-US" sz="2800" b="1" dirty="0" smtClean="0">
                <a:cs typeface="+mn-cs"/>
              </a:rPr>
              <a:t> </a:t>
            </a:r>
            <a:r>
              <a:rPr lang="en-US" sz="2800" i="1" dirty="0" smtClean="0">
                <a:cs typeface="+mn-cs"/>
              </a:rPr>
              <a:t>G</a:t>
            </a:r>
            <a:r>
              <a:rPr lang="en-US" sz="2800" dirty="0" smtClean="0">
                <a:cs typeface="+mn-cs"/>
              </a:rPr>
              <a:t>=(</a:t>
            </a:r>
            <a:r>
              <a:rPr lang="en-US" sz="2800" i="1" dirty="0" smtClean="0">
                <a:cs typeface="+mn-cs"/>
              </a:rPr>
              <a:t>V</a:t>
            </a:r>
            <a:r>
              <a:rPr lang="en-US" sz="2800" dirty="0" smtClean="0">
                <a:cs typeface="+mn-cs"/>
              </a:rPr>
              <a:t>(</a:t>
            </a:r>
            <a:r>
              <a:rPr lang="en-US" sz="2800" i="1" dirty="0" smtClean="0">
                <a:cs typeface="+mn-cs"/>
              </a:rPr>
              <a:t>G</a:t>
            </a:r>
            <a:r>
              <a:rPr lang="en-US" sz="2800" dirty="0" smtClean="0">
                <a:cs typeface="+mn-cs"/>
              </a:rPr>
              <a:t>),</a:t>
            </a:r>
            <a:r>
              <a:rPr lang="en-US" sz="2800" i="1" dirty="0" smtClean="0">
                <a:cs typeface="+mn-cs"/>
              </a:rPr>
              <a:t>E</a:t>
            </a:r>
            <a:r>
              <a:rPr lang="en-US" sz="2800" dirty="0" smtClean="0">
                <a:cs typeface="+mn-cs"/>
              </a:rPr>
              <a:t>(</a:t>
            </a:r>
            <a:r>
              <a:rPr lang="en-US" sz="2800" i="1" dirty="0" smtClean="0">
                <a:cs typeface="+mn-cs"/>
              </a:rPr>
              <a:t>G</a:t>
            </a:r>
            <a:r>
              <a:rPr lang="en-US" sz="2800" dirty="0" smtClean="0">
                <a:cs typeface="+mn-cs"/>
              </a:rPr>
              <a:t>)) is a graph </a:t>
            </a:r>
            <a:r>
              <a:rPr lang="en-US" sz="2800" i="1" dirty="0" smtClean="0">
                <a:cs typeface="+mn-cs"/>
              </a:rPr>
              <a:t>H</a:t>
            </a:r>
            <a:r>
              <a:rPr lang="en-US" sz="2800" dirty="0" smtClean="0">
                <a:cs typeface="+mn-cs"/>
              </a:rPr>
              <a:t>=(</a:t>
            </a:r>
            <a:r>
              <a:rPr lang="en-US" sz="2800" i="1" dirty="0" smtClean="0">
                <a:cs typeface="+mn-cs"/>
              </a:rPr>
              <a:t>V</a:t>
            </a:r>
            <a:r>
              <a:rPr lang="en-US" sz="2800" dirty="0" smtClean="0">
                <a:cs typeface="+mn-cs"/>
              </a:rPr>
              <a:t>(</a:t>
            </a:r>
            <a:r>
              <a:rPr lang="en-US" sz="2800" i="1" dirty="0" smtClean="0">
                <a:cs typeface="+mn-cs"/>
              </a:rPr>
              <a:t>H</a:t>
            </a:r>
            <a:r>
              <a:rPr lang="en-US" sz="2800" dirty="0" smtClean="0">
                <a:cs typeface="+mn-cs"/>
              </a:rPr>
              <a:t>),</a:t>
            </a:r>
            <a:r>
              <a:rPr lang="en-US" sz="2800" i="1" dirty="0" smtClean="0">
                <a:cs typeface="+mn-cs"/>
              </a:rPr>
              <a:t>E</a:t>
            </a:r>
            <a:r>
              <a:rPr lang="en-US" sz="2800" dirty="0" smtClean="0">
                <a:cs typeface="+mn-cs"/>
              </a:rPr>
              <a:t>(</a:t>
            </a:r>
            <a:r>
              <a:rPr lang="en-US" sz="2800" i="1" dirty="0" smtClean="0">
                <a:cs typeface="+mn-cs"/>
              </a:rPr>
              <a:t>H</a:t>
            </a:r>
            <a:r>
              <a:rPr lang="en-US" sz="2800" dirty="0" smtClean="0">
                <a:cs typeface="+mn-cs"/>
              </a:rPr>
              <a:t>)) with </a:t>
            </a:r>
            <a:r>
              <a:rPr lang="en-US" sz="2800" i="1" dirty="0" smtClean="0">
                <a:cs typeface="+mn-cs"/>
              </a:rPr>
              <a:t>V</a:t>
            </a:r>
            <a:r>
              <a:rPr lang="en-US" sz="2800" dirty="0" smtClean="0">
                <a:cs typeface="+mn-cs"/>
              </a:rPr>
              <a:t>(</a:t>
            </a:r>
            <a:r>
              <a:rPr lang="en-US" sz="2800" i="1" dirty="0" smtClean="0">
                <a:cs typeface="+mn-cs"/>
              </a:rPr>
              <a:t>H</a:t>
            </a:r>
            <a:r>
              <a:rPr lang="en-US" sz="2800" dirty="0" smtClean="0">
                <a:cs typeface="+mn-cs"/>
              </a:rPr>
              <a:t>)    </a:t>
            </a:r>
            <a:r>
              <a:rPr lang="en-US" sz="2800" i="1" dirty="0" smtClean="0">
                <a:cs typeface="+mn-cs"/>
              </a:rPr>
              <a:t>V</a:t>
            </a:r>
            <a:r>
              <a:rPr lang="en-US" sz="2800" dirty="0" smtClean="0">
                <a:cs typeface="+mn-cs"/>
              </a:rPr>
              <a:t>(</a:t>
            </a:r>
            <a:r>
              <a:rPr lang="en-US" sz="2800" i="1" dirty="0" smtClean="0">
                <a:cs typeface="+mn-cs"/>
              </a:rPr>
              <a:t>G</a:t>
            </a:r>
            <a:r>
              <a:rPr lang="en-US" sz="2800" dirty="0" smtClean="0">
                <a:cs typeface="+mn-cs"/>
              </a:rPr>
              <a:t>) and </a:t>
            </a:r>
            <a:r>
              <a:rPr lang="en-US" sz="2800" i="1" dirty="0" smtClean="0">
                <a:cs typeface="+mn-cs"/>
              </a:rPr>
              <a:t>V</a:t>
            </a:r>
            <a:r>
              <a:rPr lang="en-US" sz="2800" dirty="0" smtClean="0">
                <a:cs typeface="+mn-cs"/>
              </a:rPr>
              <a:t>(</a:t>
            </a:r>
            <a:r>
              <a:rPr lang="en-US" sz="2800" i="1" dirty="0" smtClean="0">
                <a:cs typeface="+mn-cs"/>
              </a:rPr>
              <a:t>H</a:t>
            </a:r>
            <a:r>
              <a:rPr lang="en-US" sz="2800" dirty="0" smtClean="0">
                <a:cs typeface="+mn-cs"/>
              </a:rPr>
              <a:t>)    </a:t>
            </a:r>
            <a:r>
              <a:rPr lang="en-US" sz="2800" i="1" dirty="0" smtClean="0">
                <a:cs typeface="+mn-cs"/>
              </a:rPr>
              <a:t>V</a:t>
            </a:r>
            <a:r>
              <a:rPr lang="en-US" sz="2800" dirty="0" smtClean="0">
                <a:cs typeface="+mn-cs"/>
              </a:rPr>
              <a:t>(</a:t>
            </a:r>
            <a:r>
              <a:rPr lang="en-US" sz="2800" i="1" dirty="0" smtClean="0">
                <a:cs typeface="+mn-cs"/>
              </a:rPr>
              <a:t>G</a:t>
            </a:r>
            <a:r>
              <a:rPr lang="en-US" sz="2800" dirty="0" smtClean="0">
                <a:cs typeface="+mn-cs"/>
              </a:rPr>
              <a:t>). We also say that </a:t>
            </a:r>
            <a:r>
              <a:rPr lang="en-US" sz="2800" i="1" dirty="0" smtClean="0">
                <a:cs typeface="+mn-cs"/>
              </a:rPr>
              <a:t>G </a:t>
            </a:r>
            <a:r>
              <a:rPr lang="en-US" sz="2800" b="1" dirty="0" smtClean="0">
                <a:cs typeface="+mn-cs"/>
              </a:rPr>
              <a:t>contains </a:t>
            </a:r>
            <a:r>
              <a:rPr lang="en-US" sz="2800" i="1" dirty="0" smtClean="0">
                <a:cs typeface="+mn-cs"/>
              </a:rPr>
              <a:t>H.</a:t>
            </a:r>
          </a:p>
          <a:p>
            <a:pPr eaLnBrk="1" hangingPunct="1">
              <a:defRPr/>
            </a:pPr>
            <a:r>
              <a:rPr lang="en-US" sz="2800" i="1" dirty="0" smtClean="0">
                <a:cs typeface="+mn-cs"/>
              </a:rPr>
              <a:t>H </a:t>
            </a:r>
            <a:r>
              <a:rPr lang="en-US" sz="2800" dirty="0" smtClean="0">
                <a:cs typeface="+mn-cs"/>
              </a:rPr>
              <a:t>is an </a:t>
            </a:r>
            <a:r>
              <a:rPr lang="en-US" sz="2800" b="1" dirty="0" smtClean="0">
                <a:cs typeface="+mn-cs"/>
              </a:rPr>
              <a:t>induced subgraph </a:t>
            </a:r>
            <a:r>
              <a:rPr lang="en-US" sz="2800" dirty="0" smtClean="0">
                <a:cs typeface="+mn-cs"/>
              </a:rPr>
              <a:t>of </a:t>
            </a:r>
            <a:r>
              <a:rPr lang="en-US" sz="2800" i="1" dirty="0" smtClean="0">
                <a:cs typeface="+mn-cs"/>
              </a:rPr>
              <a:t>G</a:t>
            </a:r>
            <a:r>
              <a:rPr lang="en-US" sz="2800" dirty="0" smtClean="0">
                <a:cs typeface="+mn-cs"/>
              </a:rPr>
              <a:t> if it is a subgraph of </a:t>
            </a:r>
            <a:r>
              <a:rPr lang="en-US" sz="2800" i="1" dirty="0" smtClean="0">
                <a:cs typeface="+mn-cs"/>
              </a:rPr>
              <a:t>G</a:t>
            </a:r>
            <a:r>
              <a:rPr lang="en-US" sz="2800" dirty="0" smtClean="0">
                <a:cs typeface="+mn-cs"/>
              </a:rPr>
              <a:t> and </a:t>
            </a:r>
            <a:r>
              <a:rPr lang="en-US" sz="2800" i="1" dirty="0" smtClean="0">
                <a:cs typeface="+mn-cs"/>
              </a:rPr>
              <a:t>E</a:t>
            </a:r>
            <a:r>
              <a:rPr lang="en-US" sz="2800" dirty="0" smtClean="0">
                <a:cs typeface="+mn-cs"/>
              </a:rPr>
              <a:t>(</a:t>
            </a:r>
            <a:r>
              <a:rPr lang="en-US" sz="2800" i="1" dirty="0" smtClean="0">
                <a:cs typeface="+mn-cs"/>
              </a:rPr>
              <a:t>H</a:t>
            </a:r>
            <a:r>
              <a:rPr lang="en-US" sz="2800" dirty="0" smtClean="0">
                <a:cs typeface="+mn-cs"/>
              </a:rPr>
              <a:t>) = {{</a:t>
            </a:r>
            <a:r>
              <a:rPr lang="en-US" sz="2800" i="1" dirty="0" err="1" smtClean="0">
                <a:cs typeface="+mn-cs"/>
              </a:rPr>
              <a:t>x,y</a:t>
            </a:r>
            <a:r>
              <a:rPr lang="en-US" sz="2800" dirty="0" smtClean="0">
                <a:cs typeface="+mn-cs"/>
              </a:rPr>
              <a:t>}| (</a:t>
            </a:r>
            <a:r>
              <a:rPr lang="en-US" sz="2800" i="1" dirty="0" err="1" smtClean="0">
                <a:cs typeface="+mn-cs"/>
              </a:rPr>
              <a:t>x,y</a:t>
            </a:r>
            <a:r>
              <a:rPr lang="en-US" sz="2800" dirty="0" smtClean="0">
                <a:cs typeface="+mn-cs"/>
              </a:rPr>
              <a:t>) </a:t>
            </a:r>
            <a:r>
              <a:rPr lang="en-US" sz="2400" dirty="0" smtClean="0">
                <a:cs typeface="+mn-cs"/>
                <a:sym typeface="Symbol" charset="0"/>
              </a:rPr>
              <a:t> </a:t>
            </a:r>
            <a:r>
              <a:rPr lang="en-US" sz="2800" i="1" dirty="0" smtClean="0">
                <a:cs typeface="+mn-cs"/>
              </a:rPr>
              <a:t>E</a:t>
            </a:r>
            <a:r>
              <a:rPr lang="en-US" sz="2800" dirty="0" smtClean="0">
                <a:cs typeface="+mn-cs"/>
              </a:rPr>
              <a:t>(</a:t>
            </a:r>
            <a:r>
              <a:rPr lang="en-US" sz="2800" i="1" dirty="0" smtClean="0">
                <a:cs typeface="+mn-cs"/>
              </a:rPr>
              <a:t>G</a:t>
            </a:r>
            <a:r>
              <a:rPr lang="en-US" sz="2800" dirty="0" smtClean="0">
                <a:cs typeface="+mn-cs"/>
              </a:rPr>
              <a:t>) : </a:t>
            </a:r>
            <a:r>
              <a:rPr lang="en-US" sz="2800" i="1" dirty="0" err="1" smtClean="0">
                <a:cs typeface="+mn-cs"/>
              </a:rPr>
              <a:t>x,y</a:t>
            </a:r>
            <a:r>
              <a:rPr lang="en-US" sz="2800" i="1" dirty="0" smtClean="0">
                <a:cs typeface="+mn-cs"/>
              </a:rPr>
              <a:t> </a:t>
            </a:r>
            <a:r>
              <a:rPr lang="en-US" sz="2800" dirty="0" smtClean="0">
                <a:cs typeface="+mn-cs"/>
                <a:sym typeface="Symbol" charset="0"/>
              </a:rPr>
              <a:t> </a:t>
            </a:r>
            <a:r>
              <a:rPr lang="en-US" sz="2800" i="1" dirty="0" smtClean="0">
                <a:cs typeface="+mn-cs"/>
              </a:rPr>
              <a:t>V</a:t>
            </a:r>
            <a:r>
              <a:rPr lang="en-US" sz="2800" dirty="0" smtClean="0">
                <a:cs typeface="+mn-cs"/>
              </a:rPr>
              <a:t>(</a:t>
            </a:r>
            <a:r>
              <a:rPr lang="en-US" sz="2800" i="1" dirty="0" smtClean="0">
                <a:cs typeface="+mn-cs"/>
              </a:rPr>
              <a:t>H</a:t>
            </a:r>
            <a:r>
              <a:rPr lang="en-US" sz="2800" dirty="0" smtClean="0">
                <a:cs typeface="+mn-cs"/>
              </a:rPr>
              <a:t>) }. Here </a:t>
            </a:r>
            <a:r>
              <a:rPr lang="en-US" sz="2800" i="1" dirty="0" smtClean="0">
                <a:cs typeface="+mn-cs"/>
              </a:rPr>
              <a:t>H </a:t>
            </a:r>
            <a:r>
              <a:rPr lang="en-US" sz="2800" dirty="0" smtClean="0">
                <a:cs typeface="+mn-cs"/>
              </a:rPr>
              <a:t>is the subgraph of </a:t>
            </a:r>
            <a:r>
              <a:rPr lang="en-US" sz="2800" i="1" dirty="0" smtClean="0">
                <a:cs typeface="+mn-cs"/>
              </a:rPr>
              <a:t>G </a:t>
            </a:r>
            <a:r>
              <a:rPr lang="en-US" sz="2800" b="1" dirty="0" smtClean="0">
                <a:cs typeface="+mn-cs"/>
              </a:rPr>
              <a:t>induced by </a:t>
            </a:r>
            <a:r>
              <a:rPr lang="en-US" sz="2800" i="1" dirty="0" smtClean="0">
                <a:cs typeface="+mn-cs"/>
              </a:rPr>
              <a:t>V</a:t>
            </a:r>
            <a:r>
              <a:rPr lang="en-US" sz="2800" dirty="0" smtClean="0">
                <a:cs typeface="+mn-cs"/>
              </a:rPr>
              <a:t>(</a:t>
            </a:r>
            <a:r>
              <a:rPr lang="en-US" sz="2800" i="1" dirty="0" smtClean="0">
                <a:cs typeface="+mn-cs"/>
              </a:rPr>
              <a:t>H</a:t>
            </a:r>
            <a:r>
              <a:rPr lang="en-US" sz="2800" dirty="0" smtClean="0">
                <a:cs typeface="+mn-cs"/>
              </a:rPr>
              <a:t>). We also write </a:t>
            </a:r>
            <a:r>
              <a:rPr lang="en-US" sz="2800" i="1" dirty="0" smtClean="0">
                <a:cs typeface="+mn-cs"/>
              </a:rPr>
              <a:t>H=G</a:t>
            </a:r>
            <a:r>
              <a:rPr lang="en-US" sz="2800" dirty="0" smtClean="0">
                <a:cs typeface="+mn-cs"/>
              </a:rPr>
              <a:t>[</a:t>
            </a:r>
            <a:r>
              <a:rPr lang="en-US" sz="2800" i="1" dirty="0" smtClean="0">
                <a:cs typeface="+mn-cs"/>
              </a:rPr>
              <a:t>V</a:t>
            </a:r>
            <a:r>
              <a:rPr lang="en-US" sz="2800" dirty="0" smtClean="0">
                <a:cs typeface="+mn-cs"/>
              </a:rPr>
              <a:t>(</a:t>
            </a:r>
            <a:r>
              <a:rPr lang="en-US" sz="2800" i="1" dirty="0" smtClean="0">
                <a:cs typeface="+mn-cs"/>
              </a:rPr>
              <a:t>H</a:t>
            </a:r>
            <a:r>
              <a:rPr lang="en-US" sz="2800" dirty="0" smtClean="0">
                <a:cs typeface="+mn-cs"/>
              </a:rPr>
              <a:t>)].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A subgraph </a:t>
            </a:r>
            <a:r>
              <a:rPr lang="en-US" sz="2800" i="1" dirty="0" smtClean="0">
                <a:cs typeface="+mn-cs"/>
              </a:rPr>
              <a:t>H</a:t>
            </a:r>
            <a:r>
              <a:rPr lang="en-US" sz="2800" dirty="0" smtClean="0">
                <a:cs typeface="+mn-cs"/>
              </a:rPr>
              <a:t> of </a:t>
            </a:r>
            <a:r>
              <a:rPr lang="en-US" sz="2800" i="1" dirty="0" smtClean="0">
                <a:cs typeface="+mn-cs"/>
              </a:rPr>
              <a:t>G</a:t>
            </a:r>
            <a:r>
              <a:rPr lang="en-US" sz="2800" dirty="0" smtClean="0">
                <a:cs typeface="+mn-cs"/>
              </a:rPr>
              <a:t> is called </a:t>
            </a:r>
            <a:r>
              <a:rPr lang="en-US" sz="2800" b="1" dirty="0" smtClean="0">
                <a:cs typeface="+mn-cs"/>
              </a:rPr>
              <a:t>spanning </a:t>
            </a:r>
            <a:r>
              <a:rPr lang="en-US" sz="2800" dirty="0" smtClean="0">
                <a:cs typeface="+mn-cs"/>
              </a:rPr>
              <a:t>if </a:t>
            </a:r>
            <a:r>
              <a:rPr lang="en-US" sz="2800" i="1" dirty="0" smtClean="0">
                <a:cs typeface="+mn-cs"/>
              </a:rPr>
              <a:t>V</a:t>
            </a:r>
            <a:r>
              <a:rPr lang="en-US" sz="2800" dirty="0" smtClean="0">
                <a:cs typeface="+mn-cs"/>
              </a:rPr>
              <a:t>(</a:t>
            </a:r>
            <a:r>
              <a:rPr lang="en-US" sz="2800" i="1" dirty="0" smtClean="0">
                <a:cs typeface="+mn-cs"/>
              </a:rPr>
              <a:t>H</a:t>
            </a:r>
            <a:r>
              <a:rPr lang="en-US" sz="2800" dirty="0" smtClean="0">
                <a:cs typeface="+mn-cs"/>
              </a:rPr>
              <a:t>) = </a:t>
            </a:r>
            <a:r>
              <a:rPr lang="en-US" sz="2800" i="1" dirty="0" smtClean="0">
                <a:cs typeface="+mn-cs"/>
              </a:rPr>
              <a:t>V</a:t>
            </a:r>
            <a:r>
              <a:rPr lang="en-US" sz="2800" dirty="0" smtClean="0">
                <a:cs typeface="+mn-cs"/>
              </a:rPr>
              <a:t>(</a:t>
            </a:r>
            <a:r>
              <a:rPr lang="en-US" sz="2800" i="1" dirty="0" smtClean="0">
                <a:cs typeface="+mn-cs"/>
              </a:rPr>
              <a:t>G</a:t>
            </a:r>
            <a:r>
              <a:rPr lang="en-US" sz="2800" dirty="0" smtClean="0">
                <a:cs typeface="+mn-cs"/>
              </a:rPr>
              <a:t>). </a:t>
            </a:r>
          </a:p>
        </p:txBody>
      </p:sp>
      <p:graphicFrame>
        <p:nvGraphicFramePr>
          <p:cNvPr id="5123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913128278"/>
              </p:ext>
            </p:extLst>
          </p:nvPr>
        </p:nvGraphicFramePr>
        <p:xfrm>
          <a:off x="4297848" y="2162798"/>
          <a:ext cx="36512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Microsoft Equation 3.0" r:id="rId3" imgW="152268" imgH="152268" progId="Equation.3">
                  <p:embed/>
                </p:oleObj>
              </mc:Choice>
              <mc:Fallback>
                <p:oleObj name="Microsoft Equation 3.0" r:id="rId3" imgW="152268" imgH="1522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7848" y="2162798"/>
                        <a:ext cx="36512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066550821"/>
              </p:ext>
            </p:extLst>
          </p:nvPr>
        </p:nvGraphicFramePr>
        <p:xfrm>
          <a:off x="6622674" y="2177397"/>
          <a:ext cx="36512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5" imgW="152268" imgH="152268" progId="Equation.3">
                  <p:embed/>
                </p:oleObj>
              </mc:Choice>
              <mc:Fallback>
                <p:oleObj name="Equation" r:id="rId5" imgW="152268" imgH="1522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2674" y="2177397"/>
                        <a:ext cx="36512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5814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Set of neighbors …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257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For a graph </a:t>
            </a:r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 and </a:t>
            </a:r>
            <a:r>
              <a:rPr lang="en-US" sz="2400" i="1" dirty="0" smtClean="0">
                <a:latin typeface="Times New Roman"/>
                <a:cs typeface="Times New Roman"/>
              </a:rPr>
              <a:t>X,Y    V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) we define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    </a:t>
            </a:r>
            <a:r>
              <a:rPr lang="en-US" sz="2400" i="1" dirty="0" smtClean="0">
                <a:latin typeface="Times New Roman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X,Y</a:t>
            </a:r>
            <a:r>
              <a:rPr lang="en-US" sz="2400" dirty="0" smtClean="0">
                <a:latin typeface="Times New Roman"/>
                <a:cs typeface="Times New Roman"/>
              </a:rPr>
              <a:t>):={{</a:t>
            </a:r>
            <a:r>
              <a:rPr lang="en-US" sz="2400" i="1" dirty="0" err="1" smtClean="0">
                <a:latin typeface="Times New Roman"/>
                <a:cs typeface="Times New Roman"/>
              </a:rPr>
              <a:t>x,y</a:t>
            </a:r>
            <a:r>
              <a:rPr lang="en-US" sz="2400" dirty="0" smtClean="0">
                <a:latin typeface="Times New Roman"/>
                <a:cs typeface="Times New Roman"/>
              </a:rPr>
              <a:t>}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 </a:t>
            </a:r>
            <a:r>
              <a:rPr lang="en-US" sz="2400" i="1" dirty="0" smtClean="0">
                <a:latin typeface="Times New Roman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): 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 </a:t>
            </a:r>
            <a:r>
              <a:rPr lang="en-US" sz="2400" i="1" dirty="0" smtClean="0">
                <a:latin typeface="Times New Roman"/>
                <a:cs typeface="Times New Roman"/>
              </a:rPr>
              <a:t>X\Y y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 </a:t>
            </a:r>
            <a:r>
              <a:rPr lang="en-US" sz="2400" i="1" dirty="0" smtClean="0">
                <a:latin typeface="Times New Roman"/>
                <a:cs typeface="Times New Roman"/>
              </a:rPr>
              <a:t>Y\X</a:t>
            </a:r>
            <a:r>
              <a:rPr lang="en-US" sz="2400" dirty="0" smtClean="0">
                <a:latin typeface="Times New Roman"/>
                <a:cs typeface="Times New Roman"/>
              </a:rPr>
              <a:t>}                                             </a:t>
            </a:r>
            <a:r>
              <a:rPr lang="en-US" sz="2400" i="1" dirty="0" smtClean="0">
                <a:latin typeface="Times New Roman"/>
                <a:cs typeface="Times New Roman"/>
              </a:rPr>
              <a:t>E</a:t>
            </a:r>
            <a:r>
              <a:rPr lang="en-US" sz="2800" baseline="30000" dirty="0" smtClean="0">
                <a:latin typeface="Times New Roman"/>
                <a:cs typeface="Times New Roman"/>
              </a:rPr>
              <a:t>+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X,Y</a:t>
            </a:r>
            <a:r>
              <a:rPr lang="en-US" sz="2400" dirty="0" smtClean="0">
                <a:latin typeface="Times New Roman"/>
                <a:cs typeface="Times New Roman"/>
              </a:rPr>
              <a:t>):={(</a:t>
            </a:r>
            <a:r>
              <a:rPr lang="en-US" sz="2400" i="1" dirty="0" err="1" smtClean="0">
                <a:latin typeface="Times New Roman"/>
                <a:cs typeface="Times New Roman"/>
              </a:rPr>
              <a:t>x,y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</a:t>
            </a:r>
            <a:r>
              <a:rPr lang="en-US" sz="2400" i="1" dirty="0" smtClean="0">
                <a:latin typeface="Times New Roman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): 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 </a:t>
            </a:r>
            <a:r>
              <a:rPr lang="en-US" sz="2400" i="1" dirty="0" smtClean="0">
                <a:latin typeface="Times New Roman"/>
                <a:cs typeface="Times New Roman"/>
              </a:rPr>
              <a:t>X\Y y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 </a:t>
            </a:r>
            <a:r>
              <a:rPr lang="en-US" sz="2400" i="1" dirty="0" smtClean="0">
                <a:latin typeface="Times New Roman"/>
                <a:cs typeface="Times New Roman"/>
              </a:rPr>
              <a:t>Y\X</a:t>
            </a:r>
            <a:r>
              <a:rPr lang="en-US" sz="2400" dirty="0" smtClean="0">
                <a:latin typeface="Times New Roman"/>
                <a:cs typeface="Times New Roman"/>
              </a:rPr>
              <a:t>}.</a:t>
            </a:r>
          </a:p>
          <a:p>
            <a:pPr eaLnBrk="1" hangingPunct="1">
              <a:defRPr/>
            </a:pPr>
            <a:r>
              <a:rPr lang="en-US" sz="2400" dirty="0" smtClean="0">
                <a:latin typeface="Times New Roman"/>
                <a:cs typeface="Times New Roman"/>
              </a:rPr>
              <a:t>For a graph </a:t>
            </a:r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 and </a:t>
            </a:r>
            <a:r>
              <a:rPr lang="en-US" sz="2400" i="1" dirty="0" smtClean="0">
                <a:latin typeface="Times New Roman"/>
                <a:cs typeface="Times New Roman"/>
              </a:rPr>
              <a:t>X    V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) we define </a:t>
            </a:r>
            <a:r>
              <a:rPr lang="en-US" sz="2400" dirty="0" err="1" smtClean="0">
                <a:latin typeface="Times New Roman"/>
                <a:cs typeface="Times New Roman"/>
              </a:rPr>
              <a:t>δ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):=E(</a:t>
            </a:r>
            <a:r>
              <a:rPr lang="en-US" sz="2400" i="1" dirty="0" smtClean="0">
                <a:latin typeface="Times New Roman"/>
                <a:cs typeface="Times New Roman"/>
              </a:rPr>
              <a:t>X, V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i="1" dirty="0" smtClean="0">
                <a:latin typeface="Times New Roman"/>
                <a:cs typeface="Times New Roman"/>
              </a:rPr>
              <a:t>\ X</a:t>
            </a:r>
            <a:r>
              <a:rPr lang="en-US" sz="2400" dirty="0" smtClean="0">
                <a:latin typeface="Times New Roman"/>
                <a:cs typeface="Times New Roman"/>
              </a:rPr>
              <a:t>). The </a:t>
            </a:r>
            <a:r>
              <a:rPr lang="en-US" sz="2400" b="1" dirty="0" smtClean="0">
                <a:latin typeface="Times New Roman"/>
                <a:cs typeface="Times New Roman"/>
              </a:rPr>
              <a:t>set of neighbors </a:t>
            </a:r>
            <a:r>
              <a:rPr lang="en-US" sz="2400" dirty="0" smtClean="0">
                <a:latin typeface="Times New Roman"/>
                <a:cs typeface="Times New Roman"/>
              </a:rPr>
              <a:t>of </a:t>
            </a:r>
            <a:r>
              <a:rPr lang="en-US" sz="2400" i="1" dirty="0" smtClean="0">
                <a:latin typeface="Times New Roman"/>
                <a:cs typeface="Times New Roman"/>
              </a:rPr>
              <a:t>X </a:t>
            </a:r>
            <a:r>
              <a:rPr lang="en-US" sz="2400" dirty="0" smtClean="0">
                <a:latin typeface="Times New Roman"/>
                <a:cs typeface="Times New Roman"/>
              </a:rPr>
              <a:t>is defined by G(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):={</a:t>
            </a:r>
            <a:r>
              <a:rPr lang="en-US" sz="2400" i="1" dirty="0" err="1" smtClean="0">
                <a:latin typeface="Times New Roman"/>
                <a:cs typeface="Times New Roman"/>
              </a:rPr>
              <a:t>v</a:t>
            </a:r>
            <a:r>
              <a:rPr lang="en-US" sz="2400" dirty="0" err="1" smtClean="0">
                <a:latin typeface="Times New Roman"/>
                <a:cs typeface="Times New Roman"/>
                <a:sym typeface="Symbol" charset="0"/>
              </a:rPr>
              <a:t></a:t>
            </a:r>
            <a:r>
              <a:rPr lang="en-US" sz="2400" i="1" dirty="0" err="1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)\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:</a:t>
            </a:r>
            <a:r>
              <a:rPr lang="en-US" sz="2400" i="1" dirty="0" smtClean="0">
                <a:latin typeface="Times New Roman"/>
                <a:cs typeface="Times New Roman"/>
              </a:rPr>
              <a:t>E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X,</a:t>
            </a:r>
            <a:r>
              <a:rPr lang="en-US" sz="2400" dirty="0" smtClean="0">
                <a:latin typeface="Times New Roman"/>
                <a:cs typeface="Times New Roman"/>
              </a:rPr>
              <a:t>{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}) </a:t>
            </a:r>
            <a:r>
              <a:rPr lang="en-US" sz="2400" dirty="0" smtClean="0">
                <a:latin typeface="Times New Roman"/>
                <a:cs typeface="Times New Roman"/>
                <a:sym typeface="Symbol" charset="0"/>
              </a:rPr>
              <a:t>≠ </a:t>
            </a:r>
            <a:r>
              <a:rPr lang="en-US" sz="2400" dirty="0" err="1" smtClean="0">
                <a:latin typeface="Times New Roman"/>
                <a:ea typeface="MS Gothic" charset="0"/>
                <a:cs typeface="Times New Roman"/>
              </a:rPr>
              <a:t>ø</a:t>
            </a: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}.</a:t>
            </a:r>
          </a:p>
          <a:p>
            <a:pPr>
              <a:defRPr/>
            </a:pPr>
            <a:r>
              <a:rPr lang="en-US" sz="2400" dirty="0" smtClean="0">
                <a:latin typeface="Times New Roman"/>
                <a:ea typeface="MS Gothic" charset="0"/>
                <a:cs typeface="Times New Roman"/>
              </a:rPr>
              <a:t>For digraphs </a:t>
            </a:r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 and </a:t>
            </a:r>
            <a:r>
              <a:rPr lang="en-US" sz="2400" i="1" dirty="0" smtClean="0">
                <a:latin typeface="Times New Roman"/>
                <a:cs typeface="Times New Roman"/>
              </a:rPr>
              <a:t>X    V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) we define </a:t>
            </a:r>
            <a:r>
              <a:rPr lang="en-US" sz="2400" dirty="0" err="1">
                <a:latin typeface="Times New Roman"/>
                <a:cs typeface="Times New Roman"/>
              </a:rPr>
              <a:t>δ</a:t>
            </a:r>
            <a:r>
              <a:rPr lang="en-US" sz="2800" baseline="30000" dirty="0" smtClean="0">
                <a:latin typeface="Times New Roman"/>
                <a:cs typeface="Times New Roman"/>
              </a:rPr>
              <a:t>+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):=E</a:t>
            </a:r>
            <a:r>
              <a:rPr lang="en-US" sz="2800" baseline="30000" dirty="0" smtClean="0">
                <a:latin typeface="Times New Roman"/>
                <a:cs typeface="Times New Roman"/>
              </a:rPr>
              <a:t>+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X, V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i="1" dirty="0" smtClean="0">
                <a:latin typeface="Times New Roman"/>
                <a:cs typeface="Times New Roman"/>
              </a:rPr>
              <a:t>\ X</a:t>
            </a:r>
            <a:r>
              <a:rPr lang="en-US" sz="2400" dirty="0" smtClean="0">
                <a:latin typeface="Times New Roman"/>
                <a:cs typeface="Times New Roman"/>
              </a:rPr>
              <a:t>), </a:t>
            </a:r>
            <a:r>
              <a:rPr lang="en-US" sz="2400" dirty="0" err="1">
                <a:latin typeface="Times New Roman"/>
                <a:cs typeface="Times New Roman"/>
              </a:rPr>
              <a:t>δ</a:t>
            </a:r>
            <a:r>
              <a:rPr lang="en-US" sz="2800" baseline="30000" dirty="0" smtClean="0">
                <a:latin typeface="Times New Roman"/>
                <a:cs typeface="Times New Roman"/>
              </a:rPr>
              <a:t>-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):= </a:t>
            </a:r>
            <a:r>
              <a:rPr lang="en-US" sz="2400" dirty="0" err="1">
                <a:latin typeface="Times New Roman"/>
                <a:cs typeface="Times New Roman"/>
              </a:rPr>
              <a:t>δ</a:t>
            </a:r>
            <a:r>
              <a:rPr lang="en-US" sz="2800" baseline="30000" dirty="0" smtClean="0">
                <a:latin typeface="Times New Roman"/>
                <a:cs typeface="Times New Roman"/>
              </a:rPr>
              <a:t>+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G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i="1" dirty="0" smtClean="0">
                <a:latin typeface="Times New Roman"/>
                <a:cs typeface="Times New Roman"/>
              </a:rPr>
              <a:t>\ X</a:t>
            </a:r>
            <a:r>
              <a:rPr lang="en-US" sz="2400" dirty="0" smtClean="0">
                <a:latin typeface="Times New Roman"/>
                <a:cs typeface="Times New Roman"/>
              </a:rPr>
              <a:t>), and </a:t>
            </a:r>
            <a:r>
              <a:rPr lang="en-US" sz="2400" dirty="0" err="1">
                <a:latin typeface="Times New Roman"/>
                <a:cs typeface="Times New Roman"/>
              </a:rPr>
              <a:t>δ</a:t>
            </a:r>
            <a:r>
              <a:rPr lang="en-US" sz="2400" dirty="0">
                <a:latin typeface="Times New Roman"/>
                <a:cs typeface="Times New Roman"/>
              </a:rPr>
              <a:t> 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):= </a:t>
            </a:r>
            <a:r>
              <a:rPr lang="en-US" sz="2400" dirty="0" err="1">
                <a:latin typeface="Times New Roman"/>
                <a:cs typeface="Times New Roman"/>
              </a:rPr>
              <a:t>δ</a:t>
            </a:r>
            <a:r>
              <a:rPr lang="en-US" sz="2800" baseline="30000" dirty="0" smtClean="0">
                <a:latin typeface="Times New Roman"/>
                <a:cs typeface="Times New Roman"/>
              </a:rPr>
              <a:t>+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∪</a:t>
            </a:r>
            <a:r>
              <a:rPr lang="en-US" sz="2400">
                <a:latin typeface="Times New Roman"/>
                <a:cs typeface="Times New Roman"/>
              </a:rPr>
              <a:t>δ</a:t>
            </a:r>
            <a:r>
              <a:rPr lang="en-US" sz="2800" baseline="30000" smtClean="0">
                <a:latin typeface="Times New Roman"/>
                <a:cs typeface="Times New Roman"/>
              </a:rPr>
              <a:t>-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).</a:t>
            </a:r>
          </a:p>
        </p:txBody>
      </p:sp>
      <p:graphicFrame>
        <p:nvGraphicFramePr>
          <p:cNvPr id="6147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703638" y="17526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Microsoft Equation 3.0" r:id="rId3" imgW="152268" imgH="152268" progId="Equation.3">
                  <p:embed/>
                </p:oleObj>
              </mc:Choice>
              <mc:Fallback>
                <p:oleObj name="Microsoft Equation 3.0" r:id="rId3" imgW="152268" imgH="1522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3638" y="17526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848600" y="6096000"/>
          <a:ext cx="80963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6096000"/>
                        <a:ext cx="80963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10"/>
          <p:cNvGraphicFramePr>
            <a:graphicFrameLocks noChangeAspect="1"/>
          </p:cNvGraphicFramePr>
          <p:nvPr/>
        </p:nvGraphicFramePr>
        <p:xfrm>
          <a:off x="3429000" y="29718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Microsoft Equation 3.0" r:id="rId7" imgW="152268" imgH="152268" progId="Equation.3">
                  <p:embed/>
                </p:oleObj>
              </mc:Choice>
              <mc:Fallback>
                <p:oleObj name="Microsoft Equation 3.0" r:id="rId7" imgW="152268" imgH="1522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9718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12"/>
          <p:cNvGraphicFramePr>
            <a:graphicFrameLocks noChangeAspect="1"/>
          </p:cNvGraphicFramePr>
          <p:nvPr/>
        </p:nvGraphicFramePr>
        <p:xfrm>
          <a:off x="3563938" y="4103688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Equation" r:id="rId9" imgW="152268" imgH="152268" progId="Equation.3">
                  <p:embed/>
                </p:oleObj>
              </mc:Choice>
              <mc:Fallback>
                <p:oleObj name="Equation" r:id="rId9" imgW="152268" imgH="1522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4103688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9660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The degree of a vertex …(1)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   </a:t>
            </a:r>
            <a:r>
              <a:rPr lang="en-US" sz="2800" dirty="0" smtClean="0">
                <a:latin typeface="Times New Roman"/>
                <a:cs typeface="Times New Roman"/>
              </a:rPr>
              <a:t>For </a:t>
            </a:r>
            <a:r>
              <a:rPr lang="en-US" sz="2800" b="1" dirty="0" smtClean="0">
                <a:latin typeface="Times New Roman"/>
                <a:cs typeface="Times New Roman"/>
              </a:rPr>
              <a:t>singletons</a:t>
            </a:r>
            <a:r>
              <a:rPr lang="en-US" sz="2800" dirty="0" smtClean="0">
                <a:latin typeface="Times New Roman"/>
                <a:cs typeface="Times New Roman"/>
              </a:rPr>
              <a:t>, i.e. one-element vertex sets {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} we write d(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):= d({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}), G(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):= G({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}), d</a:t>
            </a:r>
            <a:r>
              <a:rPr lang="en-US" sz="2800" baseline="30000" dirty="0" smtClean="0">
                <a:latin typeface="Times New Roman"/>
                <a:cs typeface="Times New Roman"/>
              </a:rPr>
              <a:t>+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):=d</a:t>
            </a:r>
            <a:r>
              <a:rPr lang="en-US" sz="2800" baseline="30000" dirty="0" smtClean="0">
                <a:latin typeface="Times New Roman"/>
                <a:cs typeface="Times New Roman"/>
              </a:rPr>
              <a:t>+</a:t>
            </a:r>
            <a:r>
              <a:rPr lang="en-US" sz="2800" dirty="0" smtClean="0">
                <a:latin typeface="Times New Roman"/>
                <a:cs typeface="Times New Roman"/>
              </a:rPr>
              <a:t>({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}),    d</a:t>
            </a:r>
            <a:r>
              <a:rPr lang="en-US" sz="2800" baseline="30000" dirty="0" smtClean="0">
                <a:latin typeface="Times New Roman"/>
                <a:cs typeface="Times New Roman"/>
              </a:rPr>
              <a:t>-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):= d</a:t>
            </a:r>
            <a:r>
              <a:rPr lang="en-US" sz="2800" baseline="30000" dirty="0" smtClean="0">
                <a:latin typeface="Times New Roman"/>
                <a:cs typeface="Times New Roman"/>
              </a:rPr>
              <a:t>-</a:t>
            </a:r>
            <a:r>
              <a:rPr lang="en-US" sz="2800" dirty="0" smtClean="0">
                <a:latin typeface="Times New Roman"/>
                <a:cs typeface="Times New Roman"/>
              </a:rPr>
              <a:t>({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}). The </a:t>
            </a:r>
            <a:r>
              <a:rPr lang="en-US" sz="2800" b="1" dirty="0" smtClean="0">
                <a:latin typeface="Times New Roman"/>
                <a:cs typeface="Times New Roman"/>
              </a:rPr>
              <a:t>degree </a:t>
            </a:r>
            <a:r>
              <a:rPr lang="en-US" sz="2800" dirty="0" smtClean="0">
                <a:latin typeface="Times New Roman"/>
                <a:cs typeface="Times New Roman"/>
              </a:rPr>
              <a:t>of a vertex </a:t>
            </a:r>
            <a:r>
              <a:rPr lang="en-US" sz="2800" i="1" dirty="0" smtClean="0">
                <a:latin typeface="Times New Roman"/>
                <a:cs typeface="Times New Roman"/>
              </a:rPr>
              <a:t>v </a:t>
            </a:r>
            <a:r>
              <a:rPr lang="en-US" sz="2800" dirty="0" smtClean="0">
                <a:latin typeface="Times New Roman"/>
                <a:cs typeface="Times New Roman"/>
              </a:rPr>
              <a:t>is |d(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)|, the number of edges incident to 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. In the directed case, the</a:t>
            </a:r>
            <a:r>
              <a:rPr lang="en-US" sz="2800" b="1" dirty="0" smtClean="0">
                <a:latin typeface="Times New Roman"/>
                <a:cs typeface="Times New Roman"/>
              </a:rPr>
              <a:t> in-degree </a:t>
            </a:r>
            <a:r>
              <a:rPr lang="en-US" sz="2800" dirty="0" smtClean="0">
                <a:latin typeface="Times New Roman"/>
                <a:cs typeface="Times New Roman"/>
              </a:rPr>
              <a:t>is |d</a:t>
            </a:r>
            <a:r>
              <a:rPr lang="en-US" sz="2800" baseline="30000" dirty="0" smtClean="0">
                <a:latin typeface="Times New Roman"/>
                <a:cs typeface="Times New Roman"/>
              </a:rPr>
              <a:t>-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)|, the </a:t>
            </a:r>
            <a:r>
              <a:rPr lang="en-US" sz="2800" b="1" dirty="0" smtClean="0">
                <a:latin typeface="Times New Roman"/>
                <a:cs typeface="Times New Roman"/>
              </a:rPr>
              <a:t>out-degree </a:t>
            </a:r>
            <a:r>
              <a:rPr lang="en-US" sz="2800" dirty="0" smtClean="0">
                <a:latin typeface="Times New Roman"/>
                <a:cs typeface="Times New Roman"/>
              </a:rPr>
              <a:t>is |d</a:t>
            </a:r>
            <a:r>
              <a:rPr lang="en-US" sz="2800" baseline="30000" dirty="0" smtClean="0">
                <a:latin typeface="Times New Roman"/>
                <a:cs typeface="Times New Roman"/>
              </a:rPr>
              <a:t>+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)|, and the degree is |d</a:t>
            </a:r>
            <a:r>
              <a:rPr lang="en-US" sz="2800" baseline="30000" dirty="0" smtClean="0">
                <a:latin typeface="Times New Roman"/>
                <a:cs typeface="Times New Roman"/>
              </a:rPr>
              <a:t>+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)|+ |d</a:t>
            </a:r>
            <a:r>
              <a:rPr lang="en-US" sz="2800" baseline="30000" dirty="0" smtClean="0">
                <a:latin typeface="Times New Roman"/>
                <a:cs typeface="Times New Roman"/>
              </a:rPr>
              <a:t>-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)|. A vertex </a:t>
            </a:r>
            <a:r>
              <a:rPr lang="en-US" sz="2800" i="1" dirty="0" smtClean="0">
                <a:latin typeface="Times New Roman"/>
                <a:cs typeface="Times New Roman"/>
              </a:rPr>
              <a:t>v </a:t>
            </a:r>
            <a:r>
              <a:rPr lang="en-US" sz="2800" dirty="0" smtClean="0">
                <a:latin typeface="Times New Roman"/>
                <a:cs typeface="Times New Roman"/>
              </a:rPr>
              <a:t>with zero degree is called </a:t>
            </a:r>
            <a:r>
              <a:rPr lang="en-US" sz="2800" b="1" dirty="0" smtClean="0">
                <a:latin typeface="Times New Roman"/>
                <a:cs typeface="Times New Roman"/>
              </a:rPr>
              <a:t>isolated. </a:t>
            </a:r>
            <a:r>
              <a:rPr lang="en-US" sz="2800" dirty="0" smtClean="0">
                <a:latin typeface="Times New Roman"/>
                <a:cs typeface="Times New Roman"/>
              </a:rPr>
              <a:t>A graph where all vertices have degree </a:t>
            </a:r>
            <a:r>
              <a:rPr lang="en-US" sz="2800" i="1" dirty="0" smtClean="0">
                <a:latin typeface="Times New Roman"/>
                <a:cs typeface="Times New Roman"/>
              </a:rPr>
              <a:t>k </a:t>
            </a:r>
            <a:r>
              <a:rPr lang="en-US" sz="2800" dirty="0" smtClean="0">
                <a:latin typeface="Times New Roman"/>
                <a:cs typeface="Times New Roman"/>
              </a:rPr>
              <a:t>is called </a:t>
            </a:r>
            <a:r>
              <a:rPr lang="en-US" sz="2800" b="1" i="1" dirty="0" smtClean="0">
                <a:latin typeface="Times New Roman"/>
                <a:cs typeface="Times New Roman"/>
              </a:rPr>
              <a:t>k-</a:t>
            </a:r>
            <a:r>
              <a:rPr lang="en-US" sz="2800" b="1" dirty="0" smtClean="0">
                <a:latin typeface="Times New Roman"/>
                <a:cs typeface="Times New Roman"/>
              </a:rPr>
              <a:t>regular.</a:t>
            </a:r>
            <a:endParaRPr lang="en-US" sz="2800" b="1" i="1" dirty="0" smtClean="0">
              <a:latin typeface="Times New Roman"/>
              <a:cs typeface="Times New Roman"/>
            </a:endParaRPr>
          </a:p>
          <a:p>
            <a:pPr eaLnBrk="1" hangingPunct="1">
              <a:buFontTx/>
              <a:buNone/>
              <a:defRPr/>
            </a:pPr>
            <a:endParaRPr lang="en-US" sz="2800" b="1" dirty="0" smtClean="0">
              <a:latin typeface="Symbo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2277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The degree of a vertex …(2)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600200"/>
            <a:ext cx="8374227" cy="4525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400" b="1" dirty="0" smtClean="0">
                <a:solidFill>
                  <a:srgbClr val="CC3399"/>
                </a:solidFill>
                <a:cs typeface="+mn-cs"/>
              </a:rPr>
              <a:t>Lemma 2.1</a:t>
            </a:r>
            <a:r>
              <a:rPr lang="en-US" sz="2400" dirty="0" smtClean="0">
                <a:solidFill>
                  <a:srgbClr val="CC3399"/>
                </a:solidFill>
                <a:cs typeface="+mn-cs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For a digraph G and any two sets X,Y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⊆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V(G)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: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 smtClean="0">
                <a:latin typeface="MS Mincho" charset="0"/>
                <a:ea typeface="MS Mincho" charset="0"/>
                <a:cs typeface="MS Mincho" charset="0"/>
              </a:rPr>
              <a:t>(a)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</a:t>
            </a:r>
            <a:r>
              <a:rPr lang="en-US" sz="2400" dirty="0" smtClean="0">
                <a:latin typeface="Times New Roman"/>
                <a:cs typeface="Times New Roman"/>
              </a:rPr>
              <a:t>d</a:t>
            </a:r>
            <a:r>
              <a:rPr lang="en-US" sz="2400" baseline="30000" dirty="0" smtClean="0">
                <a:latin typeface="Times New Roman"/>
                <a:cs typeface="Times New Roman"/>
              </a:rPr>
              <a:t>+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|+|</a:t>
            </a:r>
            <a:r>
              <a:rPr lang="en-US" sz="2400" dirty="0" smtClean="0">
                <a:latin typeface="Times New Roman"/>
                <a:cs typeface="Times New Roman"/>
              </a:rPr>
              <a:t>d</a:t>
            </a:r>
            <a:r>
              <a:rPr lang="en-US" sz="2400" baseline="30000" dirty="0" smtClean="0">
                <a:latin typeface="Times New Roman"/>
                <a:cs typeface="Times New Roman"/>
              </a:rPr>
              <a:t>+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 = |</a:t>
            </a:r>
            <a:r>
              <a:rPr lang="en-US" sz="2400" dirty="0" smtClean="0">
                <a:latin typeface="Times New Roman"/>
                <a:cs typeface="Times New Roman"/>
              </a:rPr>
              <a:t>d</a:t>
            </a:r>
            <a:r>
              <a:rPr lang="en-US" sz="2400" baseline="30000" dirty="0" smtClean="0">
                <a:latin typeface="Times New Roman"/>
                <a:cs typeface="Times New Roman"/>
              </a:rPr>
              <a:t>+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X∩Y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 + |</a:t>
            </a:r>
            <a:r>
              <a:rPr lang="en-US" sz="2400" dirty="0" smtClean="0">
                <a:latin typeface="Times New Roman"/>
                <a:cs typeface="Times New Roman"/>
              </a:rPr>
              <a:t>d</a:t>
            </a:r>
            <a:r>
              <a:rPr lang="en-US" sz="2400" baseline="30000" dirty="0" smtClean="0">
                <a:latin typeface="Times New Roman"/>
                <a:cs typeface="Times New Roman"/>
              </a:rPr>
              <a:t>+</a:t>
            </a:r>
            <a:r>
              <a:rPr lang="en-US" sz="2400" dirty="0" smtClean="0">
                <a:latin typeface="Times New Roman"/>
                <a:cs typeface="Times New Roman"/>
              </a:rPr>
              <a:t>(X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∪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 + |</a:t>
            </a:r>
            <a:r>
              <a:rPr lang="en-US" sz="2400" i="1" dirty="0" smtClean="0">
                <a:latin typeface="Times New Roman"/>
                <a:cs typeface="Times New Roman"/>
              </a:rPr>
              <a:t>E </a:t>
            </a:r>
            <a:r>
              <a:rPr lang="en-US" sz="2400" baseline="30000" dirty="0" smtClean="0">
                <a:latin typeface="Times New Roman"/>
                <a:cs typeface="Times New Roman"/>
              </a:rPr>
              <a:t>+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X,Y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|+|</a:t>
            </a:r>
            <a:r>
              <a:rPr lang="en-US" sz="2400" i="1" dirty="0" smtClean="0">
                <a:latin typeface="Times New Roman"/>
                <a:cs typeface="Times New Roman"/>
              </a:rPr>
              <a:t>E </a:t>
            </a:r>
            <a:r>
              <a:rPr lang="en-US" sz="2400" baseline="30000" dirty="0" smtClean="0">
                <a:latin typeface="Times New Roman"/>
                <a:cs typeface="Times New Roman"/>
              </a:rPr>
              <a:t>+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Y,X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|;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(b)|</a:t>
            </a:r>
            <a:r>
              <a:rPr lang="en-US" sz="2400" dirty="0" smtClean="0">
                <a:latin typeface="Times New Roman"/>
                <a:cs typeface="Times New Roman"/>
              </a:rPr>
              <a:t>d</a:t>
            </a:r>
            <a:r>
              <a:rPr lang="en-US" sz="2400" baseline="30000" dirty="0" smtClean="0">
                <a:latin typeface="Times New Roman"/>
                <a:cs typeface="Times New Roman"/>
              </a:rPr>
              <a:t>-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 + |</a:t>
            </a:r>
            <a:r>
              <a:rPr lang="en-US" sz="2400" dirty="0" smtClean="0">
                <a:latin typeface="Times New Roman"/>
                <a:cs typeface="Times New Roman"/>
              </a:rPr>
              <a:t>d</a:t>
            </a:r>
            <a:r>
              <a:rPr lang="en-US" sz="2400" baseline="30000" dirty="0" smtClean="0">
                <a:latin typeface="Times New Roman"/>
                <a:cs typeface="Times New Roman"/>
              </a:rPr>
              <a:t>-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 = |</a:t>
            </a:r>
            <a:r>
              <a:rPr lang="en-US" sz="2400" dirty="0" smtClean="0">
                <a:latin typeface="Times New Roman"/>
                <a:cs typeface="Times New Roman"/>
              </a:rPr>
              <a:t>d</a:t>
            </a:r>
            <a:r>
              <a:rPr lang="en-US" sz="2400" baseline="30000" dirty="0" smtClean="0">
                <a:latin typeface="Times New Roman"/>
                <a:cs typeface="Times New Roman"/>
              </a:rPr>
              <a:t>-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X∩Y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 + |</a:t>
            </a:r>
            <a:r>
              <a:rPr lang="en-US" sz="2400" dirty="0" smtClean="0">
                <a:latin typeface="Times New Roman"/>
                <a:cs typeface="Times New Roman"/>
              </a:rPr>
              <a:t>d</a:t>
            </a:r>
            <a:r>
              <a:rPr lang="en-US" sz="2400" baseline="30000" dirty="0" smtClean="0">
                <a:latin typeface="Times New Roman"/>
                <a:cs typeface="Times New Roman"/>
              </a:rPr>
              <a:t>-</a:t>
            </a:r>
            <a:r>
              <a:rPr lang="en-US" sz="2400" dirty="0" smtClean="0">
                <a:latin typeface="Times New Roman"/>
                <a:cs typeface="Times New Roman"/>
              </a:rPr>
              <a:t>(X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∪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 +|</a:t>
            </a:r>
            <a:r>
              <a:rPr lang="en-US" sz="2400" i="1" dirty="0" smtClean="0">
                <a:latin typeface="Times New Roman"/>
                <a:cs typeface="Times New Roman"/>
              </a:rPr>
              <a:t>E </a:t>
            </a:r>
            <a:r>
              <a:rPr lang="en-US" sz="2400" baseline="30000" dirty="0" smtClean="0">
                <a:latin typeface="Times New Roman"/>
                <a:cs typeface="Times New Roman"/>
              </a:rPr>
              <a:t>+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X,Y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 + |</a:t>
            </a:r>
            <a:r>
              <a:rPr lang="en-US" sz="2400" i="1" dirty="0" smtClean="0">
                <a:latin typeface="Times New Roman"/>
                <a:cs typeface="Times New Roman"/>
              </a:rPr>
              <a:t>E </a:t>
            </a:r>
            <a:r>
              <a:rPr lang="en-US" sz="2400" baseline="30000" dirty="0" smtClean="0">
                <a:latin typeface="Times New Roman"/>
                <a:cs typeface="Times New Roman"/>
              </a:rPr>
              <a:t>+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Y,X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|.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</a:t>
            </a:r>
            <a:r>
              <a:rPr lang="en-US" sz="2400" i="1" dirty="0" smtClean="0">
                <a:latin typeface="Times New Roman"/>
                <a:cs typeface="Times New Roman"/>
              </a:rPr>
              <a:t>For an undirected graph G and any two sets X,Y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⊆</a:t>
            </a:r>
            <a:r>
              <a:rPr lang="en-US" sz="2400" i="1" dirty="0" smtClean="0">
                <a:latin typeface="Times New Roman"/>
                <a:ea typeface="MS Mincho" charset="0"/>
                <a:cs typeface="Times New Roman"/>
              </a:rPr>
              <a:t>V(G)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: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 (c) |</a:t>
            </a:r>
            <a:r>
              <a:rPr lang="en-US" sz="2400" dirty="0" smtClean="0">
                <a:latin typeface="Times New Roman"/>
                <a:cs typeface="Times New Roman"/>
              </a:rPr>
              <a:t>d(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|+|</a:t>
            </a:r>
            <a:r>
              <a:rPr lang="en-US" sz="2400" dirty="0" smtClean="0">
                <a:latin typeface="Times New Roman"/>
                <a:cs typeface="Times New Roman"/>
              </a:rPr>
              <a:t>d(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|=|</a:t>
            </a:r>
            <a:r>
              <a:rPr lang="en-US" sz="2400" dirty="0" smtClean="0">
                <a:latin typeface="Times New Roman"/>
                <a:cs typeface="Times New Roman"/>
              </a:rPr>
              <a:t>d(</a:t>
            </a:r>
            <a:r>
              <a:rPr lang="en-US" sz="2400" i="1" dirty="0" smtClean="0">
                <a:latin typeface="Times New Roman"/>
                <a:cs typeface="Times New Roman"/>
              </a:rPr>
              <a:t>X∩Y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|+|</a:t>
            </a:r>
            <a:r>
              <a:rPr lang="en-US" sz="2400" dirty="0" smtClean="0">
                <a:latin typeface="Times New Roman"/>
                <a:cs typeface="Times New Roman"/>
              </a:rPr>
              <a:t>d(X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∪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|+2|</a:t>
            </a:r>
            <a:r>
              <a:rPr lang="en-US" sz="2400" i="1" dirty="0" smtClean="0">
                <a:latin typeface="Times New Roman"/>
                <a:cs typeface="Times New Roman"/>
              </a:rPr>
              <a:t>E 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X,Y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|;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(d</a:t>
            </a:r>
            <a:r>
              <a:rPr lang="en-US" sz="2400" dirty="0" smtClean="0">
                <a:latin typeface="Times New Roman"/>
                <a:cs typeface="Times New Roman"/>
              </a:rPr>
              <a:t>)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</a:t>
            </a:r>
            <a:r>
              <a:rPr lang="en-US" sz="2400" dirty="0" smtClean="0">
                <a:latin typeface="Times New Roman"/>
                <a:cs typeface="Times New Roman"/>
              </a:rPr>
              <a:t>G(</a:t>
            </a:r>
            <a:r>
              <a:rPr lang="en-US" sz="2400" i="1" dirty="0" smtClean="0"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) 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|+|G</a:t>
            </a:r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|=|</a:t>
            </a:r>
            <a:r>
              <a:rPr lang="en-US" sz="2400" dirty="0" smtClean="0">
                <a:latin typeface="Times New Roman"/>
                <a:cs typeface="Times New Roman"/>
              </a:rPr>
              <a:t>G(</a:t>
            </a:r>
            <a:r>
              <a:rPr lang="en-US" sz="2400" i="1" dirty="0" smtClean="0">
                <a:latin typeface="Times New Roman"/>
                <a:cs typeface="Times New Roman"/>
              </a:rPr>
              <a:t>X∩Y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|+|</a:t>
            </a:r>
            <a:r>
              <a:rPr lang="en-US" sz="2400" dirty="0" smtClean="0">
                <a:latin typeface="Times New Roman"/>
                <a:cs typeface="Times New Roman"/>
              </a:rPr>
              <a:t>G(X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∪</a:t>
            </a:r>
            <a:r>
              <a:rPr lang="en-US" sz="2400" i="1" dirty="0" smtClean="0">
                <a:latin typeface="Times New Roman"/>
                <a:cs typeface="Times New Roman"/>
              </a:rPr>
              <a:t>Y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ea typeface="MS Mincho" charset="0"/>
                <a:cs typeface="Times New Roman"/>
              </a:rPr>
              <a:t>|.</a:t>
            </a:r>
          </a:p>
          <a:p>
            <a:pPr eaLnBrk="1" hangingPunct="1">
              <a:buFontTx/>
              <a:buNone/>
              <a:defRPr/>
            </a:pPr>
            <a:endParaRPr lang="en-US" sz="2400" dirty="0" smtClean="0">
              <a:latin typeface="Times New Roman"/>
              <a:ea typeface="MS Mincho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08046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Functions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   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A function  </a:t>
            </a:r>
            <a:r>
              <a:rPr lang="en-US" sz="2800" i="1" dirty="0" smtClean="0">
                <a:latin typeface="Times New Roman"/>
                <a:cs typeface="Times New Roman"/>
              </a:rPr>
              <a:t>f </a:t>
            </a:r>
            <a:r>
              <a:rPr lang="en-US" sz="2800" dirty="0" smtClean="0">
                <a:latin typeface="Times New Roman"/>
                <a:cs typeface="Times New Roman"/>
              </a:rPr>
              <a:t>: 2</a:t>
            </a:r>
            <a:r>
              <a:rPr lang="en-US" sz="2800" baseline="30000" dirty="0" smtClean="0">
                <a:latin typeface="Times New Roman"/>
                <a:cs typeface="Times New Roman"/>
              </a:rPr>
              <a:t>U </a:t>
            </a:r>
            <a:r>
              <a:rPr lang="en-US" sz="2800" dirty="0" smtClean="0">
                <a:latin typeface="Times New Roman"/>
                <a:cs typeface="Times New Roman"/>
              </a:rPr>
              <a:t>→ </a:t>
            </a:r>
            <a:r>
              <a:rPr lang="en-US" sz="2800" b="1" dirty="0" smtClean="0">
                <a:latin typeface="Times New Roman"/>
                <a:cs typeface="Times New Roman"/>
              </a:rPr>
              <a:t>R </a:t>
            </a:r>
            <a:r>
              <a:rPr lang="en-US" sz="2800" dirty="0" smtClean="0">
                <a:latin typeface="Times New Roman"/>
                <a:cs typeface="Times New Roman"/>
              </a:rPr>
              <a:t>is called </a:t>
            </a:r>
          </a:p>
          <a:p>
            <a:pPr eaLnBrk="1" hangingPunct="1">
              <a:buFontTx/>
              <a:buNone/>
              <a:defRPr/>
            </a:pPr>
            <a:endParaRPr lang="en-US" sz="2800" dirty="0" smtClean="0">
              <a:latin typeface="Times New Roman"/>
              <a:cs typeface="Times New Roman"/>
            </a:endParaRPr>
          </a:p>
          <a:p>
            <a:pPr eaLnBrk="1" hangingPunct="1">
              <a:defRPr/>
            </a:pPr>
            <a:r>
              <a:rPr lang="en-US" sz="2800" b="1" dirty="0" err="1" smtClean="0">
                <a:latin typeface="Times New Roman"/>
                <a:cs typeface="Times New Roman"/>
              </a:rPr>
              <a:t>submodular</a:t>
            </a:r>
            <a:r>
              <a:rPr lang="en-US" sz="2800" dirty="0" smtClean="0">
                <a:latin typeface="Times New Roman"/>
                <a:cs typeface="Times New Roman"/>
              </a:rPr>
              <a:t> if  </a:t>
            </a:r>
            <a:r>
              <a:rPr lang="en-US" sz="2800" i="1" dirty="0" smtClean="0">
                <a:latin typeface="Times New Roman"/>
                <a:cs typeface="Times New Roman"/>
              </a:rPr>
              <a:t>f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X∩Y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r>
              <a:rPr lang="en-US" sz="2800" i="1" dirty="0" smtClean="0">
                <a:latin typeface="Times New Roman"/>
                <a:ea typeface="MS Mincho" charset="0"/>
                <a:cs typeface="Times New Roman"/>
              </a:rPr>
              <a:t>+f</a:t>
            </a:r>
            <a:r>
              <a:rPr lang="en-US" sz="2800" dirty="0" smtClean="0">
                <a:latin typeface="Times New Roman"/>
                <a:cs typeface="Times New Roman"/>
              </a:rPr>
              <a:t>(X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∪</a:t>
            </a:r>
            <a:r>
              <a:rPr lang="en-US" sz="2800" i="1" dirty="0" smtClean="0">
                <a:latin typeface="Times New Roman"/>
                <a:cs typeface="Times New Roman"/>
              </a:rPr>
              <a:t>Y</a:t>
            </a:r>
            <a:r>
              <a:rPr lang="en-US" sz="2800" dirty="0" smtClean="0">
                <a:latin typeface="Times New Roman"/>
                <a:cs typeface="Times New Roman"/>
              </a:rPr>
              <a:t>) 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≤ </a:t>
            </a:r>
            <a:r>
              <a:rPr lang="en-US" sz="2800" i="1" dirty="0" smtClean="0">
                <a:latin typeface="Times New Roman"/>
                <a:cs typeface="Times New Roman"/>
              </a:rPr>
              <a:t>f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r>
              <a:rPr lang="ru-RU" sz="2800" dirty="0" smtClean="0">
                <a:latin typeface="Times New Roman"/>
                <a:cs typeface="Times New Roman"/>
              </a:rPr>
              <a:t> </a:t>
            </a:r>
            <a:r>
              <a:rPr lang="ru-RU" sz="2800" dirty="0" smtClean="0">
                <a:latin typeface="Times New Roman"/>
                <a:ea typeface="MS Mincho" charset="0"/>
                <a:cs typeface="Times New Roman"/>
              </a:rPr>
              <a:t>+ </a:t>
            </a:r>
            <a:r>
              <a:rPr lang="en-US" sz="2800" i="1" dirty="0" smtClean="0">
                <a:latin typeface="Times New Roman"/>
                <a:cs typeface="Times New Roman"/>
              </a:rPr>
              <a:t>f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Y</a:t>
            </a:r>
            <a:r>
              <a:rPr lang="en-US" sz="2800" dirty="0" smtClean="0">
                <a:latin typeface="Times New Roman"/>
                <a:cs typeface="Times New Roman"/>
              </a:rPr>
              <a:t>)         </a:t>
            </a:r>
            <a:r>
              <a:rPr lang="ru-RU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for all </a:t>
            </a:r>
            <a:r>
              <a:rPr lang="en-US" sz="2800" i="1" dirty="0" smtClean="0">
                <a:latin typeface="Times New Roman"/>
                <a:cs typeface="Times New Roman"/>
              </a:rPr>
              <a:t>X,Y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⊆</a:t>
            </a:r>
            <a:r>
              <a:rPr lang="en-US" sz="2800" i="1" dirty="0" smtClean="0">
                <a:latin typeface="Times New Roman"/>
                <a:ea typeface="MS Mincho" charset="0"/>
                <a:cs typeface="Times New Roman"/>
              </a:rPr>
              <a:t>U</a:t>
            </a:r>
            <a:r>
              <a:rPr lang="en-US" sz="2800" dirty="0" smtClean="0">
                <a:latin typeface="Times New Roman"/>
                <a:cs typeface="Times New Roman"/>
              </a:rPr>
              <a:t> ;</a:t>
            </a:r>
          </a:p>
          <a:p>
            <a:pPr eaLnBrk="1" hangingPunct="1">
              <a:defRPr/>
            </a:pPr>
            <a:r>
              <a:rPr lang="en-US" sz="2800" b="1" dirty="0" err="1" smtClean="0">
                <a:latin typeface="Times New Roman"/>
                <a:cs typeface="Times New Roman"/>
              </a:rPr>
              <a:t>supermodular</a:t>
            </a:r>
            <a:r>
              <a:rPr lang="en-US" sz="2800" dirty="0" smtClean="0">
                <a:latin typeface="Times New Roman"/>
                <a:cs typeface="Times New Roman"/>
              </a:rPr>
              <a:t> if  </a:t>
            </a:r>
            <a:r>
              <a:rPr lang="en-US" sz="2800" i="1" dirty="0" smtClean="0">
                <a:latin typeface="Times New Roman"/>
                <a:cs typeface="Times New Roman"/>
              </a:rPr>
              <a:t>f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X∩Y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r>
              <a:rPr lang="en-US" sz="2800" i="1" dirty="0" smtClean="0">
                <a:latin typeface="Times New Roman"/>
                <a:ea typeface="MS Mincho" charset="0"/>
                <a:cs typeface="Times New Roman"/>
              </a:rPr>
              <a:t>+f</a:t>
            </a:r>
            <a:r>
              <a:rPr lang="en-US" sz="2800" dirty="0" smtClean="0">
                <a:latin typeface="Times New Roman"/>
                <a:cs typeface="Times New Roman"/>
              </a:rPr>
              <a:t>(X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∪</a:t>
            </a:r>
            <a:r>
              <a:rPr lang="en-US" sz="2800" i="1" dirty="0" smtClean="0">
                <a:latin typeface="Times New Roman"/>
                <a:cs typeface="Times New Roman"/>
              </a:rPr>
              <a:t>Y</a:t>
            </a:r>
            <a:r>
              <a:rPr lang="en-US" sz="2800" dirty="0" smtClean="0">
                <a:latin typeface="Times New Roman"/>
                <a:cs typeface="Times New Roman"/>
              </a:rPr>
              <a:t>) 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≥ </a:t>
            </a:r>
            <a:r>
              <a:rPr lang="en-US" sz="2800" i="1" dirty="0" smtClean="0">
                <a:latin typeface="Times New Roman"/>
                <a:cs typeface="Times New Roman"/>
              </a:rPr>
              <a:t>f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r>
              <a:rPr lang="ru-RU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+</a:t>
            </a:r>
            <a:r>
              <a:rPr lang="ru-RU" sz="2800" dirty="0" smtClean="0">
                <a:latin typeface="Times New Roman"/>
                <a:ea typeface="MS Mincho" charset="0"/>
                <a:cs typeface="Times New Roman"/>
              </a:rPr>
              <a:t> </a:t>
            </a:r>
            <a:r>
              <a:rPr lang="en-US" sz="2800" i="1" dirty="0" smtClean="0">
                <a:latin typeface="Times New Roman"/>
                <a:cs typeface="Times New Roman"/>
              </a:rPr>
              <a:t>f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Y</a:t>
            </a:r>
            <a:r>
              <a:rPr lang="en-US" sz="2800" dirty="0" smtClean="0">
                <a:latin typeface="Times New Roman"/>
                <a:cs typeface="Times New Roman"/>
              </a:rPr>
              <a:t>)     </a:t>
            </a:r>
            <a:r>
              <a:rPr lang="ru-RU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for all </a:t>
            </a:r>
            <a:r>
              <a:rPr lang="en-US" sz="2800" i="1" dirty="0" smtClean="0">
                <a:latin typeface="Times New Roman"/>
                <a:cs typeface="Times New Roman"/>
              </a:rPr>
              <a:t>X,Y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⊆</a:t>
            </a:r>
            <a:r>
              <a:rPr lang="en-US" sz="2800" i="1" dirty="0" smtClean="0">
                <a:latin typeface="Times New Roman"/>
                <a:ea typeface="MS Mincho" charset="0"/>
                <a:cs typeface="Times New Roman"/>
              </a:rPr>
              <a:t>U</a:t>
            </a:r>
            <a:r>
              <a:rPr lang="en-US" sz="2800" dirty="0" smtClean="0">
                <a:latin typeface="Times New Roman"/>
                <a:cs typeface="Times New Roman"/>
              </a:rPr>
              <a:t> ;</a:t>
            </a:r>
          </a:p>
          <a:p>
            <a:pPr eaLnBrk="1" hangingPunct="1">
              <a:defRPr/>
            </a:pPr>
            <a:r>
              <a:rPr lang="en-US" sz="2800" b="1" dirty="0" smtClean="0">
                <a:latin typeface="Times New Roman"/>
                <a:cs typeface="Times New Roman"/>
              </a:rPr>
              <a:t>modular</a:t>
            </a:r>
            <a:r>
              <a:rPr lang="en-US" sz="2800" dirty="0" smtClean="0">
                <a:latin typeface="Times New Roman"/>
                <a:cs typeface="Times New Roman"/>
              </a:rPr>
              <a:t> if  </a:t>
            </a:r>
            <a:r>
              <a:rPr lang="en-US" sz="2800" i="1" dirty="0" smtClean="0">
                <a:latin typeface="Times New Roman"/>
                <a:cs typeface="Times New Roman"/>
              </a:rPr>
              <a:t>f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X∩Y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r>
              <a:rPr lang="en-US" sz="2800" i="1" dirty="0" smtClean="0">
                <a:latin typeface="Times New Roman"/>
                <a:ea typeface="MS Mincho" charset="0"/>
                <a:cs typeface="Times New Roman"/>
              </a:rPr>
              <a:t>+f</a:t>
            </a:r>
            <a:r>
              <a:rPr lang="en-US" sz="2800" dirty="0" smtClean="0">
                <a:latin typeface="Times New Roman"/>
                <a:cs typeface="Times New Roman"/>
              </a:rPr>
              <a:t>(X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∪</a:t>
            </a:r>
            <a:r>
              <a:rPr lang="en-US" sz="2800" i="1" dirty="0" smtClean="0">
                <a:latin typeface="Times New Roman"/>
                <a:cs typeface="Times New Roman"/>
              </a:rPr>
              <a:t>Y</a:t>
            </a:r>
            <a:r>
              <a:rPr lang="en-US" sz="2800" dirty="0" smtClean="0">
                <a:latin typeface="Times New Roman"/>
                <a:cs typeface="Times New Roman"/>
              </a:rPr>
              <a:t>) 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= </a:t>
            </a:r>
            <a:r>
              <a:rPr lang="en-US" sz="2800" i="1" dirty="0" smtClean="0">
                <a:latin typeface="Times New Roman"/>
                <a:cs typeface="Times New Roman"/>
              </a:rPr>
              <a:t>f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r>
              <a:rPr lang="ru-RU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+</a:t>
            </a:r>
            <a:r>
              <a:rPr lang="ru-RU" sz="2800" i="1" dirty="0" smtClean="0">
                <a:latin typeface="Times New Roman"/>
                <a:ea typeface="MS Mincho" charset="0"/>
                <a:cs typeface="Times New Roman"/>
              </a:rPr>
              <a:t> </a:t>
            </a:r>
            <a:r>
              <a:rPr lang="en-US" sz="2800" i="1" dirty="0" smtClean="0">
                <a:latin typeface="Times New Roman"/>
                <a:cs typeface="Times New Roman"/>
              </a:rPr>
              <a:t>f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Y</a:t>
            </a:r>
            <a:r>
              <a:rPr lang="en-US" sz="2800" dirty="0" smtClean="0">
                <a:latin typeface="Times New Roman"/>
                <a:cs typeface="Times New Roman"/>
              </a:rPr>
              <a:t>)               for all </a:t>
            </a:r>
            <a:r>
              <a:rPr lang="en-US" sz="2800" i="1" dirty="0" smtClean="0">
                <a:latin typeface="Times New Roman"/>
                <a:cs typeface="Times New Roman"/>
              </a:rPr>
              <a:t>X,Y</a:t>
            </a:r>
            <a:r>
              <a:rPr lang="en-US" sz="2800" dirty="0" smtClean="0">
                <a:latin typeface="Times New Roman"/>
                <a:ea typeface="MS Mincho" charset="0"/>
                <a:cs typeface="Times New Roman"/>
              </a:rPr>
              <a:t>⊆</a:t>
            </a:r>
            <a:r>
              <a:rPr lang="en-US" sz="2800" i="1" dirty="0" smtClean="0">
                <a:latin typeface="Times New Roman"/>
                <a:ea typeface="MS Mincho" charset="0"/>
                <a:cs typeface="Times New Roman"/>
              </a:rPr>
              <a:t>U</a:t>
            </a:r>
            <a:r>
              <a:rPr lang="en-US" sz="2800" dirty="0" smtClean="0">
                <a:latin typeface="Times New Roman"/>
                <a:cs typeface="Times New Roman"/>
              </a:rPr>
              <a:t> ;</a:t>
            </a:r>
          </a:p>
          <a:p>
            <a:pPr eaLnBrk="1" hangingPunct="1">
              <a:defRPr/>
            </a:pPr>
            <a:endParaRPr lang="en-US" sz="2800" dirty="0" smtClean="0">
              <a:latin typeface="Times New Roman"/>
              <a:cs typeface="Times New Roman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756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3672</Words>
  <Application>Microsoft Macintosh PowerPoint</Application>
  <PresentationFormat>On-screen Show (4:3)</PresentationFormat>
  <Paragraphs>195</Paragraphs>
  <Slides>42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Office Theme</vt:lpstr>
      <vt:lpstr>Equation</vt:lpstr>
      <vt:lpstr>Microsoft Equation 3.0</vt:lpstr>
      <vt:lpstr>Graphs</vt:lpstr>
      <vt:lpstr>Graphs (1)</vt:lpstr>
      <vt:lpstr>e={v,w} or e=(v,w) </vt:lpstr>
      <vt:lpstr>Underlying undirected graph</vt:lpstr>
      <vt:lpstr>Subgraphs</vt:lpstr>
      <vt:lpstr>Set of neighbors …</vt:lpstr>
      <vt:lpstr>The degree of a vertex …(1)</vt:lpstr>
      <vt:lpstr>The degree of a vertex …(2)</vt:lpstr>
      <vt:lpstr>Functions</vt:lpstr>
      <vt:lpstr>Graphs (3)</vt:lpstr>
      <vt:lpstr>Vertex cover, stable set, clique,…(1)</vt:lpstr>
      <vt:lpstr>Vertex cover, stable set, clique,…(2)</vt:lpstr>
      <vt:lpstr>“Minimal” and “minimum”</vt:lpstr>
      <vt:lpstr>Path and cycle</vt:lpstr>
      <vt:lpstr>Hamiltonian graph</vt:lpstr>
      <vt:lpstr>Distance</vt:lpstr>
      <vt:lpstr>Connected graphs</vt:lpstr>
      <vt:lpstr>Connectivity criterion</vt:lpstr>
      <vt:lpstr>Proof a)</vt:lpstr>
      <vt:lpstr>Tree, forest, …</vt:lpstr>
      <vt:lpstr>Exercise 2.1 </vt:lpstr>
      <vt:lpstr>Characterizations of trees</vt:lpstr>
      <vt:lpstr>Exercise 2.2</vt:lpstr>
      <vt:lpstr>Spanning tree</vt:lpstr>
      <vt:lpstr>Arborescence</vt:lpstr>
      <vt:lpstr>Root</vt:lpstr>
      <vt:lpstr>Characterizations of Arborescence</vt:lpstr>
      <vt:lpstr>Cuts</vt:lpstr>
      <vt:lpstr>Minty’s Lemma </vt:lpstr>
      <vt:lpstr>Proof </vt:lpstr>
      <vt:lpstr>Example</vt:lpstr>
      <vt:lpstr>x  has been labeled</vt:lpstr>
      <vt:lpstr>x  has not been labeled</vt:lpstr>
      <vt:lpstr>Either cycle or cut</vt:lpstr>
      <vt:lpstr>Strongly connected digraph(1)</vt:lpstr>
      <vt:lpstr>Strongly connected digraph(2)</vt:lpstr>
      <vt:lpstr>Proof</vt:lpstr>
      <vt:lpstr>Acyclic digraph</vt:lpstr>
      <vt:lpstr>Topological Order</vt:lpstr>
      <vt:lpstr>Proof</vt:lpstr>
      <vt:lpstr>Exercises 2.3 and 2.4 </vt:lpstr>
      <vt:lpstr>Homework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Kononov</dc:creator>
  <cp:lastModifiedBy>Alexander Kononov</cp:lastModifiedBy>
  <cp:revision>14</cp:revision>
  <dcterms:created xsi:type="dcterms:W3CDTF">2015-10-14T11:01:29Z</dcterms:created>
  <dcterms:modified xsi:type="dcterms:W3CDTF">2015-12-22T09:49:00Z</dcterms:modified>
</cp:coreProperties>
</file>