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3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58" r:id="rId10"/>
    <p:sldId id="259" r:id="rId11"/>
    <p:sldId id="260" r:id="rId12"/>
    <p:sldId id="261" r:id="rId13"/>
    <p:sldId id="262" r:id="rId14"/>
    <p:sldId id="279" r:id="rId15"/>
    <p:sldId id="284" r:id="rId16"/>
    <p:sldId id="285" r:id="rId17"/>
    <p:sldId id="286" r:id="rId18"/>
    <p:sldId id="263" r:id="rId19"/>
    <p:sldId id="264" r:id="rId20"/>
    <p:sldId id="280" r:id="rId21"/>
    <p:sldId id="281" r:id="rId22"/>
    <p:sldId id="287" r:id="rId23"/>
    <p:sldId id="288" r:id="rId24"/>
    <p:sldId id="283" r:id="rId25"/>
    <p:sldId id="289" r:id="rId26"/>
    <p:sldId id="265" r:id="rId27"/>
    <p:sldId id="266" r:id="rId28"/>
    <p:sldId id="282" r:id="rId29"/>
    <p:sldId id="267" r:id="rId30"/>
    <p:sldId id="290" r:id="rId31"/>
    <p:sldId id="291" r:id="rId32"/>
    <p:sldId id="268" r:id="rId33"/>
    <p:sldId id="269" r:id="rId34"/>
    <p:sldId id="270" r:id="rId35"/>
    <p:sldId id="271" r:id="rId36"/>
    <p:sldId id="272" r:id="rId37"/>
    <p:sldId id="293" r:id="rId38"/>
    <p:sldId id="294" r:id="rId39"/>
    <p:sldId id="295" r:id="rId40"/>
    <p:sldId id="292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B78D0-C60C-1B48-A7DC-39B22BCCD37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75931-3F04-3A4C-8C28-478DE3F8F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41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(21/10/15 15:54) -----</a:t>
            </a:r>
          </a:p>
          <a:p>
            <a:r>
              <a:rPr lang="en-US"/>
              <a:t>Connectivity is a very important concept in graph theory. For many problems it sufficies to consider connected graphs, since otherwise we can solve the problem for each component separately. So it is a fundamental task to detect the connected components of a graph.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75931-3F04-3A4C-8C28-478DE3F8FE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45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(21/10/15 15:54) -----</a:t>
            </a:r>
          </a:p>
          <a:p>
            <a:r>
              <a:rPr lang="en-US"/>
              <a:t> This simple algorithm finds a path from a specified vertex s to all other vertices that are reachable from s. It works for both directed and undirected graphs. In the first case it builds a maximal tree containing s. In the directed case it builds a maximal arborescence rooted at 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75931-3F04-3A4C-8C28-478DE3F8FE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39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(21/10/15 15:54) -----</a:t>
            </a:r>
          </a:p>
          <a:p>
            <a:r>
              <a:rPr lang="en-US"/>
              <a:t>Since this is the first graph algorithm in our course we discuss some implementation issues. The first question is how the graph is given.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75931-3F04-3A4C-8C28-478DE3F8FE7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53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(21/10/15 15:54) -----</a:t>
            </a:r>
          </a:p>
          <a:p>
            <a:r>
              <a:rPr lang="en-US"/>
              <a:t>We can think of a matrix with a row for each vertex and a column for each edge. .... Well, this is not very efficient since each column contains only two nonzero entries. The space needed for storing an incedence matrix is O(mn).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75931-3F04-3A4C-8C28-478DE3F8FE7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5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(21/10/15 15:54) -----</a:t>
            </a:r>
          </a:p>
          <a:p>
            <a:r>
              <a:rPr lang="en-US"/>
              <a:t>A better way seems to having a matrix whose rows and colomns are indexed by the vertex 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75931-3F04-3A4C-8C28-478DE3F8FE7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98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(21/10/15 15:54) -----</a:t>
            </a:r>
          </a:p>
          <a:p>
            <a:r>
              <a:rPr lang="en-US"/>
              <a:t>It is the most customary one for graphs. For direct access to the list(s) of each vertex we have pointers to the heads of all lists; these can be sorted with 2n log m additional bits. Hence the total number of bits required for an adjacency list is O(n log m + m log 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75931-3F04-3A4C-8C28-478DE3F8FE7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16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(21/10/15 13:37) -----</a:t>
            </a:r>
          </a:p>
          <a:p>
            <a:r>
              <a:rPr lang="en-US"/>
              <a:t>The first DFS scans the vertices in the order a, g, b, d, e, f and produces the arborescence shown in the last picture.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75931-3F04-3A4C-8C28-478DE3F8FE7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06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(21/10/15 13:37) -----</a:t>
            </a:r>
          </a:p>
          <a:p>
            <a:r>
              <a:rPr lang="en-US"/>
              <a:t>The first DFS scans the vertices in the order a, g, b, d, e, f and produces the arborescence shown in the last picture. The second DFS starts with c but cannot reach any other vertex via a reverce edge. So it proceeds with vertex a because psi(a)=6. Now b, f, g can be reached. Finally e is reached from d. The strongly connected components are {c}, {a,b,f,g}, {d,e}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75931-3F04-3A4C-8C28-478DE3F8FE7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9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 an odd circuit and a bipartition. </a:t>
            </a:r>
            <a:r>
              <a:rPr lang="en-US" dirty="0" err="1" smtClean="0"/>
              <a:t>W.l.o.g</a:t>
            </a:r>
            <a:r>
              <a:rPr lang="en-US" dirty="0" smtClean="0"/>
              <a:t>. let v1 belong to A. But then v2 belong to b b3 to A and so 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75931-3F04-3A4C-8C28-478DE3F8FE74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5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7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1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0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0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2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3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0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2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2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599C8-3B15-A147-9A50-FF2B26B65B9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198E0-9420-B441-922E-9198FCBD2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0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Connectivity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57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Incidence Matrix</a:t>
            </a: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Times New Roman"/>
                <a:cs typeface="Times New Roman"/>
              </a:rPr>
              <a:t>The </a:t>
            </a:r>
            <a:r>
              <a:rPr lang="en-US" sz="2800" b="1" dirty="0" smtClean="0">
                <a:latin typeface="Times New Roman"/>
                <a:cs typeface="Times New Roman"/>
              </a:rPr>
              <a:t>incidence matrix</a:t>
            </a:r>
            <a:r>
              <a:rPr lang="en-US" sz="2800" dirty="0" smtClean="0">
                <a:latin typeface="Times New Roman"/>
                <a:cs typeface="Times New Roman"/>
              </a:rPr>
              <a:t> of an undirected graph 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 is the matrix </a:t>
            </a:r>
            <a:r>
              <a:rPr lang="en-US" sz="2800" i="1" dirty="0" smtClean="0">
                <a:latin typeface="Times New Roman"/>
                <a:cs typeface="Times New Roman"/>
              </a:rPr>
              <a:t>A</a:t>
            </a:r>
            <a:r>
              <a:rPr lang="en-US" sz="2800" dirty="0" smtClean="0">
                <a:latin typeface="Times New Roman"/>
                <a:cs typeface="Times New Roman"/>
              </a:rPr>
              <a:t>=( </a:t>
            </a:r>
            <a:r>
              <a:rPr lang="en-US" sz="2800" i="1" dirty="0" err="1" smtClean="0">
                <a:latin typeface="Times New Roman"/>
                <a:cs typeface="Times New Roman"/>
              </a:rPr>
              <a:t>a</a:t>
            </a:r>
            <a:r>
              <a:rPr lang="en-US" sz="2800" i="1" baseline="-25000" dirty="0" err="1" smtClean="0">
                <a:latin typeface="Times New Roman"/>
                <a:cs typeface="Times New Roman"/>
              </a:rPr>
              <a:t>v,l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en-US" sz="2800" i="1" baseline="-25000" dirty="0" err="1" smtClean="0">
                <a:latin typeface="Times New Roman"/>
                <a:cs typeface="Times New Roman"/>
              </a:rPr>
              <a:t>v</a:t>
            </a:r>
            <a:r>
              <a:rPr lang="en-US" sz="2800" baseline="-25000" dirty="0" err="1" smtClean="0">
                <a:latin typeface="Times New Roman"/>
                <a:cs typeface="Times New Roman"/>
                <a:sym typeface="Symbol" charset="0"/>
              </a:rPr>
              <a:t></a:t>
            </a:r>
            <a:r>
              <a:rPr lang="en-US" sz="2800" i="1" baseline="-25000" dirty="0" err="1" smtClean="0">
                <a:latin typeface="Times New Roman"/>
                <a:cs typeface="Times New Roman"/>
                <a:sym typeface="Symbol" charset="0"/>
              </a:rPr>
              <a:t>V</a:t>
            </a:r>
            <a:r>
              <a:rPr lang="en-US" sz="2800" baseline="-25000" dirty="0" smtClean="0">
                <a:latin typeface="Times New Roman"/>
                <a:cs typeface="Times New Roman"/>
                <a:sym typeface="Symbol" charset="0"/>
              </a:rPr>
              <a:t>(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 charset="0"/>
              </a:rPr>
              <a:t>G</a:t>
            </a:r>
            <a:r>
              <a:rPr lang="en-US" sz="2800" baseline="-25000" dirty="0" smtClean="0">
                <a:latin typeface="Times New Roman"/>
                <a:cs typeface="Times New Roman"/>
                <a:sym typeface="Symbol" charset="0"/>
              </a:rPr>
              <a:t>),</a:t>
            </a:r>
            <a:r>
              <a:rPr lang="en-US" sz="2800" i="1" baseline="-25000" dirty="0" err="1" smtClean="0">
                <a:latin typeface="Times New Roman"/>
                <a:cs typeface="Times New Roman"/>
                <a:sym typeface="Symbol" charset="0"/>
              </a:rPr>
              <a:t>e</a:t>
            </a:r>
            <a:r>
              <a:rPr lang="en-US" sz="2800" baseline="-25000" dirty="0" err="1" smtClean="0">
                <a:latin typeface="Times New Roman"/>
                <a:cs typeface="Times New Roman"/>
                <a:sym typeface="Symbol" charset="0"/>
              </a:rPr>
              <a:t></a:t>
            </a:r>
            <a:r>
              <a:rPr lang="en-US" sz="2800" i="1" baseline="-25000" dirty="0" err="1" smtClean="0">
                <a:latin typeface="Times New Roman"/>
                <a:cs typeface="Times New Roman"/>
                <a:sym typeface="Symbol" charset="0"/>
              </a:rPr>
              <a:t>E</a:t>
            </a:r>
            <a:r>
              <a:rPr lang="en-US" sz="2800" baseline="-25000" dirty="0" smtClean="0">
                <a:latin typeface="Times New Roman"/>
                <a:cs typeface="Times New Roman"/>
                <a:sym typeface="Symbol" charset="0"/>
              </a:rPr>
              <a:t>(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 charset="0"/>
              </a:rPr>
              <a:t>G</a:t>
            </a:r>
            <a:r>
              <a:rPr lang="en-US" sz="2800" baseline="-25000" dirty="0" smtClean="0">
                <a:latin typeface="Times New Roman"/>
                <a:cs typeface="Times New Roman"/>
                <a:sym typeface="Symbol" charset="0"/>
              </a:rPr>
              <a:t>) </a:t>
            </a: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where</a:t>
            </a:r>
          </a:p>
          <a:p>
            <a:pPr eaLnBrk="1" hangingPunct="1">
              <a:defRPr/>
            </a:pPr>
            <a:endParaRPr lang="en-US" sz="2800" dirty="0" smtClean="0">
              <a:latin typeface="Times New Roman"/>
              <a:cs typeface="Times New Roman"/>
              <a:sym typeface="Symbol" charset="0"/>
            </a:endParaRPr>
          </a:p>
          <a:p>
            <a:pPr eaLnBrk="1" hangingPunct="1">
              <a:defRPr/>
            </a:pPr>
            <a:endParaRPr lang="en-US" sz="2800" dirty="0" smtClean="0">
              <a:latin typeface="Times New Roman"/>
              <a:cs typeface="Times New Roman"/>
              <a:sym typeface="Symbol" charset="0"/>
            </a:endParaRPr>
          </a:p>
          <a:p>
            <a:pPr eaLnBrk="1" hangingPunct="1">
              <a:defRPr/>
            </a:pPr>
            <a:r>
              <a:rPr lang="en-US" sz="2800" dirty="0" smtClean="0">
                <a:latin typeface="Times New Roman"/>
                <a:cs typeface="Times New Roman"/>
              </a:rPr>
              <a:t>The </a:t>
            </a:r>
            <a:r>
              <a:rPr lang="en-US" sz="2800" b="1" dirty="0" smtClean="0">
                <a:latin typeface="Times New Roman"/>
                <a:cs typeface="Times New Roman"/>
              </a:rPr>
              <a:t>incidence matrix</a:t>
            </a:r>
            <a:r>
              <a:rPr lang="en-US" sz="2800" dirty="0" smtClean="0">
                <a:latin typeface="Times New Roman"/>
                <a:cs typeface="Times New Roman"/>
              </a:rPr>
              <a:t> of a digraph </a:t>
            </a:r>
            <a:r>
              <a:rPr lang="en-US" sz="2800" i="1" dirty="0" smtClean="0">
                <a:latin typeface="Times New Roman"/>
                <a:cs typeface="Times New Roman"/>
              </a:rPr>
              <a:t>G </a:t>
            </a:r>
            <a:r>
              <a:rPr lang="en-US" sz="2800" dirty="0" smtClean="0">
                <a:latin typeface="Times New Roman"/>
                <a:cs typeface="Times New Roman"/>
              </a:rPr>
              <a:t>is the matrix </a:t>
            </a:r>
            <a:r>
              <a:rPr lang="en-US" sz="2800" i="1" dirty="0" smtClean="0">
                <a:latin typeface="Times New Roman"/>
                <a:cs typeface="Times New Roman"/>
              </a:rPr>
              <a:t>A</a:t>
            </a:r>
            <a:r>
              <a:rPr lang="en-US" sz="2800" dirty="0" smtClean="0">
                <a:latin typeface="Times New Roman"/>
                <a:cs typeface="Times New Roman"/>
              </a:rPr>
              <a:t>=( </a:t>
            </a:r>
            <a:r>
              <a:rPr lang="en-US" sz="2800" i="1" dirty="0" err="1" smtClean="0">
                <a:latin typeface="Times New Roman"/>
                <a:cs typeface="Times New Roman"/>
              </a:rPr>
              <a:t>a</a:t>
            </a:r>
            <a:r>
              <a:rPr lang="en-US" sz="2800" i="1" baseline="-25000" dirty="0" err="1" smtClean="0">
                <a:latin typeface="Times New Roman"/>
                <a:cs typeface="Times New Roman"/>
              </a:rPr>
              <a:t>v,l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en-US" sz="2800" i="1" baseline="-25000" dirty="0" err="1" smtClean="0">
                <a:latin typeface="Times New Roman"/>
                <a:cs typeface="Times New Roman"/>
              </a:rPr>
              <a:t>v</a:t>
            </a:r>
            <a:r>
              <a:rPr lang="en-US" sz="2800" baseline="-25000" dirty="0" err="1" smtClean="0">
                <a:latin typeface="Times New Roman"/>
                <a:cs typeface="Times New Roman"/>
                <a:sym typeface="Symbol" charset="0"/>
              </a:rPr>
              <a:t></a:t>
            </a:r>
            <a:r>
              <a:rPr lang="en-US" sz="2800" i="1" baseline="-25000" dirty="0" err="1" smtClean="0">
                <a:latin typeface="Times New Roman"/>
                <a:cs typeface="Times New Roman"/>
                <a:sym typeface="Symbol" charset="0"/>
              </a:rPr>
              <a:t>V</a:t>
            </a:r>
            <a:r>
              <a:rPr lang="en-US" sz="2800" baseline="-25000" dirty="0" smtClean="0">
                <a:latin typeface="Times New Roman"/>
                <a:cs typeface="Times New Roman"/>
                <a:sym typeface="Symbol" charset="0"/>
              </a:rPr>
              <a:t>(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 charset="0"/>
              </a:rPr>
              <a:t>G</a:t>
            </a:r>
            <a:r>
              <a:rPr lang="en-US" sz="2800" baseline="-25000" dirty="0" smtClean="0">
                <a:latin typeface="Times New Roman"/>
                <a:cs typeface="Times New Roman"/>
                <a:sym typeface="Symbol" charset="0"/>
              </a:rPr>
              <a:t>),</a:t>
            </a:r>
            <a:r>
              <a:rPr lang="en-US" sz="2800" i="1" baseline="-25000" dirty="0" err="1" smtClean="0">
                <a:latin typeface="Times New Roman"/>
                <a:cs typeface="Times New Roman"/>
                <a:sym typeface="Symbol" charset="0"/>
              </a:rPr>
              <a:t>e</a:t>
            </a:r>
            <a:r>
              <a:rPr lang="en-US" sz="2800" baseline="-25000" dirty="0" err="1" smtClean="0">
                <a:latin typeface="Times New Roman"/>
                <a:cs typeface="Times New Roman"/>
                <a:sym typeface="Symbol" charset="0"/>
              </a:rPr>
              <a:t></a:t>
            </a:r>
            <a:r>
              <a:rPr lang="en-US" sz="2800" i="1" baseline="-25000" dirty="0" err="1" smtClean="0">
                <a:latin typeface="Times New Roman"/>
                <a:cs typeface="Times New Roman"/>
                <a:sym typeface="Symbol" charset="0"/>
              </a:rPr>
              <a:t>E</a:t>
            </a:r>
            <a:r>
              <a:rPr lang="en-US" sz="2800" baseline="-25000" dirty="0" smtClean="0">
                <a:latin typeface="Times New Roman"/>
                <a:cs typeface="Times New Roman"/>
                <a:sym typeface="Symbol" charset="0"/>
              </a:rPr>
              <a:t>(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 charset="0"/>
              </a:rPr>
              <a:t>G</a:t>
            </a:r>
            <a:r>
              <a:rPr lang="en-US" sz="2800" baseline="-25000" dirty="0" smtClean="0">
                <a:latin typeface="Times New Roman"/>
                <a:cs typeface="Times New Roman"/>
                <a:sym typeface="Symbol" charset="0"/>
              </a:rPr>
              <a:t>) </a:t>
            </a: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where</a:t>
            </a:r>
          </a:p>
          <a:p>
            <a:pPr eaLnBrk="1" hangingPunct="1">
              <a:defRPr/>
            </a:pPr>
            <a:endParaRPr lang="en-US" sz="2800" dirty="0" smtClean="0">
              <a:latin typeface="Times New Roman"/>
              <a:cs typeface="Times New Roman"/>
              <a:sym typeface="Symbol" charset="0"/>
            </a:endParaRPr>
          </a:p>
          <a:p>
            <a:pPr eaLnBrk="1" hangingPunct="1">
              <a:defRPr/>
            </a:pPr>
            <a:endParaRPr lang="en-US" dirty="0" smtClean="0">
              <a:cs typeface="+mn-cs"/>
              <a:sym typeface="Symbol" charset="0"/>
            </a:endParaRPr>
          </a:p>
          <a:p>
            <a:pPr eaLnBrk="1" hangingPunct="1">
              <a:defRPr/>
            </a:pPr>
            <a:endParaRPr lang="en-US" dirty="0" smtClean="0">
              <a:cs typeface="+mn-cs"/>
              <a:sym typeface="Symbol" charset="0"/>
            </a:endParaRPr>
          </a:p>
          <a:p>
            <a:pPr eaLnBrk="1" hangingPunct="1">
              <a:defRPr/>
            </a:pPr>
            <a:endParaRPr lang="en-US" i="1" dirty="0" smtClean="0">
              <a:cs typeface="+mn-cs"/>
              <a:sym typeface="Symbol" charset="0"/>
            </a:endParaRPr>
          </a:p>
        </p:txBody>
      </p:sp>
      <p:graphicFrame>
        <p:nvGraphicFramePr>
          <p:cNvPr id="52227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610184140"/>
              </p:ext>
            </p:extLst>
          </p:nvPr>
        </p:nvGraphicFramePr>
        <p:xfrm>
          <a:off x="3276600" y="2710546"/>
          <a:ext cx="1981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4" imgW="1168400" imgH="457200" progId="Equation.3">
                  <p:embed/>
                </p:oleObj>
              </mc:Choice>
              <mc:Fallback>
                <p:oleObj name="Equation" r:id="rId4" imgW="1168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710546"/>
                        <a:ext cx="19812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6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328730168"/>
              </p:ext>
            </p:extLst>
          </p:nvPr>
        </p:nvGraphicFramePr>
        <p:xfrm>
          <a:off x="2438400" y="4818153"/>
          <a:ext cx="2438400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6" imgW="1562100" imgH="711200" progId="Equation.3">
                  <p:embed/>
                </p:oleObj>
              </mc:Choice>
              <mc:Fallback>
                <p:oleObj name="Equation" r:id="rId6" imgW="15621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818153"/>
                        <a:ext cx="2438400" cy="110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0437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Adjacency matrix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55070" cy="45259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>
                <a:latin typeface="Times New Roman"/>
                <a:cs typeface="Times New Roman"/>
              </a:rPr>
              <a:t>The </a:t>
            </a:r>
            <a:r>
              <a:rPr lang="en-US" sz="2800" b="1" dirty="0" smtClean="0">
                <a:latin typeface="Times New Roman"/>
                <a:cs typeface="Times New Roman"/>
              </a:rPr>
              <a:t>adjacency matrix</a:t>
            </a:r>
            <a:r>
              <a:rPr lang="en-US" sz="2800" dirty="0" smtClean="0">
                <a:latin typeface="Times New Roman"/>
                <a:cs typeface="Times New Roman"/>
              </a:rPr>
              <a:t> of a simple graph </a:t>
            </a:r>
            <a:r>
              <a:rPr lang="en-US" sz="2800" i="1" dirty="0" smtClean="0">
                <a:latin typeface="Times New Roman"/>
                <a:cs typeface="Times New Roman"/>
              </a:rPr>
              <a:t>G </a:t>
            </a:r>
            <a:r>
              <a:rPr lang="en-US" sz="2800" dirty="0" smtClean="0">
                <a:latin typeface="Times New Roman"/>
                <a:cs typeface="Times New Roman"/>
              </a:rPr>
              <a:t>is the 0-1-matrix </a:t>
            </a:r>
            <a:r>
              <a:rPr lang="en-US" sz="2800" i="1" dirty="0" smtClean="0">
                <a:latin typeface="Times New Roman"/>
                <a:cs typeface="Times New Roman"/>
              </a:rPr>
              <a:t>A</a:t>
            </a:r>
            <a:r>
              <a:rPr lang="en-US" sz="2800" dirty="0" smtClean="0">
                <a:latin typeface="Times New Roman"/>
                <a:cs typeface="Times New Roman"/>
              </a:rPr>
              <a:t>=( </a:t>
            </a:r>
            <a:r>
              <a:rPr lang="en-US" sz="2800" i="1" dirty="0" err="1" smtClean="0">
                <a:latin typeface="Times New Roman"/>
                <a:cs typeface="Times New Roman"/>
              </a:rPr>
              <a:t>a</a:t>
            </a:r>
            <a:r>
              <a:rPr lang="en-US" sz="2800" i="1" baseline="-25000" dirty="0" err="1" smtClean="0">
                <a:latin typeface="Times New Roman"/>
                <a:cs typeface="Times New Roman"/>
              </a:rPr>
              <a:t>v,w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en-US" sz="2800" i="1" baseline="-25000" dirty="0" err="1" smtClean="0">
                <a:latin typeface="Times New Roman"/>
                <a:cs typeface="Times New Roman"/>
              </a:rPr>
              <a:t>v,w</a:t>
            </a:r>
            <a:r>
              <a:rPr lang="en-US" sz="2800" baseline="-25000" dirty="0" err="1" smtClean="0">
                <a:latin typeface="Times New Roman"/>
                <a:cs typeface="Times New Roman"/>
                <a:sym typeface="Symbol" charset="0"/>
              </a:rPr>
              <a:t></a:t>
            </a:r>
            <a:r>
              <a:rPr lang="en-US" sz="2800" i="1" baseline="-25000" dirty="0" err="1" smtClean="0">
                <a:latin typeface="Times New Roman"/>
                <a:cs typeface="Times New Roman"/>
                <a:sym typeface="Symbol" charset="0"/>
              </a:rPr>
              <a:t>V</a:t>
            </a:r>
            <a:r>
              <a:rPr lang="en-US" sz="2800" baseline="-25000" dirty="0" smtClean="0">
                <a:latin typeface="Times New Roman"/>
                <a:cs typeface="Times New Roman"/>
                <a:sym typeface="Symbol" charset="0"/>
              </a:rPr>
              <a:t>(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 charset="0"/>
              </a:rPr>
              <a:t>G</a:t>
            </a:r>
            <a:r>
              <a:rPr lang="en-US" sz="2800" baseline="-25000" dirty="0" smtClean="0">
                <a:latin typeface="Times New Roman"/>
                <a:cs typeface="Times New Roman"/>
                <a:sym typeface="Symbol" charset="0"/>
              </a:rPr>
              <a:t>) </a:t>
            </a: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with </a:t>
            </a:r>
            <a:r>
              <a:rPr lang="en-US" sz="2800" i="1" dirty="0" err="1" smtClean="0">
                <a:latin typeface="Times New Roman"/>
                <a:cs typeface="Times New Roman"/>
              </a:rPr>
              <a:t>a</a:t>
            </a:r>
            <a:r>
              <a:rPr lang="en-US" sz="2800" i="1" baseline="-25000" dirty="0" err="1" smtClean="0">
                <a:latin typeface="Times New Roman"/>
                <a:cs typeface="Times New Roman"/>
              </a:rPr>
              <a:t>v,w</a:t>
            </a:r>
            <a:r>
              <a:rPr lang="en-US" sz="2800" i="1" dirty="0" smtClean="0">
                <a:latin typeface="Times New Roman"/>
                <a:cs typeface="Times New Roman"/>
              </a:rPr>
              <a:t>=</a:t>
            </a:r>
            <a:r>
              <a:rPr lang="en-US" sz="2800" dirty="0" smtClean="0">
                <a:latin typeface="Times New Roman"/>
                <a:cs typeface="Times New Roman"/>
              </a:rPr>
              <a:t>1 </a:t>
            </a:r>
            <a:r>
              <a:rPr lang="en-US" sz="2800" dirty="0" err="1" smtClean="0">
                <a:latin typeface="Times New Roman"/>
                <a:cs typeface="Times New Roman"/>
              </a:rPr>
              <a:t>iff</a:t>
            </a:r>
            <a:r>
              <a:rPr lang="en-US" sz="2800" dirty="0" smtClean="0">
                <a:latin typeface="Times New Roman"/>
                <a:cs typeface="Times New Roman"/>
              </a:rPr>
              <a:t> (</a:t>
            </a:r>
            <a:r>
              <a:rPr lang="en-US" sz="2800" i="1" dirty="0" err="1" smtClean="0">
                <a:latin typeface="Times New Roman"/>
                <a:cs typeface="Times New Roman"/>
              </a:rPr>
              <a:t>v,w</a:t>
            </a:r>
            <a:r>
              <a:rPr lang="en-US" sz="2800" dirty="0" smtClean="0">
                <a:latin typeface="Times New Roman"/>
                <a:cs typeface="Times New Roman"/>
              </a:rPr>
              <a:t>) </a:t>
            </a: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</a:t>
            </a:r>
            <a:r>
              <a:rPr lang="en-US" sz="2800" i="1" dirty="0" smtClean="0">
                <a:latin typeface="Times New Roman"/>
                <a:cs typeface="Times New Roman"/>
                <a:sym typeface="Symbol" charset="0"/>
              </a:rPr>
              <a:t>E</a:t>
            </a: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  <a:sym typeface="Symbol" charset="0"/>
              </a:rPr>
              <a:t>G</a:t>
            </a: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).</a:t>
            </a:r>
          </a:p>
          <a:p>
            <a:pPr eaLnBrk="1" hangingPunct="1">
              <a:defRPr/>
            </a:pPr>
            <a:endParaRPr lang="en-US" sz="2800" dirty="0" smtClean="0">
              <a:latin typeface="Times New Roman"/>
              <a:cs typeface="Times New Roman"/>
              <a:sym typeface="Symbol" charset="0"/>
            </a:endParaRPr>
          </a:p>
          <a:p>
            <a:pPr eaLnBrk="1" hangingPunct="1">
              <a:defRPr/>
            </a:pP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The </a:t>
            </a:r>
            <a:r>
              <a:rPr lang="en-US" sz="2800" dirty="0" smtClean="0">
                <a:latin typeface="Times New Roman"/>
                <a:cs typeface="Times New Roman"/>
              </a:rPr>
              <a:t>adjacency matrix is appropriate if the graph </a:t>
            </a:r>
            <a:r>
              <a:rPr lang="en-US" sz="2800" b="1" dirty="0" smtClean="0">
                <a:latin typeface="Times New Roman"/>
                <a:cs typeface="Times New Roman"/>
              </a:rPr>
              <a:t>dense, </a:t>
            </a:r>
            <a:r>
              <a:rPr lang="en-US" sz="2800" dirty="0" err="1" smtClean="0">
                <a:latin typeface="Times New Roman"/>
                <a:cs typeface="Times New Roman"/>
              </a:rPr>
              <a:t>i.e</a:t>
            </a:r>
            <a:r>
              <a:rPr lang="en-US" sz="2800" dirty="0" smtClean="0">
                <a:latin typeface="Times New Roman"/>
                <a:cs typeface="Times New Roman"/>
              </a:rPr>
              <a:t> has </a:t>
            </a:r>
            <a:r>
              <a:rPr lang="el-GR" sz="2800" dirty="0" smtClean="0">
                <a:latin typeface="Times New Roman"/>
                <a:cs typeface="Times New Roman"/>
              </a:rPr>
              <a:t>Θ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n</a:t>
            </a:r>
            <a:r>
              <a:rPr lang="en-US" sz="2800" baseline="30000" dirty="0" smtClean="0">
                <a:latin typeface="Times New Roman"/>
                <a:cs typeface="Times New Roman"/>
              </a:rPr>
              <a:t>2</a:t>
            </a:r>
            <a:r>
              <a:rPr lang="en-US" sz="2800" dirty="0" smtClean="0">
                <a:latin typeface="Times New Roman"/>
                <a:cs typeface="Times New Roman"/>
              </a:rPr>
              <a:t>) edges.</a:t>
            </a:r>
          </a:p>
          <a:p>
            <a:pPr eaLnBrk="1" hangingPunct="1">
              <a:defRPr/>
            </a:pPr>
            <a:r>
              <a:rPr lang="en-US" sz="2800" dirty="0" smtClean="0">
                <a:latin typeface="Times New Roman"/>
                <a:cs typeface="Times New Roman"/>
              </a:rPr>
              <a:t>For </a:t>
            </a:r>
            <a:r>
              <a:rPr lang="en-US" sz="2800" b="1" dirty="0" smtClean="0">
                <a:latin typeface="Times New Roman"/>
                <a:cs typeface="Times New Roman"/>
              </a:rPr>
              <a:t>sparse </a:t>
            </a:r>
            <a:r>
              <a:rPr lang="en-US" sz="2800" dirty="0" smtClean="0">
                <a:latin typeface="Times New Roman"/>
                <a:cs typeface="Times New Roman"/>
              </a:rPr>
              <a:t>graphs, say with </a:t>
            </a:r>
            <a:r>
              <a:rPr lang="en-US" sz="2800" i="1" dirty="0" smtClean="0">
                <a:latin typeface="Times New Roman"/>
                <a:cs typeface="Times New Roman"/>
              </a:rPr>
              <a:t>O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n</a:t>
            </a:r>
            <a:r>
              <a:rPr lang="en-US" sz="2800" dirty="0" smtClean="0">
                <a:latin typeface="Times New Roman"/>
                <a:cs typeface="Times New Roman"/>
              </a:rPr>
              <a:t>) edges only, on can do much better.</a:t>
            </a:r>
            <a:endParaRPr lang="el-GR" sz="28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5254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Adjacency list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>
                <a:latin typeface="Times New Roman"/>
                <a:cs typeface="Times New Roman"/>
              </a:rPr>
              <a:t>Almost all graph algorithms require finding the edges incident to a given vertex. Thus one should have a list of incident edges for each vertex. In case of directed graphs, two lists, one for entering edges and one for leaving edges, are appropriate. This data structure is called </a:t>
            </a:r>
            <a:r>
              <a:rPr lang="en-US" sz="2800" b="1" dirty="0" smtClean="0">
                <a:latin typeface="Times New Roman"/>
                <a:cs typeface="Times New Roman"/>
              </a:rPr>
              <a:t>adjacency list.</a:t>
            </a:r>
            <a:endParaRPr lang="en-US" sz="28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9874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>
                <a:cs typeface="+mj-cs"/>
              </a:rPr>
              <a:t>Running time of the Graph Scanning Algorithm</a:t>
            </a:r>
            <a:r>
              <a:rPr lang="en-US" sz="4000" smtClean="0">
                <a:cs typeface="+mj-cs"/>
              </a:rPr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600200"/>
            <a:ext cx="8345565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Proposition 3.2. </a:t>
            </a:r>
          </a:p>
          <a:p>
            <a:pPr eaLnBrk="1" hangingPunct="1">
              <a:buFontTx/>
              <a:buNone/>
              <a:defRPr/>
            </a:pPr>
            <a:r>
              <a:rPr lang="en-US" i="1" dirty="0" smtClean="0">
                <a:latin typeface="Times New Roman"/>
                <a:cs typeface="Times New Roman"/>
              </a:rPr>
              <a:t>   </a:t>
            </a:r>
            <a:r>
              <a:rPr lang="en-US" sz="2800" i="1" dirty="0" smtClean="0">
                <a:latin typeface="Times New Roman"/>
                <a:cs typeface="Times New Roman"/>
              </a:rPr>
              <a:t> The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cs typeface="Times New Roman"/>
              </a:rPr>
              <a:t>Graph Scanning Algorithm </a:t>
            </a:r>
            <a:r>
              <a:rPr lang="en-US" sz="2800" i="1" dirty="0" smtClean="0">
                <a:latin typeface="Times New Roman"/>
                <a:cs typeface="Times New Roman"/>
              </a:rPr>
              <a:t>can be implemented to run in O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err="1" smtClean="0">
                <a:latin typeface="Times New Roman"/>
                <a:cs typeface="Times New Roman"/>
              </a:rPr>
              <a:t>m+n</a:t>
            </a:r>
            <a:r>
              <a:rPr lang="en-US" sz="2800" dirty="0" smtClean="0">
                <a:latin typeface="Times New Roman"/>
                <a:cs typeface="Times New Roman"/>
              </a:rPr>
              <a:t>) </a:t>
            </a:r>
            <a:r>
              <a:rPr lang="en-US" sz="2800" i="1" dirty="0" smtClean="0">
                <a:latin typeface="Times New Roman"/>
                <a:cs typeface="Times New Roman"/>
              </a:rPr>
              <a:t>time. The connected components of a graph can be determined in linear time</a:t>
            </a:r>
            <a:r>
              <a:rPr lang="en-US" i="1" dirty="0" smtClean="0">
                <a:latin typeface="Times New Roman"/>
                <a:cs typeface="Times New Roman"/>
              </a:rPr>
              <a:t>.</a:t>
            </a:r>
            <a:endParaRPr lang="en-US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2609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Graph Scanning Algorithm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" charset="0"/>
                <a:cs typeface="+mn-cs"/>
              </a:rPr>
              <a:t>Input: </a:t>
            </a:r>
            <a:r>
              <a:rPr lang="en-US" sz="2400" dirty="0" smtClean="0">
                <a:latin typeface="Times" charset="0"/>
                <a:cs typeface="+mn-cs"/>
              </a:rPr>
              <a:t>A graph </a:t>
            </a:r>
            <a:r>
              <a:rPr lang="en-US" sz="2400" i="1" dirty="0" smtClean="0">
                <a:latin typeface="Times" charset="0"/>
                <a:cs typeface="+mn-cs"/>
              </a:rPr>
              <a:t>G </a:t>
            </a:r>
            <a:r>
              <a:rPr lang="en-US" sz="2400" dirty="0" smtClean="0">
                <a:latin typeface="Times" charset="0"/>
                <a:cs typeface="+mn-cs"/>
              </a:rPr>
              <a:t>and some vertex</a:t>
            </a:r>
            <a:r>
              <a:rPr lang="en-US" sz="2400" i="1" dirty="0" smtClean="0">
                <a:latin typeface="Times" charset="0"/>
                <a:cs typeface="+mn-cs"/>
              </a:rPr>
              <a:t> s</a:t>
            </a:r>
            <a:r>
              <a:rPr lang="en-US" sz="2400" dirty="0" smtClean="0">
                <a:cs typeface="+mn-cs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" charset="0"/>
                <a:cs typeface="+mn-cs"/>
              </a:rPr>
              <a:t>Output: </a:t>
            </a:r>
            <a:r>
              <a:rPr lang="en-US" sz="2400" dirty="0" smtClean="0">
                <a:latin typeface="Times" charset="0"/>
                <a:cs typeface="+mn-cs"/>
              </a:rPr>
              <a:t>The set </a:t>
            </a:r>
            <a:r>
              <a:rPr lang="en-US" sz="2400" i="1" dirty="0" smtClean="0">
                <a:latin typeface="Times" charset="0"/>
                <a:cs typeface="+mn-cs"/>
              </a:rPr>
              <a:t>R </a:t>
            </a:r>
            <a:r>
              <a:rPr lang="en-US" sz="2400" dirty="0" smtClean="0">
                <a:latin typeface="Times" charset="0"/>
                <a:cs typeface="+mn-cs"/>
              </a:rPr>
              <a:t>of vertices reachable from</a:t>
            </a:r>
            <a:r>
              <a:rPr lang="en-US" sz="2400" i="1" dirty="0" smtClean="0">
                <a:latin typeface="Times" charset="0"/>
                <a:cs typeface="+mn-cs"/>
              </a:rPr>
              <a:t> s </a:t>
            </a:r>
            <a:r>
              <a:rPr lang="en-US" sz="2400" dirty="0" smtClean="0">
                <a:latin typeface="Times" charset="0"/>
                <a:cs typeface="+mn-cs"/>
              </a:rPr>
              <a:t>and a set </a:t>
            </a:r>
            <a:r>
              <a:rPr lang="en-US" sz="2400" i="1" dirty="0" smtClean="0">
                <a:latin typeface="Times" charset="0"/>
                <a:cs typeface="+mn-cs"/>
              </a:rPr>
              <a:t>T</a:t>
            </a:r>
            <a:r>
              <a:rPr lang="en-US" sz="2400" dirty="0" smtClean="0">
                <a:latin typeface="MS Mincho" charset="0"/>
                <a:ea typeface="MS Mincho" charset="0"/>
                <a:cs typeface="Times New Roman" charset="0"/>
              </a:rPr>
              <a:t>⊆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E</a:t>
            </a:r>
            <a:r>
              <a:rPr lang="en-US" sz="2400" dirty="0" smtClean="0">
                <a:ea typeface="MS Gothic" charset="0"/>
                <a:cs typeface="Times New Roman" charset="0"/>
              </a:rPr>
              <a:t>(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G</a:t>
            </a:r>
            <a:r>
              <a:rPr lang="en-US" sz="2400" dirty="0" smtClean="0">
                <a:ea typeface="MS Gothic" charset="0"/>
                <a:cs typeface="Times New Roman" charset="0"/>
              </a:rPr>
              <a:t>) such that (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R</a:t>
            </a:r>
            <a:r>
              <a:rPr lang="en-US" sz="2400" dirty="0" smtClean="0">
                <a:ea typeface="MS Gothic" charset="0"/>
                <a:cs typeface="Times New Roman" charset="0"/>
              </a:rPr>
              <a:t>,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T</a:t>
            </a:r>
            <a:r>
              <a:rPr lang="en-US" sz="2400" dirty="0" smtClean="0">
                <a:ea typeface="MS Gothic" charset="0"/>
                <a:cs typeface="Times New Roman" charset="0"/>
              </a:rPr>
              <a:t>) is an arborescence rooted at 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s</a:t>
            </a:r>
            <a:r>
              <a:rPr lang="en-US" sz="2400" dirty="0" smtClean="0">
                <a:ea typeface="MS Gothic" charset="0"/>
                <a:cs typeface="Times New Roman" charset="0"/>
              </a:rPr>
              <a:t> (resp. a tree)</a:t>
            </a:r>
            <a:r>
              <a:rPr lang="en-US" sz="2400" dirty="0" smtClean="0">
                <a:cs typeface="+mn-cs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endParaRPr lang="en-US" sz="2400" dirty="0" smtClean="0">
              <a:cs typeface="+mn-cs"/>
            </a:endParaRP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Set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 :={</a:t>
            </a:r>
            <a:r>
              <a:rPr lang="en-US" sz="2400" i="1" dirty="0" smtClean="0"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cs typeface="Times New Roman"/>
              </a:rPr>
              <a:t>},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{s} and </a:t>
            </a:r>
            <a:r>
              <a:rPr lang="en-US" sz="2400" i="1" dirty="0" smtClean="0">
                <a:latin typeface="Times New Roman"/>
                <a:cs typeface="Times New Roman"/>
              </a:rPr>
              <a:t>T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. </a:t>
            </a: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If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=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then stop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,                                                                  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                     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 else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choose a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3)     Choose a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\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with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=(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,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.</a:t>
            </a:r>
            <a:endParaRPr lang="en-US" sz="2400" i="1" dirty="0" smtClean="0">
              <a:latin typeface="Times New Roman"/>
              <a:ea typeface="MS Gothic" charset="0"/>
              <a:cs typeface="Times New Roman"/>
            </a:endParaRP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     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If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there is no such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w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then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set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\{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} and </a:t>
            </a:r>
            <a:r>
              <a:rPr lang="en-US" sz="2400" b="1" dirty="0" smtClean="0">
                <a:latin typeface="Times New Roman"/>
                <a:cs typeface="Times New Roman"/>
              </a:rPr>
              <a:t>go to</a:t>
            </a:r>
            <a:r>
              <a:rPr lang="en-US" sz="2400" dirty="0" smtClean="0">
                <a:latin typeface="Times New Roman"/>
                <a:cs typeface="Times New Roman"/>
              </a:rPr>
              <a:t> 2.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4)     Set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},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i="1" dirty="0" smtClean="0">
                <a:latin typeface="Times New Roman"/>
                <a:cs typeface="Times New Roman"/>
              </a:rPr>
              <a:t>Q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 and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T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cs typeface="Times New Roman"/>
              </a:rPr>
              <a:t>T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}. </a:t>
            </a:r>
            <a:r>
              <a:rPr lang="en-US" sz="2400" b="1" dirty="0" smtClean="0">
                <a:latin typeface="Times New Roman"/>
                <a:ea typeface="MS Mincho" charset="0"/>
                <a:cs typeface="Times New Roman"/>
              </a:rPr>
              <a:t>Go to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2. </a:t>
            </a:r>
            <a:endParaRPr lang="en-US" sz="2400" b="1" dirty="0" smtClean="0">
              <a:latin typeface="Times New Roman"/>
              <a:ea typeface="MS Mincho" charset="0"/>
              <a:cs typeface="Times New Roman"/>
            </a:endParaRP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marL="609600" indent="-609600"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376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Prop 3.2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/>
                <a:cs typeface="Times New Roman"/>
              </a:rPr>
              <a:t>Assume that 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 is given by adjacency list. For each vertex 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 we introduce a pointer </a:t>
            </a:r>
            <a:r>
              <a:rPr lang="en-US" sz="2800" i="1" dirty="0" smtClean="0">
                <a:latin typeface="Times New Roman"/>
                <a:cs typeface="Times New Roman"/>
              </a:rPr>
              <a:t>current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), indicating the current edge in the list containing all edges in </a:t>
            </a:r>
            <a:r>
              <a:rPr lang="en-US" sz="2800" dirty="0" err="1" smtClean="0">
                <a:latin typeface="Times New Roman"/>
                <a:cs typeface="Times New Roman"/>
              </a:rPr>
              <a:t>δ</a:t>
            </a:r>
            <a:r>
              <a:rPr lang="en-US" sz="2800" dirty="0" smtClean="0">
                <a:latin typeface="Times New Roman"/>
                <a:cs typeface="Times New Roman"/>
              </a:rPr>
              <a:t>(x) (resp. </a:t>
            </a:r>
            <a:r>
              <a:rPr lang="en-US" sz="2800" dirty="0" err="1">
                <a:latin typeface="Times New Roman"/>
                <a:cs typeface="Times New Roman"/>
              </a:rPr>
              <a:t>δ</a:t>
            </a:r>
            <a:r>
              <a:rPr lang="en-US" sz="2800" baseline="30000" dirty="0">
                <a:latin typeface="Times New Roman"/>
                <a:cs typeface="Times New Roman"/>
              </a:rPr>
              <a:t>+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)). Initially </a:t>
            </a:r>
            <a:r>
              <a:rPr lang="en-US" sz="2800" i="1" dirty="0">
                <a:latin typeface="Times New Roman"/>
                <a:cs typeface="Times New Roman"/>
              </a:rPr>
              <a:t>current</a:t>
            </a:r>
            <a:r>
              <a:rPr lang="en-US" sz="2800" dirty="0">
                <a:latin typeface="Times New Roman"/>
                <a:cs typeface="Times New Roman"/>
              </a:rPr>
              <a:t>(</a:t>
            </a:r>
            <a:r>
              <a:rPr lang="en-US" sz="2800" i="1" dirty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) is set to the first element of the list.</a:t>
            </a:r>
          </a:p>
          <a:p>
            <a:r>
              <a:rPr lang="en-US" sz="2800" dirty="0" smtClean="0">
                <a:latin typeface="Times New Roman"/>
                <a:cs typeface="Times New Roman"/>
              </a:rPr>
              <a:t>In (3), the pointer moves forward. When the end of the list is reached, 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 is removed from </a:t>
            </a:r>
            <a:r>
              <a:rPr lang="en-US" sz="2800" i="1" dirty="0" smtClean="0">
                <a:latin typeface="Times New Roman"/>
                <a:cs typeface="Times New Roman"/>
              </a:rPr>
              <a:t>Q</a:t>
            </a:r>
            <a:r>
              <a:rPr lang="en-US" sz="2800" dirty="0" smtClean="0">
                <a:latin typeface="Times New Roman"/>
                <a:cs typeface="Times New Roman"/>
              </a:rPr>
              <a:t> and will never be inserted again.</a:t>
            </a:r>
          </a:p>
          <a:p>
            <a:r>
              <a:rPr lang="en-US" sz="2800" dirty="0" smtClean="0">
                <a:latin typeface="Times New Roman"/>
                <a:cs typeface="Times New Roman"/>
              </a:rPr>
              <a:t>So the overall running time is proportional to the number of vertices plus the number of edges.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1688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>
                <a:cs typeface="+mj-cs"/>
              </a:rPr>
              <a:t>Running time of the Graph Scanning Algorithm</a:t>
            </a:r>
            <a:r>
              <a:rPr lang="en-US" sz="4000" smtClean="0">
                <a:cs typeface="+mj-cs"/>
              </a:rPr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600200"/>
            <a:ext cx="8345565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Proposition 3.2. </a:t>
            </a:r>
          </a:p>
          <a:p>
            <a:pPr eaLnBrk="1" hangingPunct="1">
              <a:buFontTx/>
              <a:buNone/>
              <a:defRPr/>
            </a:pPr>
            <a:r>
              <a:rPr lang="en-US" i="1" dirty="0" smtClean="0">
                <a:latin typeface="Times New Roman"/>
                <a:cs typeface="Times New Roman"/>
              </a:rPr>
              <a:t>   </a:t>
            </a:r>
            <a:r>
              <a:rPr lang="en-US" sz="2800" i="1" dirty="0" smtClean="0">
                <a:latin typeface="Times New Roman"/>
                <a:cs typeface="Times New Roman"/>
              </a:rPr>
              <a:t> </a:t>
            </a:r>
            <a:r>
              <a:rPr lang="en-US" sz="28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The</a:t>
            </a:r>
            <a:r>
              <a:rPr lang="en-US" sz="28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Graph Scanning Algorithm </a:t>
            </a:r>
            <a:r>
              <a:rPr lang="en-US" sz="28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can be implemented to run in O</a:t>
            </a:r>
            <a:r>
              <a:rPr lang="en-US" sz="28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(</a:t>
            </a:r>
            <a:r>
              <a:rPr lang="en-US" sz="2800" i="1" dirty="0" err="1" smtClean="0">
                <a:solidFill>
                  <a:srgbClr val="008000"/>
                </a:solidFill>
                <a:latin typeface="Times New Roman"/>
                <a:cs typeface="Times New Roman"/>
              </a:rPr>
              <a:t>m+n</a:t>
            </a:r>
            <a:r>
              <a:rPr lang="en-US" sz="28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) </a:t>
            </a:r>
            <a:r>
              <a:rPr lang="en-US" sz="28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time</a:t>
            </a:r>
            <a:r>
              <a:rPr lang="en-US" sz="2800" i="1" dirty="0" smtClean="0">
                <a:latin typeface="Times New Roman"/>
                <a:cs typeface="Times New Roman"/>
              </a:rPr>
              <a:t>. The connected components of a graph can be determined in linear time</a:t>
            </a:r>
            <a:r>
              <a:rPr lang="en-US" i="1" dirty="0" smtClean="0">
                <a:latin typeface="Times New Roman"/>
                <a:cs typeface="Times New Roman"/>
              </a:rPr>
              <a:t>.</a:t>
            </a:r>
            <a:endParaRPr lang="en-US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68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prop 3.2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/>
                <a:cs typeface="Times New Roman"/>
              </a:rPr>
              <a:t>To identify the connected components of a graph, we apply the algorithm once and check if </a:t>
            </a:r>
            <a:r>
              <a:rPr lang="en-US" sz="2800" i="1" dirty="0" smtClean="0">
                <a:latin typeface="Times New Roman"/>
                <a:cs typeface="Times New Roman"/>
              </a:rPr>
              <a:t>R</a:t>
            </a:r>
            <a:r>
              <a:rPr lang="en-US" sz="2800" dirty="0" smtClean="0">
                <a:latin typeface="Times New Roman"/>
                <a:cs typeface="Times New Roman"/>
              </a:rPr>
              <a:t>=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).</a:t>
            </a:r>
          </a:p>
          <a:p>
            <a:r>
              <a:rPr lang="en-US" sz="2800" dirty="0" smtClean="0">
                <a:latin typeface="Times New Roman"/>
                <a:cs typeface="Times New Roman"/>
              </a:rPr>
              <a:t>If so the graph is connected. Otherwise </a:t>
            </a:r>
            <a:r>
              <a:rPr lang="en-US" sz="2800" i="1" dirty="0" smtClean="0">
                <a:latin typeface="Times New Roman"/>
                <a:cs typeface="Times New Roman"/>
              </a:rPr>
              <a:t>R</a:t>
            </a:r>
            <a:r>
              <a:rPr lang="en-US" sz="2800" dirty="0" smtClean="0">
                <a:latin typeface="Times New Roman"/>
                <a:cs typeface="Times New Roman"/>
              </a:rPr>
              <a:t> is a connected component, and we apply the algorithm to (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, </a:t>
            </a:r>
            <a:r>
              <a:rPr lang="en-US" sz="2800" i="1" dirty="0" smtClean="0">
                <a:latin typeface="Times New Roman"/>
                <a:cs typeface="Times New Roman"/>
              </a:rPr>
              <a:t>s’ </a:t>
            </a:r>
            <a:r>
              <a:rPr lang="en-US" sz="2800" dirty="0" smtClean="0">
                <a:latin typeface="Times New Roman"/>
                <a:cs typeface="Times New Roman"/>
              </a:rPr>
              <a:t>) for an arbitrary vertex </a:t>
            </a:r>
            <a:r>
              <a:rPr lang="en-US" sz="2800" i="1" dirty="0" smtClean="0">
                <a:latin typeface="Times New Roman"/>
                <a:cs typeface="Times New Roman"/>
              </a:rPr>
              <a:t>s’ </a:t>
            </a:r>
            <a:r>
              <a:rPr lang="en-US" sz="2800" dirty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800" i="1" dirty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>
                <a:latin typeface="Times New Roman"/>
                <a:ea typeface="MS PMincho" charset="0"/>
                <a:cs typeface="Times New Roman"/>
              </a:rPr>
              <a:t>)</a:t>
            </a:r>
            <a:r>
              <a:rPr lang="en-US" sz="2800" dirty="0">
                <a:latin typeface="Times New Roman"/>
                <a:ea typeface="MS Gothic" charset="0"/>
                <a:cs typeface="Times New Roman"/>
              </a:rPr>
              <a:t> \</a:t>
            </a:r>
            <a:r>
              <a:rPr lang="en-US" sz="2800" i="1" dirty="0">
                <a:latin typeface="Times New Roman"/>
                <a:ea typeface="MS Gothic" charset="0"/>
                <a:cs typeface="Times New Roman"/>
              </a:rPr>
              <a:t>R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.</a:t>
            </a:r>
          </a:p>
          <a:p>
            <a:r>
              <a:rPr lang="en-US" sz="2800" dirty="0">
                <a:latin typeface="Times New Roman"/>
                <a:ea typeface="MS Gothic" charset="0"/>
                <a:cs typeface="Times New Roman"/>
              </a:rPr>
              <a:t>N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o edges</a:t>
            </a:r>
            <a:r>
              <a:rPr lang="en-US" sz="2800" dirty="0" smtClean="0">
                <a:latin typeface="Times New Roman"/>
                <a:cs typeface="Times New Roman"/>
              </a:rPr>
              <a:t> is scanned twice, so the overall running time is linear.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45801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BFS, DFS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cs typeface="+mn-cs"/>
              </a:rPr>
              <a:t>    </a:t>
            </a:r>
            <a:r>
              <a:rPr lang="en-US" sz="2400" dirty="0" smtClean="0">
                <a:latin typeface="Times New Roman"/>
                <a:cs typeface="Times New Roman"/>
              </a:rPr>
              <a:t>? In which order the vertices are chosen in step 3 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Two methods are frequently used.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latin typeface="Times New Roman"/>
                <a:cs typeface="Times New Roman"/>
              </a:rPr>
              <a:t>Depth-First Search (DFS)</a:t>
            </a:r>
            <a:r>
              <a:rPr lang="en-US" sz="2400" dirty="0" smtClean="0">
                <a:latin typeface="Times New Roman"/>
                <a:cs typeface="Times New Roman"/>
              </a:rPr>
              <a:t>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   In DFS we choose the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that was the last to enter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Q.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In other words,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is implemented as a LIFO-stack (last-in-first-out).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Breadth-First Search (BFS)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    </a:t>
            </a:r>
            <a:r>
              <a:rPr lang="en-US" sz="2400" dirty="0" smtClean="0">
                <a:latin typeface="Times New Roman"/>
                <a:cs typeface="Times New Roman"/>
              </a:rPr>
              <a:t>In DFS we choose the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that was the first to enter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Q.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Here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is implemented by a FIFO-queue (first-in-first-out).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The tree (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R,T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) computed by DFS (resp. BFS) is called a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DFS-tree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(resp.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BFS-tree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33000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BFS-tree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68198" cy="43735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CC3399"/>
                </a:solidFill>
                <a:cs typeface="+mn-cs"/>
              </a:rPr>
              <a:t> </a:t>
            </a:r>
            <a:r>
              <a:rPr lang="en-US" sz="2400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Proposition 3.3.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    </a:t>
            </a:r>
            <a:r>
              <a:rPr lang="en-US" sz="2800" i="1" dirty="0" smtClean="0">
                <a:latin typeface="Times New Roman"/>
                <a:cs typeface="Times New Roman"/>
              </a:rPr>
              <a:t> A</a:t>
            </a:r>
            <a:r>
              <a:rPr lang="en-US" sz="2800" dirty="0" smtClean="0">
                <a:latin typeface="Times New Roman"/>
                <a:cs typeface="Times New Roman"/>
              </a:rPr>
              <a:t> BFS-</a:t>
            </a:r>
            <a:r>
              <a:rPr lang="en-US" sz="2800" i="1" dirty="0" smtClean="0">
                <a:latin typeface="Times New Roman"/>
                <a:cs typeface="Times New Roman"/>
              </a:rPr>
              <a:t>tree contains a shortest path from s to each vertex reachable from s. The values </a:t>
            </a:r>
            <a:r>
              <a:rPr lang="en-US" sz="2800" dirty="0" err="1" smtClean="0">
                <a:latin typeface="Times New Roman"/>
                <a:cs typeface="Times New Roman"/>
              </a:rPr>
              <a:t>dist</a:t>
            </a:r>
            <a:r>
              <a:rPr lang="en-US" sz="2800" i="1" baseline="-25000" dirty="0" err="1" smtClean="0">
                <a:latin typeface="Times New Roman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err="1" smtClean="0">
                <a:latin typeface="Times New Roman"/>
                <a:cs typeface="Times New Roman"/>
              </a:rPr>
              <a:t>s</a:t>
            </a:r>
            <a:r>
              <a:rPr lang="en-US" sz="2800" dirty="0" err="1" smtClean="0">
                <a:latin typeface="Times New Roman"/>
                <a:cs typeface="Times New Roman"/>
              </a:rPr>
              <a:t>,</a:t>
            </a:r>
            <a:r>
              <a:rPr lang="en-US" sz="2800" i="1" dirty="0" err="1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) </a:t>
            </a:r>
            <a:r>
              <a:rPr lang="en-US" sz="2800" i="1" dirty="0" smtClean="0">
                <a:latin typeface="Times New Roman"/>
                <a:cs typeface="Times New Roman"/>
              </a:rPr>
              <a:t>for all v 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800" i="1" dirty="0" smtClean="0">
                <a:latin typeface="Times New Roman"/>
                <a:cs typeface="Times New Roman"/>
              </a:rPr>
              <a:t> 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 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can be determined in linear time.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</a:t>
            </a:r>
            <a:endParaRPr lang="en-US" sz="2800" b="1" i="1" dirty="0" smtClean="0">
              <a:solidFill>
                <a:srgbClr val="CC3399"/>
              </a:solidFill>
              <a:latin typeface="Times New Roman"/>
              <a:cs typeface="Times New Roman"/>
            </a:endParaRPr>
          </a:p>
          <a:p>
            <a:pPr eaLnBrk="1" hangingPunct="1">
              <a:buFontTx/>
              <a:buNone/>
              <a:defRPr/>
            </a:pPr>
            <a:endParaRPr lang="en-US" sz="2800" b="1" dirty="0" smtClean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71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Graph Scanning Algorithm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" charset="0"/>
                <a:cs typeface="+mn-cs"/>
              </a:rPr>
              <a:t>Input: </a:t>
            </a:r>
            <a:r>
              <a:rPr lang="en-US" sz="2400" dirty="0" smtClean="0">
                <a:latin typeface="Times" charset="0"/>
                <a:cs typeface="+mn-cs"/>
              </a:rPr>
              <a:t>A graph </a:t>
            </a:r>
            <a:r>
              <a:rPr lang="en-US" sz="2400" i="1" dirty="0" smtClean="0">
                <a:latin typeface="Times" charset="0"/>
                <a:cs typeface="+mn-cs"/>
              </a:rPr>
              <a:t>G </a:t>
            </a:r>
            <a:r>
              <a:rPr lang="en-US" sz="2400" dirty="0" smtClean="0">
                <a:latin typeface="Times" charset="0"/>
                <a:cs typeface="+mn-cs"/>
              </a:rPr>
              <a:t>and some vertex</a:t>
            </a:r>
            <a:r>
              <a:rPr lang="en-US" sz="2400" i="1" dirty="0" smtClean="0">
                <a:latin typeface="Times" charset="0"/>
                <a:cs typeface="+mn-cs"/>
              </a:rPr>
              <a:t> s</a:t>
            </a:r>
            <a:r>
              <a:rPr lang="en-US" sz="2400" dirty="0" smtClean="0">
                <a:cs typeface="+mn-cs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" charset="0"/>
                <a:cs typeface="+mn-cs"/>
              </a:rPr>
              <a:t>Output: </a:t>
            </a:r>
            <a:r>
              <a:rPr lang="en-US" sz="2400" dirty="0" smtClean="0">
                <a:latin typeface="Times" charset="0"/>
                <a:cs typeface="+mn-cs"/>
              </a:rPr>
              <a:t>The set </a:t>
            </a:r>
            <a:r>
              <a:rPr lang="en-US" sz="2400" i="1" dirty="0" smtClean="0">
                <a:latin typeface="Times" charset="0"/>
                <a:cs typeface="+mn-cs"/>
              </a:rPr>
              <a:t>R </a:t>
            </a:r>
            <a:r>
              <a:rPr lang="en-US" sz="2400" dirty="0" smtClean="0">
                <a:latin typeface="Times" charset="0"/>
                <a:cs typeface="+mn-cs"/>
              </a:rPr>
              <a:t>of vertices reachable from</a:t>
            </a:r>
            <a:r>
              <a:rPr lang="en-US" sz="2400" i="1" dirty="0" smtClean="0">
                <a:latin typeface="Times" charset="0"/>
                <a:cs typeface="+mn-cs"/>
              </a:rPr>
              <a:t> s </a:t>
            </a:r>
            <a:r>
              <a:rPr lang="en-US" sz="2400" dirty="0" smtClean="0">
                <a:latin typeface="Times" charset="0"/>
                <a:cs typeface="+mn-cs"/>
              </a:rPr>
              <a:t>and a set </a:t>
            </a:r>
            <a:r>
              <a:rPr lang="en-US" sz="2400" i="1" dirty="0" smtClean="0">
                <a:latin typeface="Times" charset="0"/>
                <a:cs typeface="+mn-cs"/>
              </a:rPr>
              <a:t>T</a:t>
            </a:r>
            <a:r>
              <a:rPr lang="en-US" sz="2400" dirty="0" smtClean="0">
                <a:latin typeface="MS Mincho" charset="0"/>
                <a:ea typeface="MS Mincho" charset="0"/>
                <a:cs typeface="Times New Roman" charset="0"/>
              </a:rPr>
              <a:t>⊆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E</a:t>
            </a:r>
            <a:r>
              <a:rPr lang="en-US" sz="2400" dirty="0" smtClean="0">
                <a:ea typeface="MS Gothic" charset="0"/>
                <a:cs typeface="Times New Roman" charset="0"/>
              </a:rPr>
              <a:t>(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G</a:t>
            </a:r>
            <a:r>
              <a:rPr lang="en-US" sz="2400" dirty="0" smtClean="0">
                <a:ea typeface="MS Gothic" charset="0"/>
                <a:cs typeface="Times New Roman" charset="0"/>
              </a:rPr>
              <a:t>) such that (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R</a:t>
            </a:r>
            <a:r>
              <a:rPr lang="en-US" sz="2400" dirty="0" smtClean="0">
                <a:ea typeface="MS Gothic" charset="0"/>
                <a:cs typeface="Times New Roman" charset="0"/>
              </a:rPr>
              <a:t>,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T</a:t>
            </a:r>
            <a:r>
              <a:rPr lang="en-US" sz="2400" dirty="0" smtClean="0">
                <a:ea typeface="MS Gothic" charset="0"/>
                <a:cs typeface="Times New Roman" charset="0"/>
              </a:rPr>
              <a:t>) is an arborescence rooted at 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s</a:t>
            </a:r>
            <a:r>
              <a:rPr lang="en-US" sz="2400" dirty="0" smtClean="0">
                <a:ea typeface="MS Gothic" charset="0"/>
                <a:cs typeface="Times New Roman" charset="0"/>
              </a:rPr>
              <a:t> (resp. a tree)</a:t>
            </a:r>
            <a:r>
              <a:rPr lang="en-US" sz="2400" dirty="0" smtClean="0">
                <a:cs typeface="+mn-cs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endParaRPr lang="en-US" sz="2400" dirty="0" smtClean="0">
              <a:cs typeface="+mn-cs"/>
            </a:endParaRP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Set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 :={</a:t>
            </a:r>
            <a:r>
              <a:rPr lang="en-US" sz="2400" i="1" dirty="0" smtClean="0"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cs typeface="Times New Roman"/>
              </a:rPr>
              <a:t>},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{s} and </a:t>
            </a:r>
            <a:r>
              <a:rPr lang="en-US" sz="2400" i="1" dirty="0" smtClean="0">
                <a:latin typeface="Times New Roman"/>
                <a:cs typeface="Times New Roman"/>
              </a:rPr>
              <a:t>T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. </a:t>
            </a: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If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=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then stop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,                                                                  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                     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 else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choose a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3)     Choose a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\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with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=(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,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.</a:t>
            </a:r>
            <a:endParaRPr lang="en-US" sz="2400" i="1" dirty="0" smtClean="0">
              <a:latin typeface="Times New Roman"/>
              <a:ea typeface="MS Gothic" charset="0"/>
              <a:cs typeface="Times New Roman"/>
            </a:endParaRP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     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If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there is no such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w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then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set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\{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} and </a:t>
            </a:r>
            <a:r>
              <a:rPr lang="en-US" sz="2400" b="1" dirty="0" smtClean="0">
                <a:latin typeface="Times New Roman"/>
                <a:cs typeface="Times New Roman"/>
              </a:rPr>
              <a:t>go to</a:t>
            </a:r>
            <a:r>
              <a:rPr lang="en-US" sz="2400" dirty="0" smtClean="0">
                <a:latin typeface="Times New Roman"/>
                <a:cs typeface="Times New Roman"/>
              </a:rPr>
              <a:t> 2.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4)     Set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},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i="1" dirty="0" smtClean="0">
                <a:latin typeface="Times New Roman"/>
                <a:cs typeface="Times New Roman"/>
              </a:rPr>
              <a:t>Q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 and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T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cs typeface="Times New Roman"/>
              </a:rPr>
              <a:t>T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}. </a:t>
            </a:r>
            <a:r>
              <a:rPr lang="en-US" sz="2400" b="1" dirty="0" smtClean="0">
                <a:latin typeface="Times New Roman"/>
                <a:ea typeface="MS Mincho" charset="0"/>
                <a:cs typeface="Times New Roman"/>
              </a:rPr>
              <a:t>Go to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2. </a:t>
            </a:r>
            <a:endParaRPr lang="en-US" sz="2400" b="1" dirty="0" smtClean="0">
              <a:latin typeface="Times New Roman"/>
              <a:ea typeface="MS Mincho" charset="0"/>
              <a:cs typeface="Times New Roman"/>
            </a:endParaRP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marL="609600" indent="-609600"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716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Graph Scanning Algorithm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" charset="0"/>
                <a:cs typeface="+mn-cs"/>
              </a:rPr>
              <a:t>Input: </a:t>
            </a:r>
            <a:r>
              <a:rPr lang="en-US" sz="2400" dirty="0" smtClean="0">
                <a:latin typeface="Times" charset="0"/>
                <a:cs typeface="+mn-cs"/>
              </a:rPr>
              <a:t>A graph </a:t>
            </a:r>
            <a:r>
              <a:rPr lang="en-US" sz="2400" i="1" dirty="0" smtClean="0">
                <a:latin typeface="Times" charset="0"/>
                <a:cs typeface="+mn-cs"/>
              </a:rPr>
              <a:t>G </a:t>
            </a:r>
            <a:r>
              <a:rPr lang="en-US" sz="2400" dirty="0" smtClean="0">
                <a:latin typeface="Times" charset="0"/>
                <a:cs typeface="+mn-cs"/>
              </a:rPr>
              <a:t>and some vertex</a:t>
            </a:r>
            <a:r>
              <a:rPr lang="en-US" sz="2400" i="1" dirty="0" smtClean="0">
                <a:latin typeface="Times" charset="0"/>
                <a:cs typeface="+mn-cs"/>
              </a:rPr>
              <a:t> s</a:t>
            </a:r>
            <a:r>
              <a:rPr lang="en-US" sz="2400" dirty="0" smtClean="0">
                <a:cs typeface="+mn-cs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" charset="0"/>
                <a:cs typeface="+mn-cs"/>
              </a:rPr>
              <a:t>Output: </a:t>
            </a:r>
            <a:r>
              <a:rPr lang="en-US" sz="2400" dirty="0" smtClean="0">
                <a:latin typeface="Times" charset="0"/>
                <a:cs typeface="+mn-cs"/>
              </a:rPr>
              <a:t>The set </a:t>
            </a:r>
            <a:r>
              <a:rPr lang="en-US" sz="2400" i="1" dirty="0" smtClean="0">
                <a:latin typeface="Times" charset="0"/>
                <a:cs typeface="+mn-cs"/>
              </a:rPr>
              <a:t>R </a:t>
            </a:r>
            <a:r>
              <a:rPr lang="en-US" sz="2400" dirty="0" smtClean="0">
                <a:latin typeface="Times" charset="0"/>
                <a:cs typeface="+mn-cs"/>
              </a:rPr>
              <a:t>of vertices reachable from</a:t>
            </a:r>
            <a:r>
              <a:rPr lang="en-US" sz="2400" i="1" dirty="0" smtClean="0">
                <a:latin typeface="Times" charset="0"/>
                <a:cs typeface="+mn-cs"/>
              </a:rPr>
              <a:t> s </a:t>
            </a:r>
            <a:r>
              <a:rPr lang="en-US" sz="2400" dirty="0" smtClean="0">
                <a:latin typeface="Times" charset="0"/>
                <a:cs typeface="+mn-cs"/>
              </a:rPr>
              <a:t>and a set </a:t>
            </a:r>
            <a:r>
              <a:rPr lang="en-US" sz="2400" i="1" dirty="0" smtClean="0">
                <a:latin typeface="Times" charset="0"/>
                <a:cs typeface="+mn-cs"/>
              </a:rPr>
              <a:t>T</a:t>
            </a:r>
            <a:r>
              <a:rPr lang="en-US" sz="2400" dirty="0" smtClean="0">
                <a:latin typeface="MS Mincho" charset="0"/>
                <a:ea typeface="MS Mincho" charset="0"/>
                <a:cs typeface="Times New Roman" charset="0"/>
              </a:rPr>
              <a:t>⊆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E</a:t>
            </a:r>
            <a:r>
              <a:rPr lang="en-US" sz="2400" dirty="0" smtClean="0">
                <a:ea typeface="MS Gothic" charset="0"/>
                <a:cs typeface="Times New Roman" charset="0"/>
              </a:rPr>
              <a:t>(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G</a:t>
            </a:r>
            <a:r>
              <a:rPr lang="en-US" sz="2400" dirty="0" smtClean="0">
                <a:ea typeface="MS Gothic" charset="0"/>
                <a:cs typeface="Times New Roman" charset="0"/>
              </a:rPr>
              <a:t>) such that (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R</a:t>
            </a:r>
            <a:r>
              <a:rPr lang="en-US" sz="2400" dirty="0" smtClean="0">
                <a:ea typeface="MS Gothic" charset="0"/>
                <a:cs typeface="Times New Roman" charset="0"/>
              </a:rPr>
              <a:t>,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T</a:t>
            </a:r>
            <a:r>
              <a:rPr lang="en-US" sz="2400" dirty="0" smtClean="0">
                <a:ea typeface="MS Gothic" charset="0"/>
                <a:cs typeface="Times New Roman" charset="0"/>
              </a:rPr>
              <a:t>) is an arborescence rooted at 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s</a:t>
            </a:r>
            <a:r>
              <a:rPr lang="en-US" sz="2400" dirty="0" smtClean="0">
                <a:ea typeface="MS Gothic" charset="0"/>
                <a:cs typeface="Times New Roman" charset="0"/>
              </a:rPr>
              <a:t> (resp. a tree)</a:t>
            </a:r>
            <a:r>
              <a:rPr lang="en-US" sz="2400" dirty="0" smtClean="0">
                <a:cs typeface="+mn-cs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endParaRPr lang="en-US" sz="2400" dirty="0" smtClean="0">
              <a:cs typeface="+mn-cs"/>
            </a:endParaRP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Set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 :={</a:t>
            </a:r>
            <a:r>
              <a:rPr lang="en-US" sz="2400" i="1" dirty="0" smtClean="0"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cs typeface="Times New Roman"/>
              </a:rPr>
              <a:t>},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{s} and </a:t>
            </a:r>
            <a:r>
              <a:rPr lang="en-US" sz="2400" i="1" dirty="0" smtClean="0">
                <a:latin typeface="Times New Roman"/>
                <a:cs typeface="Times New Roman"/>
              </a:rPr>
              <a:t>T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,</a:t>
            </a:r>
            <a:r>
              <a:rPr lang="en-US" sz="2400" i="1" dirty="0">
                <a:solidFill>
                  <a:srgbClr val="CC0000"/>
                </a:solidFill>
                <a:latin typeface="Times New Roman" charset="0"/>
              </a:rPr>
              <a:t> l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CC0000"/>
                </a:solidFill>
                <a:latin typeface="Times New Roman" charset="0"/>
              </a:rPr>
              <a:t>s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):=0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. </a:t>
            </a: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If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=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then stop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,                                                                  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                     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 else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choose a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3)     Choose a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\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with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=(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,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.</a:t>
            </a:r>
            <a:endParaRPr lang="en-US" sz="2400" i="1" dirty="0" smtClean="0">
              <a:latin typeface="Times New Roman"/>
              <a:ea typeface="MS Gothic" charset="0"/>
              <a:cs typeface="Times New Roman"/>
            </a:endParaRP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     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If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there is no such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w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then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set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\{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} and </a:t>
            </a:r>
            <a:r>
              <a:rPr lang="en-US" sz="2400" b="1" dirty="0" smtClean="0">
                <a:latin typeface="Times New Roman"/>
                <a:cs typeface="Times New Roman"/>
              </a:rPr>
              <a:t>go to</a:t>
            </a:r>
            <a:r>
              <a:rPr lang="en-US" sz="2400" dirty="0" smtClean="0">
                <a:latin typeface="Times New Roman"/>
                <a:cs typeface="Times New Roman"/>
              </a:rPr>
              <a:t> 2.</a:t>
            </a:r>
          </a:p>
          <a:p>
            <a:pPr marL="609600" indent="-609600">
              <a:spcBef>
                <a:spcPct val="0"/>
              </a:spcBef>
              <a:buAutoNum type="arabicParenR" startAt="4"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Set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},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i="1" dirty="0" smtClean="0">
                <a:latin typeface="Times New Roman"/>
                <a:cs typeface="Times New Roman"/>
              </a:rPr>
              <a:t>Q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 and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T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cs typeface="Times New Roman"/>
              </a:rPr>
              <a:t>T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}.                </a:t>
            </a:r>
            <a:r>
              <a:rPr lang="en-US" sz="2400" i="1" dirty="0" smtClean="0">
                <a:solidFill>
                  <a:srgbClr val="CC0000"/>
                </a:solidFill>
                <a:latin typeface="Times New Roman" charset="0"/>
              </a:rPr>
              <a:t>l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CC0000"/>
                </a:solidFill>
                <a:latin typeface="Times New Roman" charset="0"/>
              </a:rPr>
              <a:t>w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):= </a:t>
            </a:r>
            <a:r>
              <a:rPr lang="en-US" sz="2400" i="1" dirty="0">
                <a:solidFill>
                  <a:srgbClr val="CC0000"/>
                </a:solidFill>
                <a:latin typeface="Times New Roman" charset="0"/>
              </a:rPr>
              <a:t>l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CC0000"/>
                </a:solidFill>
                <a:latin typeface="Times New Roman" charset="0"/>
              </a:rPr>
              <a:t>v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) +1</a:t>
            </a:r>
            <a:r>
              <a:rPr lang="en-US" sz="2400" dirty="0">
                <a:latin typeface="Times New Roman" charset="0"/>
                <a:ea typeface="MS Mincho" charset="0"/>
                <a:cs typeface="MS Mincho" charset="0"/>
              </a:rPr>
              <a:t>. </a:t>
            </a:r>
            <a:r>
              <a:rPr lang="en-US" sz="2400" b="1" dirty="0" smtClean="0">
                <a:latin typeface="Times New Roman"/>
                <a:ea typeface="MS Mincho" charset="0"/>
                <a:cs typeface="Times New Roman"/>
              </a:rPr>
              <a:t>Go to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2. </a:t>
            </a:r>
            <a:endParaRPr lang="en-US" sz="2400" b="1" dirty="0" smtClean="0">
              <a:latin typeface="Times New Roman"/>
              <a:ea typeface="MS Mincho" charset="0"/>
              <a:cs typeface="Times New Roman"/>
            </a:endParaRP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marL="609600" indent="-609600"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002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Prop. 3.3.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We obviously have that </a:t>
            </a:r>
            <a:r>
              <a:rPr lang="en-US" sz="2400" i="1" dirty="0" smtClean="0">
                <a:latin typeface="Times New Roman" charset="0"/>
              </a:rPr>
              <a:t>l</a:t>
            </a:r>
            <a:r>
              <a:rPr lang="en-US" sz="2400" dirty="0" smtClean="0">
                <a:latin typeface="Times New Roman" charset="0"/>
              </a:rPr>
              <a:t>(</a:t>
            </a:r>
            <a:r>
              <a:rPr lang="en-US" sz="2400" i="1" dirty="0" smtClean="0">
                <a:latin typeface="Times New Roman" charset="0"/>
              </a:rPr>
              <a:t>v</a:t>
            </a:r>
            <a:r>
              <a:rPr lang="en-US" sz="2400" dirty="0" smtClean="0">
                <a:latin typeface="Times New Roman" charset="0"/>
              </a:rPr>
              <a:t>) = </a:t>
            </a:r>
            <a:r>
              <a:rPr lang="en-US" sz="2400" dirty="0" err="1" smtClean="0">
                <a:latin typeface="Times New Roman" charset="0"/>
              </a:rPr>
              <a:t>dist</a:t>
            </a:r>
            <a:r>
              <a:rPr lang="en-US" sz="2400" baseline="-25000" dirty="0" smtClean="0">
                <a:latin typeface="Times New Roman" charset="0"/>
              </a:rPr>
              <a:t>(</a:t>
            </a:r>
            <a:r>
              <a:rPr lang="en-US" sz="2400" i="1" baseline="-25000" dirty="0" smtClean="0">
                <a:latin typeface="Times New Roman" charset="0"/>
              </a:rPr>
              <a:t>R</a:t>
            </a:r>
            <a:r>
              <a:rPr lang="en-US" sz="2400" baseline="-25000" dirty="0" smtClean="0">
                <a:latin typeface="Times New Roman" charset="0"/>
              </a:rPr>
              <a:t>,</a:t>
            </a:r>
            <a:r>
              <a:rPr lang="en-US" sz="2400" i="1" baseline="-25000" dirty="0" smtClean="0">
                <a:latin typeface="Times New Roman" charset="0"/>
              </a:rPr>
              <a:t>T</a:t>
            </a:r>
            <a:r>
              <a:rPr lang="en-US" sz="2400" baseline="-25000" dirty="0" smtClean="0">
                <a:latin typeface="Times New Roman" charset="0"/>
              </a:rPr>
              <a:t>)</a:t>
            </a:r>
            <a:r>
              <a:rPr lang="en-US" sz="2400" dirty="0" smtClean="0">
                <a:latin typeface="Times New Roman" charset="0"/>
              </a:rPr>
              <a:t>(</a:t>
            </a:r>
            <a:r>
              <a:rPr lang="en-US" sz="2400" i="1" dirty="0" err="1" smtClean="0">
                <a:latin typeface="Times New Roman" charset="0"/>
              </a:rPr>
              <a:t>s</a:t>
            </a:r>
            <a:r>
              <a:rPr lang="en-US" sz="2400" dirty="0" err="1" smtClean="0">
                <a:latin typeface="Times New Roman" charset="0"/>
              </a:rPr>
              <a:t>,</a:t>
            </a:r>
            <a:r>
              <a:rPr lang="en-US" sz="2400" i="1" dirty="0" err="1" smtClean="0">
                <a:latin typeface="Times New Roman" charset="0"/>
              </a:rPr>
              <a:t>v</a:t>
            </a:r>
            <a:r>
              <a:rPr lang="en-US" sz="2400" dirty="0" smtClean="0">
                <a:latin typeface="Times New Roman" charset="0"/>
              </a:rPr>
              <a:t>) for all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R</a:t>
            </a:r>
            <a:r>
              <a:rPr lang="en-US" sz="2400" dirty="0" smtClean="0">
                <a:latin typeface="Times New Roman" charset="0"/>
              </a:rPr>
              <a:t> at any stage of the algorithm. </a:t>
            </a:r>
          </a:p>
          <a:p>
            <a:r>
              <a:rPr lang="en-US" sz="2400" dirty="0" smtClean="0">
                <a:latin typeface="Times New Roman" charset="0"/>
              </a:rPr>
              <a:t>If </a:t>
            </a:r>
            <a:r>
              <a:rPr lang="en-US" sz="2400" i="1" dirty="0" smtClean="0">
                <a:latin typeface="Times New Roman" charset="0"/>
              </a:rPr>
              <a:t>v</a:t>
            </a:r>
            <a:r>
              <a:rPr lang="en-US" sz="2400" dirty="0" smtClean="0">
                <a:latin typeface="Times New Roman" charset="0"/>
              </a:rPr>
              <a:t> is the currently scanned vertex (chosen in 2), at this time there is no vertex 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w</a:t>
            </a:r>
            <a:r>
              <a:rPr lang="en-US" sz="24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R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dirty="0" smtClean="0">
                <a:latin typeface="Times New Roman" charset="0"/>
              </a:rPr>
              <a:t>with </a:t>
            </a:r>
            <a:r>
              <a:rPr lang="en-US" sz="2400" i="1" dirty="0" smtClean="0">
                <a:latin typeface="Times New Roman" charset="0"/>
              </a:rPr>
              <a:t>l</a:t>
            </a:r>
            <a:r>
              <a:rPr lang="en-US" sz="2400" dirty="0" smtClean="0">
                <a:latin typeface="Times New Roman" charset="0"/>
              </a:rPr>
              <a:t>(</a:t>
            </a:r>
            <a:r>
              <a:rPr lang="en-US" sz="2400" i="1" dirty="0" smtClean="0">
                <a:latin typeface="Times New Roman" charset="0"/>
              </a:rPr>
              <a:t>w</a:t>
            </a:r>
            <a:r>
              <a:rPr lang="en-US" sz="2400" dirty="0" smtClean="0">
                <a:latin typeface="Times New Roman" charset="0"/>
              </a:rPr>
              <a:t>) &gt; </a:t>
            </a:r>
            <a:r>
              <a:rPr lang="en-US" sz="2400" i="1" dirty="0" smtClean="0">
                <a:latin typeface="Times New Roman" charset="0"/>
              </a:rPr>
              <a:t>l</a:t>
            </a:r>
            <a:r>
              <a:rPr lang="en-US" sz="2400" dirty="0" smtClean="0">
                <a:latin typeface="Times New Roman" charset="0"/>
              </a:rPr>
              <a:t>(</a:t>
            </a:r>
            <a:r>
              <a:rPr lang="en-US" sz="2400" i="1" dirty="0">
                <a:latin typeface="Times New Roman" charset="0"/>
              </a:rPr>
              <a:t>v</a:t>
            </a:r>
            <a:r>
              <a:rPr lang="en-US" sz="2400" dirty="0" smtClean="0">
                <a:latin typeface="Times New Roman" charset="0"/>
              </a:rPr>
              <a:t>) + 1 (because of the BFS-order).</a:t>
            </a:r>
          </a:p>
          <a:p>
            <a:r>
              <a:rPr lang="en-US" sz="2400" b="1" dirty="0" smtClean="0">
                <a:latin typeface="Times New Roman" charset="0"/>
              </a:rPr>
              <a:t>Suppose</a:t>
            </a:r>
            <a:r>
              <a:rPr lang="en-US" sz="2400" dirty="0" smtClean="0">
                <a:latin typeface="Times New Roman" charset="0"/>
              </a:rPr>
              <a:t> that when the algorithm terminates there is a vertex 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w</a:t>
            </a:r>
            <a:r>
              <a:rPr lang="en-US" sz="24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) with </a:t>
            </a:r>
            <a:r>
              <a:rPr lang="en-US" sz="2400" dirty="0" err="1" smtClean="0">
                <a:latin typeface="Times New Roman" charset="0"/>
              </a:rPr>
              <a:t>dist</a:t>
            </a:r>
            <a:r>
              <a:rPr lang="en-US" sz="2400" baseline="-25000" dirty="0" smtClean="0">
                <a:latin typeface="Times New Roman" charset="0"/>
              </a:rPr>
              <a:t>(</a:t>
            </a:r>
            <a:r>
              <a:rPr lang="en-US" sz="2400" i="1" baseline="-25000" dirty="0" smtClean="0">
                <a:latin typeface="Times New Roman" charset="0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)</a:t>
            </a:r>
            <a:r>
              <a:rPr lang="en-US" sz="2400" dirty="0" smtClean="0">
                <a:latin typeface="Times New Roman" charset="0"/>
              </a:rPr>
              <a:t>(</a:t>
            </a:r>
            <a:r>
              <a:rPr lang="en-US" sz="2400" i="1" dirty="0" err="1" smtClean="0">
                <a:latin typeface="Times New Roman" charset="0"/>
              </a:rPr>
              <a:t>s</a:t>
            </a:r>
            <a:r>
              <a:rPr lang="en-US" sz="2400" dirty="0" err="1" smtClean="0">
                <a:latin typeface="Times New Roman" charset="0"/>
              </a:rPr>
              <a:t>,</a:t>
            </a:r>
            <a:r>
              <a:rPr lang="en-US" sz="2400" i="1" dirty="0" err="1" smtClean="0">
                <a:latin typeface="Times New Roman" charset="0"/>
              </a:rPr>
              <a:t>w</a:t>
            </a:r>
            <a:r>
              <a:rPr lang="en-US" sz="2400" dirty="0" smtClean="0">
                <a:latin typeface="Times New Roman" charset="0"/>
              </a:rPr>
              <a:t>) </a:t>
            </a:r>
            <a:r>
              <a:rPr lang="en-US" sz="2400" dirty="0" smtClean="0">
                <a:latin typeface="Times New Roman" charset="0"/>
                <a:sym typeface="Symbol" charset="0"/>
              </a:rPr>
              <a:t>&lt; </a:t>
            </a:r>
            <a:r>
              <a:rPr lang="en-US" sz="2400" dirty="0" err="1" smtClean="0">
                <a:latin typeface="Times New Roman" charset="0"/>
              </a:rPr>
              <a:t>dist</a:t>
            </a:r>
            <a:r>
              <a:rPr lang="en-US" sz="2400" baseline="-25000" dirty="0" smtClean="0">
                <a:latin typeface="Times New Roman" charset="0"/>
              </a:rPr>
              <a:t>(</a:t>
            </a:r>
            <a:r>
              <a:rPr lang="en-US" sz="2400" i="1" baseline="-25000" dirty="0" smtClean="0">
                <a:latin typeface="Times New Roman" charset="0"/>
              </a:rPr>
              <a:t>R</a:t>
            </a:r>
            <a:r>
              <a:rPr lang="en-US" sz="2400" baseline="-25000" dirty="0" smtClean="0">
                <a:latin typeface="Times New Roman" charset="0"/>
              </a:rPr>
              <a:t>,</a:t>
            </a:r>
            <a:r>
              <a:rPr lang="en-US" sz="2400" i="1" baseline="-25000" dirty="0" smtClean="0">
                <a:latin typeface="Times New Roman" charset="0"/>
              </a:rPr>
              <a:t>T</a:t>
            </a:r>
            <a:r>
              <a:rPr lang="en-US" sz="2400" baseline="-25000" dirty="0" smtClean="0">
                <a:latin typeface="Times New Roman" charset="0"/>
              </a:rPr>
              <a:t>)</a:t>
            </a:r>
            <a:r>
              <a:rPr lang="en-US" sz="2400" dirty="0" smtClean="0">
                <a:latin typeface="Times New Roman" charset="0"/>
              </a:rPr>
              <a:t>(</a:t>
            </a:r>
            <a:r>
              <a:rPr lang="en-US" sz="2400" i="1" dirty="0" err="1" smtClean="0">
                <a:latin typeface="Times New Roman" charset="0"/>
              </a:rPr>
              <a:t>s</a:t>
            </a:r>
            <a:r>
              <a:rPr lang="en-US" sz="2400" dirty="0" err="1" smtClean="0">
                <a:latin typeface="Times New Roman" charset="0"/>
              </a:rPr>
              <a:t>,</a:t>
            </a:r>
            <a:r>
              <a:rPr lang="en-US" sz="2400" i="1" dirty="0" err="1" smtClean="0">
                <a:latin typeface="Times New Roman" charset="0"/>
              </a:rPr>
              <a:t>w</a:t>
            </a:r>
            <a:r>
              <a:rPr lang="en-US" sz="2400" dirty="0" smtClean="0">
                <a:latin typeface="Times New Roman" charset="0"/>
              </a:rPr>
              <a:t>).</a:t>
            </a:r>
          </a:p>
          <a:p>
            <a:r>
              <a:rPr lang="en-US" sz="2400" dirty="0" smtClean="0">
                <a:latin typeface="Times New Roman" charset="0"/>
              </a:rPr>
              <a:t>Let </a:t>
            </a:r>
            <a:r>
              <a:rPr lang="en-US" sz="2400" i="1" dirty="0" smtClean="0">
                <a:latin typeface="Times New Roman" charset="0"/>
              </a:rPr>
              <a:t>w </a:t>
            </a:r>
            <a:r>
              <a:rPr lang="en-US" sz="2400" dirty="0" smtClean="0">
                <a:latin typeface="Times New Roman" charset="0"/>
              </a:rPr>
              <a:t>have minimum distance from </a:t>
            </a:r>
            <a:r>
              <a:rPr lang="en-US" sz="2400" i="1" dirty="0" smtClean="0">
                <a:latin typeface="Times New Roman" charset="0"/>
              </a:rPr>
              <a:t>s</a:t>
            </a:r>
            <a:r>
              <a:rPr lang="en-US" sz="2400" dirty="0" smtClean="0">
                <a:latin typeface="Times New Roman" charset="0"/>
              </a:rPr>
              <a:t> in </a:t>
            </a:r>
            <a:r>
              <a:rPr lang="en-US" sz="2400" i="1" dirty="0" smtClean="0">
                <a:latin typeface="Times New Roman" charset="0"/>
              </a:rPr>
              <a:t>G</a:t>
            </a:r>
            <a:r>
              <a:rPr lang="en-US" sz="2400" dirty="0" smtClean="0">
                <a:latin typeface="Times New Roman" charset="0"/>
              </a:rPr>
              <a:t> with this property.</a:t>
            </a:r>
            <a:endParaRPr lang="en-US" sz="2400" i="1" dirty="0" smtClean="0">
              <a:latin typeface="Times New Roman" charset="0"/>
            </a:endParaRPr>
          </a:p>
          <a:p>
            <a:endParaRPr lang="en-US" sz="2400" dirty="0" smtClean="0">
              <a:latin typeface="Times New Roman" charset="0"/>
            </a:endParaRPr>
          </a:p>
          <a:p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2406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i="1" dirty="0" err="1">
                <a:solidFill>
                  <a:prstClr val="black"/>
                </a:solidFill>
                <a:latin typeface="Times New Roman"/>
                <a:ea typeface="MS Gothic" charset="0"/>
                <a:cs typeface="Times New Roman"/>
              </a:rPr>
              <a:t>w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800" i="1" dirty="0" err="1">
                <a:solidFill>
                  <a:prstClr val="black"/>
                </a:solidFill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MS Gothic" charset="0"/>
                <a:cs typeface="Times New Roman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Times New Roman"/>
                <a:ea typeface="MS Gothic" charset="0"/>
                <a:cs typeface="Times New Roman"/>
              </a:rPr>
              <a:t>G</a:t>
            </a:r>
            <a:r>
              <a:rPr lang="en-US" sz="2800" dirty="0" smtClean="0">
                <a:solidFill>
                  <a:prstClr val="black"/>
                </a:solidFill>
                <a:latin typeface="Times New Roman"/>
                <a:ea typeface="MS Gothic" charset="0"/>
                <a:cs typeface="Times New Roman"/>
              </a:rPr>
              <a:t>): 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dist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(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G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(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s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,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w</a:t>
            </a:r>
            <a:r>
              <a:rPr lang="en-US" sz="28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  <a:sym typeface="Symbol" charset="0"/>
              </a:rPr>
              <a:t>&lt; 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dist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(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R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,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(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s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,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Let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i="1" dirty="0" smtClean="0">
                <a:latin typeface="Times New Roman"/>
                <a:cs typeface="Times New Roman"/>
              </a:rPr>
              <a:t>P</a:t>
            </a:r>
            <a:r>
              <a:rPr lang="en-US" sz="2800" dirty="0" smtClean="0">
                <a:latin typeface="Times New Roman"/>
                <a:cs typeface="Times New Roman"/>
              </a:rPr>
              <a:t> be a shortest </a:t>
            </a:r>
            <a:r>
              <a:rPr lang="en-US" sz="2800" i="1" dirty="0" smtClean="0">
                <a:latin typeface="Times New Roman"/>
                <a:cs typeface="Times New Roman"/>
              </a:rPr>
              <a:t>s-w-</a:t>
            </a:r>
            <a:r>
              <a:rPr lang="en-US" sz="2800" dirty="0" smtClean="0">
                <a:latin typeface="Times New Roman"/>
                <a:cs typeface="Times New Roman"/>
              </a:rPr>
              <a:t>path in 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, and let </a:t>
            </a:r>
            <a:r>
              <a:rPr lang="en-US" sz="2800" i="1" dirty="0" smtClean="0">
                <a:latin typeface="Times New Roman"/>
                <a:cs typeface="Times New Roman"/>
              </a:rPr>
              <a:t>e</a:t>
            </a:r>
            <a:r>
              <a:rPr lang="en-US" sz="2800" dirty="0" smtClean="0">
                <a:latin typeface="Times New Roman"/>
                <a:cs typeface="Times New Roman"/>
              </a:rPr>
              <a:t> = (</a:t>
            </a:r>
            <a:r>
              <a:rPr lang="en-US" sz="2800" i="1" dirty="0" err="1" smtClean="0">
                <a:latin typeface="Times New Roman"/>
                <a:cs typeface="Times New Roman"/>
              </a:rPr>
              <a:t>v</a:t>
            </a:r>
            <a:r>
              <a:rPr lang="en-US" sz="2800" dirty="0" err="1" smtClean="0">
                <a:latin typeface="Times New Roman"/>
                <a:cs typeface="Times New Roman"/>
              </a:rPr>
              <a:t>,</a:t>
            </a:r>
            <a:r>
              <a:rPr lang="en-US" sz="2800" i="1" dirty="0" err="1" smtClean="0">
                <a:latin typeface="Times New Roman"/>
                <a:cs typeface="Times New Roman"/>
              </a:rPr>
              <a:t>w</a:t>
            </a:r>
            <a:r>
              <a:rPr lang="en-US" sz="2800" dirty="0" smtClean="0">
                <a:latin typeface="Times New Roman"/>
                <a:cs typeface="Times New Roman"/>
              </a:rPr>
              <a:t>) be the last edge in </a:t>
            </a:r>
            <a:r>
              <a:rPr lang="en-US" sz="2800" i="1" dirty="0" smtClean="0">
                <a:latin typeface="Times New Roman"/>
                <a:cs typeface="Times New Roman"/>
              </a:rPr>
              <a:t>P</a:t>
            </a:r>
            <a:r>
              <a:rPr lang="en-US" sz="2800" dirty="0" smtClean="0">
                <a:latin typeface="Times New Roman"/>
                <a:cs typeface="Times New Roman"/>
              </a:rPr>
              <a:t>. We have 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</a:rPr>
              <a:t>dist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</a:rPr>
              <a:t>G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</a:rPr>
              <a:t>s</a:t>
            </a:r>
            <a:r>
              <a:rPr lang="en-US" sz="2800" dirty="0" err="1" smtClean="0">
                <a:solidFill>
                  <a:prstClr val="black"/>
                </a:solidFill>
                <a:latin typeface="Times New Roman" charset="0"/>
              </a:rPr>
              <a:t>,</a:t>
            </a:r>
            <a:r>
              <a:rPr lang="en-US" sz="2800" i="1" dirty="0" err="1" smtClean="0">
                <a:solidFill>
                  <a:prstClr val="black"/>
                </a:solidFill>
                <a:latin typeface="Times New Roman" charset="0"/>
              </a:rPr>
              <a:t>v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</a:rPr>
              <a:t>) 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sym typeface="Symbol" charset="0"/>
              </a:rPr>
              <a:t>= 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</a:rPr>
              <a:t>dist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</a:rPr>
              <a:t>R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,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</a:rPr>
              <a:t>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</a:rPr>
              <a:t>s</a:t>
            </a:r>
            <a:r>
              <a:rPr lang="en-US" sz="2800" dirty="0" err="1" smtClean="0">
                <a:solidFill>
                  <a:prstClr val="black"/>
                </a:solidFill>
                <a:latin typeface="Times New Roman" charset="0"/>
              </a:rPr>
              <a:t>,</a:t>
            </a:r>
            <a:r>
              <a:rPr lang="en-US" sz="2800" i="1" dirty="0" err="1" smtClean="0">
                <a:solidFill>
                  <a:prstClr val="black"/>
                </a:solidFill>
                <a:latin typeface="Times New Roman" charset="0"/>
              </a:rPr>
              <a:t>v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</a:rPr>
              <a:t>), but </a:t>
            </a:r>
            <a:r>
              <a:rPr lang="en-US" sz="2800" i="1" dirty="0" smtClean="0">
                <a:solidFill>
                  <a:prstClr val="black"/>
                </a:solidFill>
                <a:latin typeface="Times New Roman" charset="0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</a:rPr>
              <a:t> does not belong to </a:t>
            </a:r>
            <a:r>
              <a:rPr lang="en-US" sz="2800" i="1" dirty="0" smtClean="0">
                <a:solidFill>
                  <a:prstClr val="black"/>
                </a:solidFill>
                <a:latin typeface="Times New Roman" charset="0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</a:rPr>
              <a:t>.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Moreover, </a:t>
            </a:r>
            <a:r>
              <a:rPr lang="en-US" sz="2800" i="1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l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) =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sym typeface="Symbo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</a:rPr>
              <a:t>dist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</a:rPr>
              <a:t>R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,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</a:rPr>
              <a:t>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</a:rPr>
              <a:t>s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</a:rPr>
              <a:t>,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</a:rPr>
              <a:t>) &gt; 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</a:rPr>
              <a:t>dist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</a:rPr>
              <a:t>G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)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Times New Roman" charset="0"/>
              </a:rPr>
              <a:t>s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</a:rPr>
              <a:t>,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</a:rPr>
              <a:t>w</a:t>
            </a:r>
            <a:r>
              <a:rPr lang="en-US" sz="2800" dirty="0">
                <a:solidFill>
                  <a:prstClr val="black"/>
                </a:solidFill>
                <a:latin typeface="Times New Roman" charset="0"/>
              </a:rPr>
              <a:t>)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 =             = </a:t>
            </a:r>
            <a:r>
              <a:rPr lang="en-US" sz="2800" dirty="0" err="1" smtClean="0">
                <a:solidFill>
                  <a:prstClr val="black"/>
                </a:solidFill>
                <a:latin typeface="Times New Roman" charset="0"/>
              </a:rPr>
              <a:t>dist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</a:rPr>
              <a:t>G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</a:rPr>
              <a:t>s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</a:rPr>
              <a:t>,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</a:rPr>
              <a:t>v</a:t>
            </a:r>
            <a:r>
              <a:rPr lang="en-US" sz="2800" dirty="0">
                <a:solidFill>
                  <a:prstClr val="black"/>
                </a:solidFill>
                <a:latin typeface="Times New Roman" charset="0"/>
              </a:rPr>
              <a:t>)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 +1= 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</a:rPr>
              <a:t>dist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</a:rPr>
              <a:t>R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,</a:t>
            </a:r>
            <a:r>
              <a:rPr lang="en-US" sz="2800" i="1" baseline="-25000" dirty="0">
                <a:solidFill>
                  <a:prstClr val="black"/>
                </a:solidFill>
                <a:latin typeface="Times New Roman" charset="0"/>
              </a:rPr>
              <a:t>T</a:t>
            </a:r>
            <a:r>
              <a:rPr lang="en-US" sz="2800" baseline="-25000" dirty="0">
                <a:solidFill>
                  <a:prstClr val="black"/>
                </a:solidFill>
                <a:latin typeface="Times New Roman" charset="0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</a:rPr>
              <a:t>s</a:t>
            </a:r>
            <a:r>
              <a:rPr lang="en-US" sz="2800" dirty="0" err="1">
                <a:solidFill>
                  <a:prstClr val="black"/>
                </a:solidFill>
                <a:latin typeface="Times New Roman" charset="0"/>
              </a:rPr>
              <a:t>,</a:t>
            </a:r>
            <a:r>
              <a:rPr lang="en-US" sz="2800" i="1" dirty="0" err="1">
                <a:solidFill>
                  <a:prstClr val="black"/>
                </a:solidFill>
                <a:latin typeface="Times New Roman" charset="0"/>
              </a:rPr>
              <a:t>v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</a:rPr>
              <a:t>) + 1 = </a:t>
            </a:r>
            <a:r>
              <a:rPr lang="en-US" sz="2800" i="1" dirty="0" smtClean="0">
                <a:solidFill>
                  <a:prstClr val="black"/>
                </a:solidFill>
                <a:latin typeface="Times New Roman" charset="0"/>
              </a:rPr>
              <a:t>l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Times New Roman" charset="0"/>
              </a:rPr>
              <a:t>v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</a:rPr>
              <a:t>) + 1.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This inequality proves that </a:t>
            </a:r>
            <a:r>
              <a:rPr lang="en-US" sz="2800" i="1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 did not belong to </a:t>
            </a:r>
            <a:r>
              <a:rPr lang="en-US" sz="2800" i="1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R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 when </a:t>
            </a:r>
            <a:r>
              <a:rPr lang="en-US" sz="2800" i="1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v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 was removed from </a:t>
            </a:r>
            <a:r>
              <a:rPr lang="en-US" sz="2800" i="1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Q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. But this contradicts (3) because of edge </a:t>
            </a:r>
            <a:r>
              <a:rPr lang="en-US" sz="2800" i="1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Times New Roman" charset="0"/>
                <a:cs typeface="Times New Roman"/>
              </a:rPr>
              <a:t>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8379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Graph Scanning Algorithm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" charset="0"/>
                <a:cs typeface="+mn-cs"/>
              </a:rPr>
              <a:t>Input: </a:t>
            </a:r>
            <a:r>
              <a:rPr lang="en-US" sz="2400" dirty="0" smtClean="0">
                <a:latin typeface="Times" charset="0"/>
                <a:cs typeface="+mn-cs"/>
              </a:rPr>
              <a:t>A graph </a:t>
            </a:r>
            <a:r>
              <a:rPr lang="en-US" sz="2400" i="1" dirty="0" smtClean="0">
                <a:latin typeface="Times" charset="0"/>
                <a:cs typeface="+mn-cs"/>
              </a:rPr>
              <a:t>G </a:t>
            </a:r>
            <a:r>
              <a:rPr lang="en-US" sz="2400" dirty="0" smtClean="0">
                <a:latin typeface="Times" charset="0"/>
                <a:cs typeface="+mn-cs"/>
              </a:rPr>
              <a:t>and some vertex</a:t>
            </a:r>
            <a:r>
              <a:rPr lang="en-US" sz="2400" i="1" dirty="0" smtClean="0">
                <a:latin typeface="Times" charset="0"/>
                <a:cs typeface="+mn-cs"/>
              </a:rPr>
              <a:t> s</a:t>
            </a:r>
            <a:r>
              <a:rPr lang="en-US" sz="2400" dirty="0" smtClean="0">
                <a:cs typeface="+mn-cs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" charset="0"/>
                <a:cs typeface="+mn-cs"/>
              </a:rPr>
              <a:t>Output: </a:t>
            </a:r>
            <a:r>
              <a:rPr lang="en-US" sz="2400" dirty="0" smtClean="0">
                <a:latin typeface="Times" charset="0"/>
                <a:cs typeface="+mn-cs"/>
              </a:rPr>
              <a:t>The set </a:t>
            </a:r>
            <a:r>
              <a:rPr lang="en-US" sz="2400" i="1" dirty="0" smtClean="0">
                <a:latin typeface="Times" charset="0"/>
                <a:cs typeface="+mn-cs"/>
              </a:rPr>
              <a:t>R </a:t>
            </a:r>
            <a:r>
              <a:rPr lang="en-US" sz="2400" dirty="0" smtClean="0">
                <a:latin typeface="Times" charset="0"/>
                <a:cs typeface="+mn-cs"/>
              </a:rPr>
              <a:t>of vertices reachable from</a:t>
            </a:r>
            <a:r>
              <a:rPr lang="en-US" sz="2400" i="1" dirty="0" smtClean="0">
                <a:latin typeface="Times" charset="0"/>
                <a:cs typeface="+mn-cs"/>
              </a:rPr>
              <a:t> s </a:t>
            </a:r>
            <a:r>
              <a:rPr lang="en-US" sz="2400" dirty="0" smtClean="0">
                <a:latin typeface="Times" charset="0"/>
                <a:cs typeface="+mn-cs"/>
              </a:rPr>
              <a:t>and a set </a:t>
            </a:r>
            <a:r>
              <a:rPr lang="en-US" sz="2400" i="1" dirty="0" smtClean="0">
                <a:latin typeface="Times" charset="0"/>
                <a:cs typeface="+mn-cs"/>
              </a:rPr>
              <a:t>T</a:t>
            </a:r>
            <a:r>
              <a:rPr lang="en-US" sz="2400" dirty="0" smtClean="0">
                <a:latin typeface="MS Mincho" charset="0"/>
                <a:ea typeface="MS Mincho" charset="0"/>
                <a:cs typeface="Times New Roman" charset="0"/>
              </a:rPr>
              <a:t>⊆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E</a:t>
            </a:r>
            <a:r>
              <a:rPr lang="en-US" sz="2400" dirty="0" smtClean="0">
                <a:ea typeface="MS Gothic" charset="0"/>
                <a:cs typeface="Times New Roman" charset="0"/>
              </a:rPr>
              <a:t>(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G</a:t>
            </a:r>
            <a:r>
              <a:rPr lang="en-US" sz="2400" dirty="0" smtClean="0">
                <a:ea typeface="MS Gothic" charset="0"/>
                <a:cs typeface="Times New Roman" charset="0"/>
              </a:rPr>
              <a:t>) such that (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R</a:t>
            </a:r>
            <a:r>
              <a:rPr lang="en-US" sz="2400" dirty="0" smtClean="0">
                <a:ea typeface="MS Gothic" charset="0"/>
                <a:cs typeface="Times New Roman" charset="0"/>
              </a:rPr>
              <a:t>,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T</a:t>
            </a:r>
            <a:r>
              <a:rPr lang="en-US" sz="2400" dirty="0" smtClean="0">
                <a:ea typeface="MS Gothic" charset="0"/>
                <a:cs typeface="Times New Roman" charset="0"/>
              </a:rPr>
              <a:t>) is an arborescence rooted at </a:t>
            </a:r>
            <a:r>
              <a:rPr lang="en-US" sz="2400" i="1" dirty="0" smtClean="0">
                <a:ea typeface="MS Gothic" charset="0"/>
                <a:cs typeface="Times New Roman" charset="0"/>
              </a:rPr>
              <a:t>s</a:t>
            </a:r>
            <a:r>
              <a:rPr lang="en-US" sz="2400" dirty="0" smtClean="0">
                <a:ea typeface="MS Gothic" charset="0"/>
                <a:cs typeface="Times New Roman" charset="0"/>
              </a:rPr>
              <a:t> (resp. a tree)</a:t>
            </a:r>
            <a:r>
              <a:rPr lang="en-US" sz="2400" dirty="0" smtClean="0">
                <a:cs typeface="+mn-cs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endParaRPr lang="en-US" sz="2400" dirty="0" smtClean="0">
              <a:cs typeface="+mn-cs"/>
            </a:endParaRP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cs typeface="+mn-cs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Set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 :={</a:t>
            </a:r>
            <a:r>
              <a:rPr lang="en-US" sz="2400" i="1" dirty="0" smtClean="0"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cs typeface="Times New Roman"/>
              </a:rPr>
              <a:t>},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{s} and </a:t>
            </a:r>
            <a:r>
              <a:rPr lang="en-US" sz="2400" i="1" dirty="0" smtClean="0">
                <a:latin typeface="Times New Roman"/>
                <a:cs typeface="Times New Roman"/>
              </a:rPr>
              <a:t>T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,</a:t>
            </a:r>
            <a:r>
              <a:rPr lang="en-US" sz="2400" i="1" dirty="0">
                <a:solidFill>
                  <a:srgbClr val="CC0000"/>
                </a:solidFill>
                <a:latin typeface="Times New Roman" charset="0"/>
              </a:rPr>
              <a:t> l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CC0000"/>
                </a:solidFill>
                <a:latin typeface="Times New Roman" charset="0"/>
              </a:rPr>
              <a:t>s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):=0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. </a:t>
            </a: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If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=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then stop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,                                                                  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                     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 else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choose a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Q.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3)     Choose a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\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with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=(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,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.</a:t>
            </a:r>
            <a:endParaRPr lang="en-US" sz="2400" i="1" dirty="0" smtClean="0">
              <a:latin typeface="Times New Roman"/>
              <a:ea typeface="MS Gothic" charset="0"/>
              <a:cs typeface="Times New Roman"/>
            </a:endParaRP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     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If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there is no such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w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then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set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\{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} and </a:t>
            </a:r>
            <a:r>
              <a:rPr lang="en-US" sz="2400" b="1" dirty="0" smtClean="0">
                <a:latin typeface="Times New Roman"/>
                <a:cs typeface="Times New Roman"/>
              </a:rPr>
              <a:t>go to</a:t>
            </a:r>
            <a:r>
              <a:rPr lang="en-US" sz="2400" dirty="0" smtClean="0">
                <a:latin typeface="Times New Roman"/>
                <a:cs typeface="Times New Roman"/>
              </a:rPr>
              <a:t> 2.</a:t>
            </a:r>
          </a:p>
          <a:p>
            <a:pPr marL="609600" indent="-609600">
              <a:spcBef>
                <a:spcPct val="0"/>
              </a:spcBef>
              <a:buAutoNum type="arabicParenR" startAt="4"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Set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}, 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cs typeface="Times New Roman"/>
              </a:rPr>
              <a:t> := </a:t>
            </a:r>
            <a:r>
              <a:rPr lang="en-US" sz="2400" i="1" dirty="0" smtClean="0">
                <a:latin typeface="Times New Roman"/>
                <a:cs typeface="Times New Roman"/>
              </a:rPr>
              <a:t>Q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 and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T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cs typeface="Times New Roman"/>
              </a:rPr>
              <a:t>T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⋃{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}.                </a:t>
            </a:r>
            <a:r>
              <a:rPr lang="en-US" sz="2400" i="1" dirty="0" smtClean="0">
                <a:solidFill>
                  <a:srgbClr val="CC0000"/>
                </a:solidFill>
                <a:latin typeface="Times New Roman" charset="0"/>
              </a:rPr>
              <a:t>l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CC0000"/>
                </a:solidFill>
                <a:latin typeface="Times New Roman" charset="0"/>
              </a:rPr>
              <a:t>w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):= </a:t>
            </a:r>
            <a:r>
              <a:rPr lang="en-US" sz="2400" i="1" dirty="0">
                <a:solidFill>
                  <a:srgbClr val="CC0000"/>
                </a:solidFill>
                <a:latin typeface="Times New Roman" charset="0"/>
              </a:rPr>
              <a:t>l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CC0000"/>
                </a:solidFill>
                <a:latin typeface="Times New Roman" charset="0"/>
              </a:rPr>
              <a:t>v</a:t>
            </a:r>
            <a:r>
              <a:rPr lang="en-US" sz="2400" dirty="0">
                <a:solidFill>
                  <a:srgbClr val="CC0000"/>
                </a:solidFill>
                <a:latin typeface="Times New Roman" charset="0"/>
              </a:rPr>
              <a:t>) +1</a:t>
            </a:r>
            <a:r>
              <a:rPr lang="en-US" sz="2400" dirty="0">
                <a:latin typeface="Times New Roman" charset="0"/>
                <a:ea typeface="MS Mincho" charset="0"/>
                <a:cs typeface="MS Mincho" charset="0"/>
              </a:rPr>
              <a:t>. </a:t>
            </a:r>
            <a:r>
              <a:rPr lang="en-US" sz="2400" b="1" dirty="0" smtClean="0">
                <a:latin typeface="Times New Roman"/>
                <a:ea typeface="MS Mincho" charset="0"/>
                <a:cs typeface="Times New Roman"/>
              </a:rPr>
              <a:t>Go to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2. </a:t>
            </a:r>
            <a:endParaRPr lang="en-US" sz="2400" b="1" dirty="0" smtClean="0">
              <a:latin typeface="Times New Roman"/>
              <a:ea typeface="MS Mincho" charset="0"/>
              <a:cs typeface="Times New Roman"/>
            </a:endParaRP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marL="609600" indent="-609600"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565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Given a graph </a:t>
            </a:r>
            <a:r>
              <a:rPr lang="en-US" i="1" dirty="0" smtClean="0">
                <a:latin typeface="Times New Roman"/>
                <a:cs typeface="Times New Roman"/>
              </a:rPr>
              <a:t>G, </a:t>
            </a:r>
            <a:r>
              <a:rPr lang="en-US" dirty="0" smtClean="0">
                <a:latin typeface="Times New Roman"/>
                <a:cs typeface="Times New Roman"/>
              </a:rPr>
              <a:t>show that there is a linear-time algorithm to find a circuit or decide that none exists.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Given a digraph</a:t>
            </a:r>
            <a:r>
              <a:rPr lang="en-US" i="1" dirty="0" smtClean="0">
                <a:latin typeface="Times New Roman"/>
                <a:cs typeface="Times New Roman"/>
              </a:rPr>
              <a:t> G</a:t>
            </a:r>
            <a:r>
              <a:rPr lang="en-US" dirty="0" smtClean="0">
                <a:latin typeface="Times New Roman"/>
                <a:cs typeface="Times New Roman"/>
              </a:rPr>
              <a:t>, show how to identify the strongly connected component in polynomial time. What is running time of your algorithm?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5590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Strongly connected digraph(1)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A digraph is called </a:t>
            </a:r>
            <a:r>
              <a:rPr lang="en-US" b="1" dirty="0" smtClean="0">
                <a:latin typeface="Times New Roman"/>
                <a:cs typeface="Times New Roman"/>
              </a:rPr>
              <a:t>strongly connected</a:t>
            </a:r>
            <a:r>
              <a:rPr lang="en-US" dirty="0" smtClean="0">
                <a:latin typeface="Times New Roman"/>
                <a:cs typeface="Times New Roman"/>
              </a:rPr>
              <a:t> if there is a path from 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 to </a:t>
            </a:r>
            <a:r>
              <a:rPr lang="en-US" i="1" dirty="0" smtClean="0">
                <a:latin typeface="Times New Roman"/>
                <a:cs typeface="Times New Roman"/>
              </a:rPr>
              <a:t>t </a:t>
            </a:r>
            <a:r>
              <a:rPr lang="en-US" dirty="0" smtClean="0">
                <a:latin typeface="Times New Roman"/>
                <a:cs typeface="Times New Roman"/>
              </a:rPr>
              <a:t>and a path from</a:t>
            </a:r>
            <a:r>
              <a:rPr lang="en-US" i="1" dirty="0" smtClean="0">
                <a:latin typeface="Times New Roman"/>
                <a:cs typeface="Times New Roman"/>
              </a:rPr>
              <a:t> t </a:t>
            </a:r>
            <a:r>
              <a:rPr lang="en-US" dirty="0" smtClean="0">
                <a:latin typeface="Times New Roman"/>
                <a:cs typeface="Times New Roman"/>
              </a:rPr>
              <a:t>to</a:t>
            </a:r>
            <a:r>
              <a:rPr lang="en-US" i="1" dirty="0" smtClean="0">
                <a:latin typeface="Times New Roman"/>
                <a:cs typeface="Times New Roman"/>
              </a:rPr>
              <a:t> s </a:t>
            </a:r>
            <a:r>
              <a:rPr lang="en-US" dirty="0" smtClean="0">
                <a:latin typeface="Times New Roman"/>
                <a:cs typeface="Times New Roman"/>
              </a:rPr>
              <a:t>for all </a:t>
            </a:r>
            <a:r>
              <a:rPr lang="en-US" i="1" dirty="0" smtClean="0">
                <a:latin typeface="Times New Roman"/>
                <a:cs typeface="Times New Roman"/>
              </a:rPr>
              <a:t>s, t 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).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The </a:t>
            </a:r>
            <a:r>
              <a:rPr lang="en-US" b="1" dirty="0" smtClean="0">
                <a:latin typeface="Times New Roman"/>
                <a:ea typeface="MS PMincho" charset="0"/>
                <a:cs typeface="Times New Roman"/>
              </a:rPr>
              <a:t>strongly connected components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 of a digraph are the maximal strongly connected </a:t>
            </a:r>
            <a:r>
              <a:rPr lang="en-US" dirty="0" err="1" smtClean="0">
                <a:latin typeface="Times New Roman"/>
                <a:ea typeface="MS PMincho" charset="0"/>
                <a:cs typeface="Times New Roman"/>
              </a:rPr>
              <a:t>subgraphs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2458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cs typeface="+mj-cs"/>
              </a:rPr>
              <a:t>Strongly Connected Component Algorithm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" charset="0"/>
                <a:cs typeface="+mn-cs"/>
              </a:rPr>
              <a:t>Input: </a:t>
            </a:r>
            <a:r>
              <a:rPr lang="en-US" sz="2400" dirty="0" smtClean="0">
                <a:latin typeface="Times" charset="0"/>
                <a:cs typeface="+mn-cs"/>
              </a:rPr>
              <a:t>A digraph </a:t>
            </a:r>
            <a:r>
              <a:rPr lang="en-US" sz="2400" i="1" dirty="0" smtClean="0">
                <a:latin typeface="Times" charset="0"/>
                <a:cs typeface="+mn-cs"/>
              </a:rPr>
              <a:t>G</a:t>
            </a:r>
            <a:r>
              <a:rPr lang="en-US" sz="2400" dirty="0" smtClean="0">
                <a:cs typeface="+mn-cs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" charset="0"/>
                <a:cs typeface="+mn-cs"/>
              </a:rPr>
              <a:t>Output: </a:t>
            </a:r>
            <a:r>
              <a:rPr lang="en-US" sz="2400" dirty="0" smtClean="0">
                <a:latin typeface="Times" charset="0"/>
                <a:cs typeface="+mn-cs"/>
              </a:rPr>
              <a:t>A function </a:t>
            </a:r>
            <a:r>
              <a:rPr lang="en-US" sz="2400" i="1" dirty="0" smtClean="0">
                <a:latin typeface="Times" charset="0"/>
                <a:cs typeface="+mn-cs"/>
              </a:rPr>
              <a:t>comp</a:t>
            </a:r>
            <a:r>
              <a:rPr lang="en-US" sz="2400" dirty="0" smtClean="0">
                <a:latin typeface="Times" charset="0"/>
                <a:cs typeface="+mn-cs"/>
              </a:rPr>
              <a:t>:                  </a:t>
            </a:r>
            <a:r>
              <a:rPr lang="en-US" sz="2400" dirty="0" smtClean="0">
                <a:ea typeface="MS PMincho" charset="0"/>
                <a:cs typeface="Times New Roman" charset="0"/>
              </a:rPr>
              <a:t>indicating the membership of the strongly connected components.</a:t>
            </a: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Set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:= </a:t>
            </a:r>
            <a:r>
              <a:rPr lang="en-US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dirty="0" smtClean="0">
                <a:latin typeface="Times New Roman"/>
                <a:ea typeface="MS Gothic" charset="0"/>
                <a:cs typeface="Times New Roman"/>
              </a:rPr>
              <a:t>.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Set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N 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0</a:t>
            </a:r>
            <a:r>
              <a:rPr lang="en-US" dirty="0" smtClean="0">
                <a:latin typeface="Times New Roman"/>
                <a:ea typeface="MS Gothic" charset="0"/>
                <a:cs typeface="Times New Roman"/>
              </a:rPr>
              <a:t>. </a:t>
            </a: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For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all </a:t>
            </a:r>
            <a:r>
              <a:rPr lang="en-US" sz="2400" i="1" dirty="0" smtClean="0">
                <a:latin typeface="Times New Roman"/>
                <a:cs typeface="Times New Roman"/>
              </a:rPr>
              <a:t>v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</a:t>
            </a:r>
            <a:r>
              <a:rPr lang="en-US" sz="2400" b="1" dirty="0" smtClean="0">
                <a:latin typeface="Times New Roman"/>
                <a:ea typeface="MS PMincho" charset="0"/>
                <a:cs typeface="Times New Roman"/>
              </a:rPr>
              <a:t>do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: </a:t>
            </a:r>
            <a:r>
              <a:rPr lang="en-US" sz="2400" b="1" dirty="0" smtClean="0">
                <a:latin typeface="Times New Roman"/>
                <a:ea typeface="MS PMincho" charset="0"/>
                <a:cs typeface="Times New Roman"/>
              </a:rPr>
              <a:t>If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v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∉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R </a:t>
            </a:r>
            <a:r>
              <a:rPr lang="en-US" sz="2400" b="1" dirty="0" smtClean="0">
                <a:latin typeface="Times New Roman"/>
                <a:ea typeface="MS Mincho" charset="0"/>
                <a:cs typeface="Times New Roman"/>
              </a:rPr>
              <a:t>then</a:t>
            </a:r>
            <a:r>
              <a:rPr lang="en-US" b="1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Visit1(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).</a:t>
            </a: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Set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.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Set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K 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0.</a:t>
            </a: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MS Gothic" charset="0"/>
                <a:cs typeface="Times New Roman"/>
              </a:rPr>
              <a:t>For 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i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:=|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)| </a:t>
            </a:r>
            <a:r>
              <a:rPr lang="en-US" sz="2400" b="1" dirty="0" smtClean="0">
                <a:latin typeface="Times New Roman"/>
                <a:ea typeface="MS PMincho" charset="0"/>
                <a:cs typeface="Times New Roman"/>
              </a:rPr>
              <a:t>down to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1 </a:t>
            </a:r>
            <a:r>
              <a:rPr lang="en-US" sz="2400" b="1" dirty="0" smtClean="0">
                <a:latin typeface="Times New Roman"/>
                <a:ea typeface="MS PMincho" charset="0"/>
                <a:cs typeface="Times New Roman"/>
              </a:rPr>
              <a:t>do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: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 </a:t>
            </a:r>
            <a:endParaRPr lang="en-US" i="1" dirty="0" smtClean="0">
              <a:latin typeface="Times New Roman"/>
              <a:ea typeface="MS Gothic" charset="0"/>
              <a:cs typeface="Times New Roman"/>
            </a:endParaRP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dirty="0" smtClean="0">
                <a:latin typeface="Times New Roman"/>
                <a:ea typeface="MS Gothic" charset="0"/>
                <a:cs typeface="Times New Roman"/>
              </a:rPr>
              <a:t>        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If </a:t>
            </a:r>
            <a:r>
              <a:rPr lang="el-GR" sz="2400" dirty="0" smtClean="0">
                <a:latin typeface="Times New Roman"/>
                <a:ea typeface="MS Gothic" charset="0"/>
                <a:cs typeface="Times New Roman"/>
                <a:sym typeface="Symbol" charset="0"/>
              </a:rPr>
              <a:t></a:t>
            </a:r>
            <a:r>
              <a:rPr lang="en-US" baseline="30000" dirty="0" smtClean="0">
                <a:latin typeface="Times New Roman"/>
                <a:cs typeface="Times New Roman"/>
              </a:rPr>
              <a:t>-</a:t>
            </a:r>
            <a:r>
              <a:rPr lang="en-US" sz="2400" baseline="30000" dirty="0" smtClean="0">
                <a:latin typeface="Times New Roman"/>
                <a:cs typeface="Times New Roman"/>
              </a:rPr>
              <a:t>1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err="1" smtClean="0"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latin typeface="Times New Roman"/>
                <a:cs typeface="Times New Roman"/>
              </a:rPr>
              <a:t>)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∉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R </a:t>
            </a:r>
            <a:r>
              <a:rPr lang="en-US" sz="2400" b="1" dirty="0" smtClean="0">
                <a:latin typeface="Times New Roman"/>
                <a:ea typeface="MS Mincho" charset="0"/>
                <a:cs typeface="Times New Roman"/>
              </a:rPr>
              <a:t>then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set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K </a:t>
            </a:r>
            <a:r>
              <a:rPr lang="en-US" sz="2400" dirty="0" smtClean="0">
                <a:latin typeface="Times New Roman"/>
                <a:cs typeface="Times New Roman"/>
              </a:rPr>
              <a:t>:=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K+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1 and Visit2(</a:t>
            </a:r>
            <a:r>
              <a:rPr lang="el-GR" sz="2400" dirty="0" smtClean="0">
                <a:latin typeface="Times New Roman"/>
                <a:ea typeface="MS Gothic" charset="0"/>
                <a:cs typeface="Times New Roman"/>
                <a:sym typeface="Symbol" charset="0"/>
              </a:rPr>
              <a:t></a:t>
            </a:r>
            <a:r>
              <a:rPr lang="en-US" baseline="30000" dirty="0" smtClean="0">
                <a:latin typeface="Times New Roman"/>
                <a:cs typeface="Times New Roman"/>
              </a:rPr>
              <a:t>-</a:t>
            </a:r>
            <a:r>
              <a:rPr lang="en-US" sz="2400" baseline="30000" dirty="0" smtClean="0">
                <a:latin typeface="Times New Roman"/>
                <a:cs typeface="Times New Roman"/>
              </a:rPr>
              <a:t>1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err="1" smtClean="0"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).</a:t>
            </a:r>
            <a:endParaRPr lang="el-GR" sz="2400" dirty="0" smtClean="0">
              <a:latin typeface="Times New Roman"/>
              <a:ea typeface="MS Mincho" charset="0"/>
              <a:cs typeface="Times New Roman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107205"/>
              </p:ext>
            </p:extLst>
          </p:nvPr>
        </p:nvGraphicFramePr>
        <p:xfrm>
          <a:off x="3857755" y="2042665"/>
          <a:ext cx="1236345" cy="359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698500" imgH="203200" progId="Equation.3">
                  <p:embed/>
                </p:oleObj>
              </mc:Choice>
              <mc:Fallback>
                <p:oleObj name="Equation" r:id="rId3" imgW="698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7755" y="2042665"/>
                        <a:ext cx="1236345" cy="3596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3498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>
                <a:cs typeface="+mj-cs"/>
              </a:rPr>
              <a:t>Strongly Connected Component Algorithm (2)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   </a:t>
            </a:r>
            <a:r>
              <a:rPr lang="en-US" sz="2400" dirty="0" smtClean="0">
                <a:latin typeface="Times New Roman"/>
                <a:cs typeface="Times New Roman"/>
              </a:rPr>
              <a:t>Visit1(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Set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⋃{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}.</a:t>
            </a:r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For </a:t>
            </a:r>
            <a:r>
              <a:rPr lang="en-US" sz="2400" dirty="0" smtClean="0">
                <a:latin typeface="Times New Roman"/>
                <a:cs typeface="Times New Roman"/>
              </a:rPr>
              <a:t>all </a:t>
            </a:r>
            <a:r>
              <a:rPr lang="en-US" sz="2400" i="1" dirty="0" smtClean="0">
                <a:latin typeface="Times New Roman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\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with (</a:t>
            </a:r>
            <a:r>
              <a:rPr lang="en-US" sz="2400" i="1" dirty="0" err="1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err="1" smtClean="0">
                <a:latin typeface="Times New Roman"/>
                <a:ea typeface="MS PMincho" charset="0"/>
                <a:cs typeface="Times New Roman"/>
              </a:rPr>
              <a:t>,</a:t>
            </a:r>
            <a:r>
              <a:rPr lang="en-US" sz="2400" i="1" dirty="0" err="1" smtClean="0">
                <a:latin typeface="Times New Roman"/>
                <a:ea typeface="MS PMincho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∈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</a:t>
            </a:r>
            <a:r>
              <a:rPr lang="en-US" sz="2400" b="1" dirty="0" smtClean="0">
                <a:latin typeface="Times New Roman"/>
                <a:ea typeface="MS PMincho" charset="0"/>
                <a:cs typeface="Times New Roman"/>
              </a:rPr>
              <a:t>do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Visit1(</a:t>
            </a:r>
            <a:r>
              <a:rPr lang="en-US" sz="2400" i="1" dirty="0" smtClean="0">
                <a:latin typeface="Times New Roman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cs typeface="Times New Roman"/>
              </a:rPr>
              <a:t>).</a:t>
            </a:r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Set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N </a:t>
            </a:r>
            <a:r>
              <a:rPr lang="en-US" sz="2400" dirty="0" smtClean="0">
                <a:latin typeface="Times New Roman"/>
                <a:cs typeface="Times New Roman"/>
              </a:rPr>
              <a:t>:=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N +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1, </a:t>
            </a:r>
            <a:r>
              <a:rPr lang="el-GR" sz="2400" dirty="0" smtClean="0">
                <a:latin typeface="Times New Roman"/>
                <a:ea typeface="MS Gothic" charset="0"/>
                <a:cs typeface="Times New Roman"/>
                <a:sym typeface="Symbol" charset="0"/>
              </a:rPr>
              <a:t>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) :=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N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and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l-GR" sz="2400" dirty="0" smtClean="0">
                <a:latin typeface="Times New Roman"/>
                <a:ea typeface="MS Gothic" charset="0"/>
                <a:cs typeface="Times New Roman"/>
                <a:sym typeface="Symbol" charset="0"/>
              </a:rPr>
              <a:t></a:t>
            </a:r>
            <a:r>
              <a:rPr lang="en-US" baseline="30000" dirty="0" smtClean="0">
                <a:latin typeface="Times New Roman"/>
                <a:cs typeface="Times New Roman"/>
              </a:rPr>
              <a:t>-</a:t>
            </a:r>
            <a:r>
              <a:rPr lang="en-US" sz="2400" baseline="30000" dirty="0" smtClean="0">
                <a:latin typeface="Times New Roman"/>
                <a:cs typeface="Times New Roman"/>
              </a:rPr>
              <a:t>1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N</a:t>
            </a:r>
            <a:r>
              <a:rPr lang="en-US" sz="2400" dirty="0" smtClean="0">
                <a:latin typeface="Times New Roman"/>
                <a:cs typeface="Times New Roman"/>
              </a:rPr>
              <a:t>) := </a:t>
            </a:r>
            <a:r>
              <a:rPr lang="en-US" sz="2400" i="1" dirty="0" smtClean="0">
                <a:latin typeface="Times New Roman"/>
                <a:cs typeface="Times New Roman"/>
              </a:rPr>
              <a:t>v.</a:t>
            </a:r>
          </a:p>
          <a:p>
            <a:pPr marL="609600" indent="-609600" eaLnBrk="1" hangingPunct="1">
              <a:buFontTx/>
              <a:buNone/>
              <a:defRPr/>
            </a:pPr>
            <a:endParaRPr lang="en-US" sz="2400" dirty="0" smtClean="0">
              <a:cs typeface="+mn-cs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Visit2(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Set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⋃{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}.</a:t>
            </a:r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For </a:t>
            </a:r>
            <a:r>
              <a:rPr lang="en-US" sz="2400" dirty="0" smtClean="0">
                <a:latin typeface="Times New Roman"/>
                <a:cs typeface="Times New Roman"/>
              </a:rPr>
              <a:t>all </a:t>
            </a:r>
            <a:r>
              <a:rPr lang="en-US" sz="2400" i="1" dirty="0" smtClean="0">
                <a:latin typeface="Times New Roman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\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with (</a:t>
            </a:r>
            <a:r>
              <a:rPr lang="en-US" sz="2400" i="1" dirty="0" err="1" smtClean="0">
                <a:latin typeface="Times New Roman"/>
                <a:ea typeface="MS PMincho" charset="0"/>
                <a:cs typeface="Times New Roman"/>
              </a:rPr>
              <a:t>w,v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∈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</a:t>
            </a:r>
            <a:r>
              <a:rPr lang="en-US" sz="2400" b="1" dirty="0" smtClean="0">
                <a:latin typeface="Times New Roman"/>
                <a:ea typeface="MS PMincho" charset="0"/>
                <a:cs typeface="Times New Roman"/>
              </a:rPr>
              <a:t>do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Visit2(</a:t>
            </a:r>
            <a:r>
              <a:rPr lang="en-US" sz="2400" i="1" dirty="0" smtClean="0">
                <a:latin typeface="Times New Roman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cs typeface="Times New Roman"/>
              </a:rPr>
              <a:t>).</a:t>
            </a:r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Set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comp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) </a:t>
            </a:r>
            <a:r>
              <a:rPr lang="en-US" sz="2400" dirty="0" smtClean="0">
                <a:latin typeface="Times New Roman"/>
                <a:cs typeface="Times New Roman"/>
              </a:rPr>
              <a:t>:=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K</a:t>
            </a:r>
            <a:r>
              <a:rPr lang="en-US" sz="2400" i="1" dirty="0" smtClean="0">
                <a:latin typeface="Times New Roman"/>
                <a:cs typeface="Times New Roman"/>
              </a:rPr>
              <a:t>.</a:t>
            </a:r>
          </a:p>
          <a:p>
            <a:pPr marL="609600" indent="-609600" eaLnBrk="1" hangingPunct="1">
              <a:buFontTx/>
              <a:buNone/>
              <a:defRPr/>
            </a:pPr>
            <a:endParaRPr lang="en-US" sz="2400" dirty="0" smtClean="0">
              <a:cs typeface="+mn-cs"/>
            </a:endParaRPr>
          </a:p>
          <a:p>
            <a:pPr marL="609600" indent="-609600" eaLnBrk="1" hangingPunct="1">
              <a:buFontTx/>
              <a:buAutoNum type="arabicParenR"/>
              <a:defRPr/>
            </a:pPr>
            <a:endParaRPr lang="en-US" sz="2400" i="1" dirty="0" smtClean="0">
              <a:cs typeface="+mn-cs"/>
            </a:endParaRPr>
          </a:p>
          <a:p>
            <a:pPr marL="609600" indent="-609600" eaLnBrk="1" hangingPunct="1">
              <a:buFontTx/>
              <a:buAutoNum type="arabicParenR"/>
              <a:defRPr/>
            </a:pPr>
            <a:endParaRPr lang="en-US" sz="24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1162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i="1" dirty="0" smtClean="0">
                <a:latin typeface="Times New Roman" charset="0"/>
              </a:rPr>
              <a:t>Example</a:t>
            </a:r>
            <a:endParaRPr lang="ru-RU" i="1" dirty="0">
              <a:latin typeface="Times New Roman" charset="0"/>
            </a:endParaRP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1317625" y="25368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1317625" y="36036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Oval 6"/>
          <p:cNvSpPr>
            <a:spLocks noChangeArrowheads="1"/>
          </p:cNvSpPr>
          <p:nvPr/>
        </p:nvSpPr>
        <p:spPr bwMode="auto">
          <a:xfrm>
            <a:off x="631825" y="17748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Oval 7"/>
          <p:cNvSpPr>
            <a:spLocks noChangeArrowheads="1"/>
          </p:cNvSpPr>
          <p:nvPr/>
        </p:nvSpPr>
        <p:spPr bwMode="auto">
          <a:xfrm>
            <a:off x="2079625" y="17748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5607" name="AutoShape 8"/>
          <p:cNvCxnSpPr>
            <a:cxnSpLocks noChangeShapeType="1"/>
            <a:stCxn id="25605" idx="5"/>
            <a:endCxn id="25603" idx="1"/>
          </p:cNvCxnSpPr>
          <p:nvPr/>
        </p:nvCxnSpPr>
        <p:spPr bwMode="auto">
          <a:xfrm>
            <a:off x="762000" y="1905000"/>
            <a:ext cx="577850" cy="6540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8" name="AutoShape 9"/>
          <p:cNvCxnSpPr>
            <a:cxnSpLocks noChangeShapeType="1"/>
            <a:stCxn id="25603" idx="7"/>
            <a:endCxn id="25606" idx="3"/>
          </p:cNvCxnSpPr>
          <p:nvPr/>
        </p:nvCxnSpPr>
        <p:spPr bwMode="auto">
          <a:xfrm flipV="1">
            <a:off x="1447800" y="1905000"/>
            <a:ext cx="654050" cy="6540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9" name="AutoShape 10"/>
          <p:cNvCxnSpPr>
            <a:cxnSpLocks noChangeShapeType="1"/>
            <a:stCxn id="25603" idx="4"/>
            <a:endCxn id="25604" idx="0"/>
          </p:cNvCxnSpPr>
          <p:nvPr/>
        </p:nvCxnSpPr>
        <p:spPr bwMode="auto">
          <a:xfrm>
            <a:off x="1393825" y="2689225"/>
            <a:ext cx="0" cy="914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327025" y="14700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a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5611" name="Rectangle 13"/>
          <p:cNvSpPr>
            <a:spLocks noChangeArrowheads="1"/>
          </p:cNvSpPr>
          <p:nvPr/>
        </p:nvSpPr>
        <p:spPr bwMode="auto">
          <a:xfrm>
            <a:off x="2003425" y="13938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b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5612" name="Rectangle 15"/>
          <p:cNvSpPr>
            <a:spLocks noChangeArrowheads="1"/>
          </p:cNvSpPr>
          <p:nvPr/>
        </p:nvSpPr>
        <p:spPr bwMode="auto">
          <a:xfrm>
            <a:off x="1066800" y="2590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charset="0"/>
              </a:rPr>
              <a:t>g</a:t>
            </a:r>
            <a:endParaRPr lang="ru-RU" sz="2400" b="1" i="1" dirty="0">
              <a:latin typeface="Times New Roman" charset="0"/>
            </a:endParaRPr>
          </a:p>
        </p:txBody>
      </p:sp>
      <p:sp>
        <p:nvSpPr>
          <p:cNvPr id="25613" name="Oval 16"/>
          <p:cNvSpPr>
            <a:spLocks noChangeArrowheads="1"/>
          </p:cNvSpPr>
          <p:nvPr/>
        </p:nvSpPr>
        <p:spPr bwMode="auto">
          <a:xfrm>
            <a:off x="2536825" y="23844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5614" name="AutoShape 17"/>
          <p:cNvCxnSpPr>
            <a:cxnSpLocks noChangeShapeType="1"/>
            <a:stCxn id="25613" idx="2"/>
            <a:endCxn id="25603" idx="6"/>
          </p:cNvCxnSpPr>
          <p:nvPr/>
        </p:nvCxnSpPr>
        <p:spPr bwMode="auto">
          <a:xfrm flipH="1">
            <a:off x="1470025" y="2460625"/>
            <a:ext cx="1066800" cy="152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5" name="Text Box 18"/>
          <p:cNvSpPr txBox="1">
            <a:spLocks noChangeArrowheads="1"/>
          </p:cNvSpPr>
          <p:nvPr/>
        </p:nvSpPr>
        <p:spPr bwMode="auto">
          <a:xfrm>
            <a:off x="2613025" y="207962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c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5616" name="Oval 19"/>
          <p:cNvSpPr>
            <a:spLocks noChangeArrowheads="1"/>
          </p:cNvSpPr>
          <p:nvPr/>
        </p:nvSpPr>
        <p:spPr bwMode="auto">
          <a:xfrm>
            <a:off x="2460625" y="32226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5617" name="AutoShape 20"/>
          <p:cNvCxnSpPr>
            <a:cxnSpLocks noChangeShapeType="1"/>
            <a:stCxn id="25603" idx="4"/>
            <a:endCxn id="25616" idx="2"/>
          </p:cNvCxnSpPr>
          <p:nvPr/>
        </p:nvCxnSpPr>
        <p:spPr bwMode="auto">
          <a:xfrm>
            <a:off x="1393825" y="2689225"/>
            <a:ext cx="1066800" cy="609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8" name="Rectangle 21"/>
          <p:cNvSpPr>
            <a:spLocks noChangeArrowheads="1"/>
          </p:cNvSpPr>
          <p:nvPr/>
        </p:nvSpPr>
        <p:spPr bwMode="auto">
          <a:xfrm>
            <a:off x="2613025" y="30702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d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5619" name="Rectangle 23"/>
          <p:cNvSpPr>
            <a:spLocks noChangeArrowheads="1"/>
          </p:cNvSpPr>
          <p:nvPr/>
        </p:nvSpPr>
        <p:spPr bwMode="auto">
          <a:xfrm>
            <a:off x="1546225" y="360362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e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5620" name="Oval 24"/>
          <p:cNvSpPr>
            <a:spLocks noChangeArrowheads="1"/>
          </p:cNvSpPr>
          <p:nvPr/>
        </p:nvSpPr>
        <p:spPr bwMode="auto">
          <a:xfrm>
            <a:off x="250825" y="32226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5621" name="AutoShape 25"/>
          <p:cNvCxnSpPr>
            <a:cxnSpLocks noChangeShapeType="1"/>
            <a:stCxn id="25603" idx="2"/>
            <a:endCxn id="25620" idx="0"/>
          </p:cNvCxnSpPr>
          <p:nvPr/>
        </p:nvCxnSpPr>
        <p:spPr bwMode="auto">
          <a:xfrm flipH="1">
            <a:off x="327025" y="2613025"/>
            <a:ext cx="990600" cy="609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2" name="Rectangle 26"/>
          <p:cNvSpPr>
            <a:spLocks noChangeArrowheads="1"/>
          </p:cNvSpPr>
          <p:nvPr/>
        </p:nvSpPr>
        <p:spPr bwMode="auto">
          <a:xfrm>
            <a:off x="403225" y="329882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f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5623" name="Line 27"/>
          <p:cNvSpPr>
            <a:spLocks noChangeShapeType="1"/>
          </p:cNvSpPr>
          <p:nvPr/>
        </p:nvSpPr>
        <p:spPr bwMode="auto">
          <a:xfrm flipH="1">
            <a:off x="784225" y="1851025"/>
            <a:ext cx="1295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8"/>
          <p:cNvSpPr>
            <a:spLocks noChangeShapeType="1"/>
          </p:cNvSpPr>
          <p:nvPr/>
        </p:nvSpPr>
        <p:spPr bwMode="auto">
          <a:xfrm flipV="1">
            <a:off x="327025" y="1927225"/>
            <a:ext cx="304800" cy="1295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5625" name="AutoShape 29"/>
          <p:cNvCxnSpPr>
            <a:cxnSpLocks noChangeShapeType="1"/>
            <a:stCxn id="25620" idx="7"/>
            <a:endCxn id="25604" idx="2"/>
          </p:cNvCxnSpPr>
          <p:nvPr/>
        </p:nvCxnSpPr>
        <p:spPr bwMode="auto">
          <a:xfrm>
            <a:off x="381000" y="3244850"/>
            <a:ext cx="936625" cy="43497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6" name="AutoShape 31"/>
          <p:cNvCxnSpPr>
            <a:cxnSpLocks noChangeShapeType="1"/>
            <a:stCxn id="25604" idx="7"/>
            <a:endCxn id="25616" idx="2"/>
          </p:cNvCxnSpPr>
          <p:nvPr/>
        </p:nvCxnSpPr>
        <p:spPr bwMode="auto">
          <a:xfrm rot="-5400000">
            <a:off x="1790700" y="2955925"/>
            <a:ext cx="327025" cy="1012825"/>
          </a:xfrm>
          <a:prstGeom prst="curvedConnector2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7" name="AutoShape 32"/>
          <p:cNvCxnSpPr>
            <a:cxnSpLocks noChangeShapeType="1"/>
            <a:stCxn id="25616" idx="4"/>
            <a:endCxn id="25604" idx="4"/>
          </p:cNvCxnSpPr>
          <p:nvPr/>
        </p:nvCxnSpPr>
        <p:spPr bwMode="auto">
          <a:xfrm rot="5400000">
            <a:off x="1774825" y="2994025"/>
            <a:ext cx="381000" cy="1143000"/>
          </a:xfrm>
          <a:prstGeom prst="curvedConnector3">
            <a:avLst>
              <a:gd name="adj1" fmla="val 16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8" name="AutoShape 33"/>
          <p:cNvCxnSpPr>
            <a:cxnSpLocks noChangeShapeType="1"/>
          </p:cNvCxnSpPr>
          <p:nvPr/>
        </p:nvCxnSpPr>
        <p:spPr bwMode="auto">
          <a:xfrm>
            <a:off x="2536825" y="2460625"/>
            <a:ext cx="0" cy="7620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26" name="Oval 34"/>
          <p:cNvSpPr>
            <a:spLocks noChangeArrowheads="1"/>
          </p:cNvSpPr>
          <p:nvPr/>
        </p:nvSpPr>
        <p:spPr bwMode="auto">
          <a:xfrm>
            <a:off x="4267200" y="25908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27" name="Oval 35"/>
          <p:cNvSpPr>
            <a:spLocks noChangeArrowheads="1"/>
          </p:cNvSpPr>
          <p:nvPr/>
        </p:nvSpPr>
        <p:spPr bwMode="auto">
          <a:xfrm>
            <a:off x="42672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28" name="Oval 36"/>
          <p:cNvSpPr>
            <a:spLocks noChangeArrowheads="1"/>
          </p:cNvSpPr>
          <p:nvPr/>
        </p:nvSpPr>
        <p:spPr bwMode="auto">
          <a:xfrm>
            <a:off x="3581400" y="18288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29" name="Oval 37"/>
          <p:cNvSpPr>
            <a:spLocks noChangeArrowheads="1"/>
          </p:cNvSpPr>
          <p:nvPr/>
        </p:nvSpPr>
        <p:spPr bwMode="auto">
          <a:xfrm>
            <a:off x="5029200" y="18288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430" name="AutoShape 38"/>
          <p:cNvCxnSpPr>
            <a:cxnSpLocks noChangeShapeType="1"/>
            <a:stCxn id="59428" idx="5"/>
            <a:endCxn id="59426" idx="1"/>
          </p:cNvCxnSpPr>
          <p:nvPr/>
        </p:nvCxnSpPr>
        <p:spPr bwMode="auto">
          <a:xfrm>
            <a:off x="3711575" y="1958975"/>
            <a:ext cx="577850" cy="65405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31" name="AutoShape 39"/>
          <p:cNvCxnSpPr>
            <a:cxnSpLocks noChangeShapeType="1"/>
            <a:stCxn id="59426" idx="7"/>
            <a:endCxn id="59429" idx="3"/>
          </p:cNvCxnSpPr>
          <p:nvPr/>
        </p:nvCxnSpPr>
        <p:spPr bwMode="auto">
          <a:xfrm flipV="1">
            <a:off x="4397375" y="1958975"/>
            <a:ext cx="654050" cy="65405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32" name="AutoShape 40"/>
          <p:cNvCxnSpPr>
            <a:cxnSpLocks noChangeShapeType="1"/>
            <a:stCxn id="59426" idx="4"/>
            <a:endCxn id="59427" idx="0"/>
          </p:cNvCxnSpPr>
          <p:nvPr/>
        </p:nvCxnSpPr>
        <p:spPr bwMode="auto">
          <a:xfrm>
            <a:off x="4343400" y="2743200"/>
            <a:ext cx="0" cy="914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3429000" y="1371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a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59434" name="Rectangle 42"/>
          <p:cNvSpPr>
            <a:spLocks noChangeArrowheads="1"/>
          </p:cNvSpPr>
          <p:nvPr/>
        </p:nvSpPr>
        <p:spPr bwMode="auto">
          <a:xfrm>
            <a:off x="5257800" y="1524000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b </a:t>
            </a:r>
            <a:r>
              <a:rPr lang="en-US" sz="2400">
                <a:latin typeface="Times New Roman" charset="0"/>
              </a:rPr>
              <a:t>(1)</a:t>
            </a:r>
            <a:endParaRPr lang="ru-RU" sz="2400">
              <a:latin typeface="Times New Roman" charset="0"/>
            </a:endParaRPr>
          </a:p>
        </p:txBody>
      </p:sp>
      <p:sp>
        <p:nvSpPr>
          <p:cNvPr id="59435" name="Rectangle 43"/>
          <p:cNvSpPr>
            <a:spLocks noChangeArrowheads="1"/>
          </p:cNvSpPr>
          <p:nvPr/>
        </p:nvSpPr>
        <p:spPr bwMode="auto">
          <a:xfrm>
            <a:off x="3962400" y="2743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g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59436" name="Oval 44"/>
          <p:cNvSpPr>
            <a:spLocks noChangeArrowheads="1"/>
          </p:cNvSpPr>
          <p:nvPr/>
        </p:nvSpPr>
        <p:spPr bwMode="auto">
          <a:xfrm>
            <a:off x="54864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437" name="AutoShape 45"/>
          <p:cNvCxnSpPr>
            <a:cxnSpLocks noChangeShapeType="1"/>
            <a:stCxn id="59436" idx="2"/>
            <a:endCxn id="59426" idx="6"/>
          </p:cNvCxnSpPr>
          <p:nvPr/>
        </p:nvCxnSpPr>
        <p:spPr bwMode="auto">
          <a:xfrm flipH="1">
            <a:off x="4419600" y="2514600"/>
            <a:ext cx="1066800" cy="152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38" name="Text Box 46"/>
          <p:cNvSpPr txBox="1">
            <a:spLocks noChangeArrowheads="1"/>
          </p:cNvSpPr>
          <p:nvPr/>
        </p:nvSpPr>
        <p:spPr bwMode="auto">
          <a:xfrm>
            <a:off x="5562600" y="21336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c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59439" name="Oval 47"/>
          <p:cNvSpPr>
            <a:spLocks noChangeArrowheads="1"/>
          </p:cNvSpPr>
          <p:nvPr/>
        </p:nvSpPr>
        <p:spPr bwMode="auto">
          <a:xfrm>
            <a:off x="54102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440" name="AutoShape 48"/>
          <p:cNvCxnSpPr>
            <a:cxnSpLocks noChangeShapeType="1"/>
            <a:stCxn id="59426" idx="4"/>
            <a:endCxn id="59439" idx="2"/>
          </p:cNvCxnSpPr>
          <p:nvPr/>
        </p:nvCxnSpPr>
        <p:spPr bwMode="auto">
          <a:xfrm>
            <a:off x="4343400" y="2743200"/>
            <a:ext cx="1066800" cy="609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41" name="Rectangle 49"/>
          <p:cNvSpPr>
            <a:spLocks noChangeArrowheads="1"/>
          </p:cNvSpPr>
          <p:nvPr/>
        </p:nvSpPr>
        <p:spPr bwMode="auto">
          <a:xfrm>
            <a:off x="5562600" y="3200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d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59442" name="Rectangle 50"/>
          <p:cNvSpPr>
            <a:spLocks noChangeArrowheads="1"/>
          </p:cNvSpPr>
          <p:nvPr/>
        </p:nvSpPr>
        <p:spPr bwMode="auto">
          <a:xfrm>
            <a:off x="4495800" y="36576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e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59443" name="Oval 51"/>
          <p:cNvSpPr>
            <a:spLocks noChangeArrowheads="1"/>
          </p:cNvSpPr>
          <p:nvPr/>
        </p:nvSpPr>
        <p:spPr bwMode="auto">
          <a:xfrm>
            <a:off x="32004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444" name="AutoShape 52"/>
          <p:cNvCxnSpPr>
            <a:cxnSpLocks noChangeShapeType="1"/>
            <a:stCxn id="59426" idx="2"/>
            <a:endCxn id="59443" idx="0"/>
          </p:cNvCxnSpPr>
          <p:nvPr/>
        </p:nvCxnSpPr>
        <p:spPr bwMode="auto">
          <a:xfrm flipH="1">
            <a:off x="3276600" y="2667000"/>
            <a:ext cx="990600" cy="609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45" name="Rectangle 53"/>
          <p:cNvSpPr>
            <a:spLocks noChangeArrowheads="1"/>
          </p:cNvSpPr>
          <p:nvPr/>
        </p:nvSpPr>
        <p:spPr bwMode="auto">
          <a:xfrm>
            <a:off x="3352800" y="33528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f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59446" name="Line 54"/>
          <p:cNvSpPr>
            <a:spLocks noChangeShapeType="1"/>
          </p:cNvSpPr>
          <p:nvPr/>
        </p:nvSpPr>
        <p:spPr bwMode="auto">
          <a:xfrm flipH="1">
            <a:off x="3733800" y="1905000"/>
            <a:ext cx="1295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7" name="Line 55"/>
          <p:cNvSpPr>
            <a:spLocks noChangeShapeType="1"/>
          </p:cNvSpPr>
          <p:nvPr/>
        </p:nvSpPr>
        <p:spPr bwMode="auto">
          <a:xfrm flipV="1">
            <a:off x="3276600" y="1981200"/>
            <a:ext cx="304800" cy="1295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9448" name="AutoShape 56"/>
          <p:cNvCxnSpPr>
            <a:cxnSpLocks noChangeShapeType="1"/>
            <a:stCxn id="59443" idx="7"/>
            <a:endCxn id="59427" idx="2"/>
          </p:cNvCxnSpPr>
          <p:nvPr/>
        </p:nvCxnSpPr>
        <p:spPr bwMode="auto">
          <a:xfrm>
            <a:off x="3330575" y="3298825"/>
            <a:ext cx="936625" cy="43497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49" name="AutoShape 57"/>
          <p:cNvCxnSpPr>
            <a:cxnSpLocks noChangeShapeType="1"/>
            <a:stCxn id="59427" idx="7"/>
            <a:endCxn id="59439" idx="2"/>
          </p:cNvCxnSpPr>
          <p:nvPr/>
        </p:nvCxnSpPr>
        <p:spPr bwMode="auto">
          <a:xfrm rot="-5400000">
            <a:off x="4740275" y="3009900"/>
            <a:ext cx="327025" cy="1012825"/>
          </a:xfrm>
          <a:prstGeom prst="curvedConnector2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50" name="AutoShape 58"/>
          <p:cNvCxnSpPr>
            <a:cxnSpLocks noChangeShapeType="1"/>
            <a:stCxn id="59439" idx="4"/>
            <a:endCxn id="59427" idx="4"/>
          </p:cNvCxnSpPr>
          <p:nvPr/>
        </p:nvCxnSpPr>
        <p:spPr bwMode="auto">
          <a:xfrm rot="5400000">
            <a:off x="4724400" y="3048000"/>
            <a:ext cx="381000" cy="1143000"/>
          </a:xfrm>
          <a:prstGeom prst="curvedConnector3">
            <a:avLst>
              <a:gd name="adj1" fmla="val 16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51" name="AutoShape 59"/>
          <p:cNvCxnSpPr>
            <a:cxnSpLocks noChangeShapeType="1"/>
          </p:cNvCxnSpPr>
          <p:nvPr/>
        </p:nvCxnSpPr>
        <p:spPr bwMode="auto">
          <a:xfrm>
            <a:off x="5486400" y="2514600"/>
            <a:ext cx="0" cy="7620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78" name="Oval 86"/>
          <p:cNvSpPr>
            <a:spLocks noChangeArrowheads="1"/>
          </p:cNvSpPr>
          <p:nvPr/>
        </p:nvSpPr>
        <p:spPr bwMode="auto">
          <a:xfrm>
            <a:off x="7239000" y="28194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79" name="Oval 87"/>
          <p:cNvSpPr>
            <a:spLocks noChangeArrowheads="1"/>
          </p:cNvSpPr>
          <p:nvPr/>
        </p:nvSpPr>
        <p:spPr bwMode="auto">
          <a:xfrm>
            <a:off x="7239000" y="38862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80" name="Oval 88"/>
          <p:cNvSpPr>
            <a:spLocks noChangeArrowheads="1"/>
          </p:cNvSpPr>
          <p:nvPr/>
        </p:nvSpPr>
        <p:spPr bwMode="auto">
          <a:xfrm>
            <a:off x="6553200" y="20574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81" name="Oval 89"/>
          <p:cNvSpPr>
            <a:spLocks noChangeArrowheads="1"/>
          </p:cNvSpPr>
          <p:nvPr/>
        </p:nvSpPr>
        <p:spPr bwMode="auto">
          <a:xfrm>
            <a:off x="8001000" y="20574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482" name="AutoShape 90"/>
          <p:cNvCxnSpPr>
            <a:cxnSpLocks noChangeShapeType="1"/>
            <a:stCxn id="59480" idx="5"/>
            <a:endCxn id="59478" idx="1"/>
          </p:cNvCxnSpPr>
          <p:nvPr/>
        </p:nvCxnSpPr>
        <p:spPr bwMode="auto">
          <a:xfrm>
            <a:off x="6683375" y="2187575"/>
            <a:ext cx="577850" cy="65405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83" name="AutoShape 91"/>
          <p:cNvCxnSpPr>
            <a:cxnSpLocks noChangeShapeType="1"/>
            <a:stCxn id="59478" idx="7"/>
            <a:endCxn id="59481" idx="3"/>
          </p:cNvCxnSpPr>
          <p:nvPr/>
        </p:nvCxnSpPr>
        <p:spPr bwMode="auto">
          <a:xfrm flipV="1">
            <a:off x="7369175" y="2187575"/>
            <a:ext cx="654050" cy="65405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84" name="AutoShape 92"/>
          <p:cNvCxnSpPr>
            <a:cxnSpLocks noChangeShapeType="1"/>
            <a:stCxn id="59478" idx="4"/>
            <a:endCxn id="59479" idx="0"/>
          </p:cNvCxnSpPr>
          <p:nvPr/>
        </p:nvCxnSpPr>
        <p:spPr bwMode="auto">
          <a:xfrm>
            <a:off x="7315200" y="2971800"/>
            <a:ext cx="0" cy="914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85" name="Text Box 93"/>
          <p:cNvSpPr txBox="1">
            <a:spLocks noChangeArrowheads="1"/>
          </p:cNvSpPr>
          <p:nvPr/>
        </p:nvSpPr>
        <p:spPr bwMode="auto">
          <a:xfrm>
            <a:off x="6248400" y="1752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a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59486" name="Rectangle 94"/>
          <p:cNvSpPr>
            <a:spLocks noChangeArrowheads="1"/>
          </p:cNvSpPr>
          <p:nvPr/>
        </p:nvSpPr>
        <p:spPr bwMode="auto">
          <a:xfrm>
            <a:off x="7924800" y="1676400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b </a:t>
            </a:r>
            <a:r>
              <a:rPr lang="en-US" sz="2400">
                <a:latin typeface="Times New Roman" charset="0"/>
              </a:rPr>
              <a:t>(1)</a:t>
            </a:r>
            <a:endParaRPr lang="ru-RU" sz="2400">
              <a:latin typeface="Times New Roman" charset="0"/>
            </a:endParaRPr>
          </a:p>
        </p:txBody>
      </p:sp>
      <p:sp>
        <p:nvSpPr>
          <p:cNvPr id="59487" name="Rectangle 95"/>
          <p:cNvSpPr>
            <a:spLocks noChangeArrowheads="1"/>
          </p:cNvSpPr>
          <p:nvPr/>
        </p:nvSpPr>
        <p:spPr bwMode="auto">
          <a:xfrm>
            <a:off x="7391400" y="2667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g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59488" name="Oval 96"/>
          <p:cNvSpPr>
            <a:spLocks noChangeArrowheads="1"/>
          </p:cNvSpPr>
          <p:nvPr/>
        </p:nvSpPr>
        <p:spPr bwMode="auto">
          <a:xfrm>
            <a:off x="84582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489" name="AutoShape 97"/>
          <p:cNvCxnSpPr>
            <a:cxnSpLocks noChangeShapeType="1"/>
            <a:stCxn id="59488" idx="2"/>
            <a:endCxn id="59487" idx="1"/>
          </p:cNvCxnSpPr>
          <p:nvPr/>
        </p:nvCxnSpPr>
        <p:spPr bwMode="auto">
          <a:xfrm flipH="1">
            <a:off x="7391400" y="2743200"/>
            <a:ext cx="1066800" cy="152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90" name="Text Box 98"/>
          <p:cNvSpPr txBox="1">
            <a:spLocks noChangeArrowheads="1"/>
          </p:cNvSpPr>
          <p:nvPr/>
        </p:nvSpPr>
        <p:spPr bwMode="auto">
          <a:xfrm>
            <a:off x="8534400" y="23622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c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59491" name="Oval 99"/>
          <p:cNvSpPr>
            <a:spLocks noChangeArrowheads="1"/>
          </p:cNvSpPr>
          <p:nvPr/>
        </p:nvSpPr>
        <p:spPr bwMode="auto">
          <a:xfrm>
            <a:off x="8382000" y="35052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492" name="AutoShape 100"/>
          <p:cNvCxnSpPr>
            <a:cxnSpLocks noChangeShapeType="1"/>
            <a:stCxn id="59478" idx="4"/>
            <a:endCxn id="59491" idx="2"/>
          </p:cNvCxnSpPr>
          <p:nvPr/>
        </p:nvCxnSpPr>
        <p:spPr bwMode="auto">
          <a:xfrm>
            <a:off x="7315200" y="2971800"/>
            <a:ext cx="1066800" cy="6096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93" name="Rectangle 101"/>
          <p:cNvSpPr>
            <a:spLocks noChangeArrowheads="1"/>
          </p:cNvSpPr>
          <p:nvPr/>
        </p:nvSpPr>
        <p:spPr bwMode="auto">
          <a:xfrm>
            <a:off x="8382000" y="3505200"/>
            <a:ext cx="70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d </a:t>
            </a:r>
            <a:r>
              <a:rPr lang="en-US" sz="2000" b="1">
                <a:latin typeface="Times New Roman" charset="0"/>
              </a:rPr>
              <a:t>(3)</a:t>
            </a:r>
            <a:endParaRPr lang="ru-RU" sz="2000" b="1">
              <a:latin typeface="Times New Roman" charset="0"/>
            </a:endParaRPr>
          </a:p>
        </p:txBody>
      </p:sp>
      <p:sp>
        <p:nvSpPr>
          <p:cNvPr id="59494" name="Rectangle 102"/>
          <p:cNvSpPr>
            <a:spLocks noChangeArrowheads="1"/>
          </p:cNvSpPr>
          <p:nvPr/>
        </p:nvSpPr>
        <p:spPr bwMode="auto">
          <a:xfrm>
            <a:off x="7467600" y="3886200"/>
            <a:ext cx="75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e </a:t>
            </a:r>
            <a:r>
              <a:rPr lang="en-US" sz="2400">
                <a:latin typeface="Times New Roman" charset="0"/>
              </a:rPr>
              <a:t>(2)</a:t>
            </a:r>
            <a:endParaRPr lang="ru-RU" sz="2400">
              <a:latin typeface="Times New Roman" charset="0"/>
            </a:endParaRPr>
          </a:p>
        </p:txBody>
      </p:sp>
      <p:sp>
        <p:nvSpPr>
          <p:cNvPr id="59495" name="Oval 103"/>
          <p:cNvSpPr>
            <a:spLocks noChangeArrowheads="1"/>
          </p:cNvSpPr>
          <p:nvPr/>
        </p:nvSpPr>
        <p:spPr bwMode="auto">
          <a:xfrm>
            <a:off x="61722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496" name="AutoShape 104"/>
          <p:cNvCxnSpPr>
            <a:cxnSpLocks noChangeShapeType="1"/>
            <a:stCxn id="59478" idx="2"/>
            <a:endCxn id="59495" idx="0"/>
          </p:cNvCxnSpPr>
          <p:nvPr/>
        </p:nvCxnSpPr>
        <p:spPr bwMode="auto">
          <a:xfrm flipH="1">
            <a:off x="6248400" y="2895600"/>
            <a:ext cx="990600" cy="609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97" name="Rectangle 105"/>
          <p:cNvSpPr>
            <a:spLocks noChangeArrowheads="1"/>
          </p:cNvSpPr>
          <p:nvPr/>
        </p:nvSpPr>
        <p:spPr bwMode="auto">
          <a:xfrm>
            <a:off x="6324600" y="35814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f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59498" name="Line 106"/>
          <p:cNvSpPr>
            <a:spLocks noChangeShapeType="1"/>
          </p:cNvSpPr>
          <p:nvPr/>
        </p:nvSpPr>
        <p:spPr bwMode="auto">
          <a:xfrm flipH="1">
            <a:off x="6705600" y="2133600"/>
            <a:ext cx="1295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99" name="Line 107"/>
          <p:cNvSpPr>
            <a:spLocks noChangeShapeType="1"/>
          </p:cNvSpPr>
          <p:nvPr/>
        </p:nvSpPr>
        <p:spPr bwMode="auto">
          <a:xfrm flipV="1">
            <a:off x="6248400" y="2209800"/>
            <a:ext cx="304800" cy="1295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9500" name="AutoShape 108"/>
          <p:cNvCxnSpPr>
            <a:cxnSpLocks noChangeShapeType="1"/>
            <a:stCxn id="59495" idx="7"/>
            <a:endCxn id="59479" idx="2"/>
          </p:cNvCxnSpPr>
          <p:nvPr/>
        </p:nvCxnSpPr>
        <p:spPr bwMode="auto">
          <a:xfrm>
            <a:off x="6302375" y="3527425"/>
            <a:ext cx="936625" cy="43497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01" name="AutoShape 109"/>
          <p:cNvCxnSpPr>
            <a:cxnSpLocks noChangeShapeType="1"/>
            <a:stCxn id="59479" idx="7"/>
            <a:endCxn id="59491" idx="2"/>
          </p:cNvCxnSpPr>
          <p:nvPr/>
        </p:nvCxnSpPr>
        <p:spPr bwMode="auto">
          <a:xfrm rot="-5400000">
            <a:off x="7712075" y="3238500"/>
            <a:ext cx="327025" cy="1012825"/>
          </a:xfrm>
          <a:prstGeom prst="curvedConnector2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02" name="AutoShape 110"/>
          <p:cNvCxnSpPr>
            <a:cxnSpLocks noChangeShapeType="1"/>
            <a:stCxn id="59491" idx="4"/>
            <a:endCxn id="59479" idx="4"/>
          </p:cNvCxnSpPr>
          <p:nvPr/>
        </p:nvCxnSpPr>
        <p:spPr bwMode="auto">
          <a:xfrm rot="5400000">
            <a:off x="7696200" y="3276600"/>
            <a:ext cx="381000" cy="1143000"/>
          </a:xfrm>
          <a:prstGeom prst="curvedConnector3">
            <a:avLst>
              <a:gd name="adj1" fmla="val 160000"/>
            </a:avLst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03" name="AutoShape 111"/>
          <p:cNvCxnSpPr>
            <a:cxnSpLocks noChangeShapeType="1"/>
          </p:cNvCxnSpPr>
          <p:nvPr/>
        </p:nvCxnSpPr>
        <p:spPr bwMode="auto">
          <a:xfrm>
            <a:off x="8458200" y="2743200"/>
            <a:ext cx="0" cy="7620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504" name="Oval 112"/>
          <p:cNvSpPr>
            <a:spLocks noChangeArrowheads="1"/>
          </p:cNvSpPr>
          <p:nvPr/>
        </p:nvSpPr>
        <p:spPr bwMode="auto">
          <a:xfrm>
            <a:off x="2362200" y="51054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505" name="Oval 113"/>
          <p:cNvSpPr>
            <a:spLocks noChangeArrowheads="1"/>
          </p:cNvSpPr>
          <p:nvPr/>
        </p:nvSpPr>
        <p:spPr bwMode="auto">
          <a:xfrm>
            <a:off x="2362200" y="61722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506" name="Oval 114"/>
          <p:cNvSpPr>
            <a:spLocks noChangeArrowheads="1"/>
          </p:cNvSpPr>
          <p:nvPr/>
        </p:nvSpPr>
        <p:spPr bwMode="auto">
          <a:xfrm>
            <a:off x="1676400" y="43434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507" name="Oval 115"/>
          <p:cNvSpPr>
            <a:spLocks noChangeArrowheads="1"/>
          </p:cNvSpPr>
          <p:nvPr/>
        </p:nvSpPr>
        <p:spPr bwMode="auto">
          <a:xfrm>
            <a:off x="3124200" y="43434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508" name="AutoShape 116"/>
          <p:cNvCxnSpPr>
            <a:cxnSpLocks noChangeShapeType="1"/>
            <a:stCxn id="59506" idx="5"/>
            <a:endCxn id="59504" idx="1"/>
          </p:cNvCxnSpPr>
          <p:nvPr/>
        </p:nvCxnSpPr>
        <p:spPr bwMode="auto">
          <a:xfrm>
            <a:off x="1806575" y="4473575"/>
            <a:ext cx="577850" cy="65405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09" name="AutoShape 117"/>
          <p:cNvCxnSpPr>
            <a:cxnSpLocks noChangeShapeType="1"/>
            <a:stCxn id="59504" idx="7"/>
            <a:endCxn id="59507" idx="3"/>
          </p:cNvCxnSpPr>
          <p:nvPr/>
        </p:nvCxnSpPr>
        <p:spPr bwMode="auto">
          <a:xfrm flipV="1">
            <a:off x="2492375" y="4473575"/>
            <a:ext cx="654050" cy="65405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10" name="AutoShape 118"/>
          <p:cNvCxnSpPr>
            <a:cxnSpLocks noChangeShapeType="1"/>
            <a:stCxn id="59504" idx="4"/>
            <a:endCxn id="59505" idx="0"/>
          </p:cNvCxnSpPr>
          <p:nvPr/>
        </p:nvCxnSpPr>
        <p:spPr bwMode="auto">
          <a:xfrm>
            <a:off x="2438400" y="5257800"/>
            <a:ext cx="0" cy="914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511" name="Text Box 119"/>
          <p:cNvSpPr txBox="1">
            <a:spLocks noChangeArrowheads="1"/>
          </p:cNvSpPr>
          <p:nvPr/>
        </p:nvSpPr>
        <p:spPr bwMode="auto">
          <a:xfrm>
            <a:off x="1066800" y="4191000"/>
            <a:ext cx="63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a</a:t>
            </a:r>
            <a:r>
              <a:rPr lang="en-US" sz="2000" b="1">
                <a:latin typeface="Times New Roman" charset="0"/>
              </a:rPr>
              <a:t>(6)</a:t>
            </a:r>
            <a:endParaRPr lang="ru-RU" sz="2000" b="1">
              <a:latin typeface="Times New Roman" charset="0"/>
            </a:endParaRPr>
          </a:p>
        </p:txBody>
      </p:sp>
      <p:sp>
        <p:nvSpPr>
          <p:cNvPr id="59512" name="Rectangle 120"/>
          <p:cNvSpPr>
            <a:spLocks noChangeArrowheads="1"/>
          </p:cNvSpPr>
          <p:nvPr/>
        </p:nvSpPr>
        <p:spPr bwMode="auto">
          <a:xfrm>
            <a:off x="3048000" y="3962400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b </a:t>
            </a:r>
            <a:r>
              <a:rPr lang="en-US" sz="2400">
                <a:latin typeface="Times New Roman" charset="0"/>
              </a:rPr>
              <a:t>(1)</a:t>
            </a:r>
            <a:endParaRPr lang="ru-RU" sz="2400">
              <a:latin typeface="Times New Roman" charset="0"/>
            </a:endParaRPr>
          </a:p>
        </p:txBody>
      </p:sp>
      <p:sp>
        <p:nvSpPr>
          <p:cNvPr id="59513" name="Rectangle 121"/>
          <p:cNvSpPr>
            <a:spLocks noChangeArrowheads="1"/>
          </p:cNvSpPr>
          <p:nvPr/>
        </p:nvSpPr>
        <p:spPr bwMode="auto">
          <a:xfrm>
            <a:off x="2514600" y="4953000"/>
            <a:ext cx="63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g</a:t>
            </a:r>
            <a:r>
              <a:rPr lang="en-US" sz="2000" b="1">
                <a:latin typeface="Times New Roman" charset="0"/>
              </a:rPr>
              <a:t>(5)</a:t>
            </a:r>
            <a:endParaRPr lang="ru-RU" sz="2000" b="1">
              <a:latin typeface="Times New Roman" charset="0"/>
            </a:endParaRPr>
          </a:p>
        </p:txBody>
      </p:sp>
      <p:sp>
        <p:nvSpPr>
          <p:cNvPr id="59514" name="Oval 122"/>
          <p:cNvSpPr>
            <a:spLocks noChangeArrowheads="1"/>
          </p:cNvSpPr>
          <p:nvPr/>
        </p:nvSpPr>
        <p:spPr bwMode="auto">
          <a:xfrm>
            <a:off x="3581400" y="4953000"/>
            <a:ext cx="152400" cy="152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515" name="AutoShape 123"/>
          <p:cNvCxnSpPr>
            <a:cxnSpLocks noChangeShapeType="1"/>
            <a:stCxn id="59514" idx="2"/>
            <a:endCxn id="59513" idx="1"/>
          </p:cNvCxnSpPr>
          <p:nvPr/>
        </p:nvCxnSpPr>
        <p:spPr bwMode="auto">
          <a:xfrm flipH="1">
            <a:off x="2514600" y="5029200"/>
            <a:ext cx="1066800" cy="152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516" name="Text Box 124"/>
          <p:cNvSpPr txBox="1">
            <a:spLocks noChangeArrowheads="1"/>
          </p:cNvSpPr>
          <p:nvPr/>
        </p:nvSpPr>
        <p:spPr bwMode="auto">
          <a:xfrm>
            <a:off x="3657600" y="4648200"/>
            <a:ext cx="614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c</a:t>
            </a:r>
            <a:r>
              <a:rPr lang="en-US" sz="2000" b="1">
                <a:latin typeface="Times New Roman" charset="0"/>
              </a:rPr>
              <a:t>(7)</a:t>
            </a:r>
            <a:endParaRPr lang="ru-RU" sz="2000" b="1">
              <a:latin typeface="Times New Roman" charset="0"/>
            </a:endParaRPr>
          </a:p>
        </p:txBody>
      </p:sp>
      <p:sp>
        <p:nvSpPr>
          <p:cNvPr id="59517" name="Oval 125"/>
          <p:cNvSpPr>
            <a:spLocks noChangeArrowheads="1"/>
          </p:cNvSpPr>
          <p:nvPr/>
        </p:nvSpPr>
        <p:spPr bwMode="auto">
          <a:xfrm>
            <a:off x="3505200" y="57912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518" name="AutoShape 126"/>
          <p:cNvCxnSpPr>
            <a:cxnSpLocks noChangeShapeType="1"/>
            <a:stCxn id="59504" idx="4"/>
            <a:endCxn id="59517" idx="2"/>
          </p:cNvCxnSpPr>
          <p:nvPr/>
        </p:nvCxnSpPr>
        <p:spPr bwMode="auto">
          <a:xfrm>
            <a:off x="2438400" y="5257800"/>
            <a:ext cx="1066800" cy="6096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519" name="Rectangle 127"/>
          <p:cNvSpPr>
            <a:spLocks noChangeArrowheads="1"/>
          </p:cNvSpPr>
          <p:nvPr/>
        </p:nvSpPr>
        <p:spPr bwMode="auto">
          <a:xfrm>
            <a:off x="3505200" y="5791200"/>
            <a:ext cx="70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d </a:t>
            </a:r>
            <a:r>
              <a:rPr lang="en-US" sz="2000" b="1">
                <a:latin typeface="Times New Roman" charset="0"/>
              </a:rPr>
              <a:t>(3)</a:t>
            </a:r>
            <a:endParaRPr lang="ru-RU" sz="2000" b="1">
              <a:latin typeface="Times New Roman" charset="0"/>
            </a:endParaRPr>
          </a:p>
        </p:txBody>
      </p:sp>
      <p:sp>
        <p:nvSpPr>
          <p:cNvPr id="59520" name="Rectangle 128"/>
          <p:cNvSpPr>
            <a:spLocks noChangeArrowheads="1"/>
          </p:cNvSpPr>
          <p:nvPr/>
        </p:nvSpPr>
        <p:spPr bwMode="auto">
          <a:xfrm>
            <a:off x="2590800" y="6172200"/>
            <a:ext cx="75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e </a:t>
            </a:r>
            <a:r>
              <a:rPr lang="en-US" sz="2400">
                <a:latin typeface="Times New Roman" charset="0"/>
              </a:rPr>
              <a:t>(2)</a:t>
            </a:r>
            <a:endParaRPr lang="ru-RU" sz="2400">
              <a:latin typeface="Times New Roman" charset="0"/>
            </a:endParaRPr>
          </a:p>
        </p:txBody>
      </p:sp>
      <p:sp>
        <p:nvSpPr>
          <p:cNvPr id="59521" name="Oval 129"/>
          <p:cNvSpPr>
            <a:spLocks noChangeArrowheads="1"/>
          </p:cNvSpPr>
          <p:nvPr/>
        </p:nvSpPr>
        <p:spPr bwMode="auto">
          <a:xfrm>
            <a:off x="1295400" y="5791200"/>
            <a:ext cx="152400" cy="152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522" name="AutoShape 130"/>
          <p:cNvCxnSpPr>
            <a:cxnSpLocks noChangeShapeType="1"/>
            <a:stCxn id="59504" idx="2"/>
            <a:endCxn id="59521" idx="0"/>
          </p:cNvCxnSpPr>
          <p:nvPr/>
        </p:nvCxnSpPr>
        <p:spPr bwMode="auto">
          <a:xfrm flipH="1">
            <a:off x="1371600" y="5181600"/>
            <a:ext cx="990600" cy="6096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523" name="Rectangle 131"/>
          <p:cNvSpPr>
            <a:spLocks noChangeArrowheads="1"/>
          </p:cNvSpPr>
          <p:nvPr/>
        </p:nvSpPr>
        <p:spPr bwMode="auto">
          <a:xfrm>
            <a:off x="1447800" y="5867400"/>
            <a:ext cx="65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f </a:t>
            </a:r>
            <a:r>
              <a:rPr lang="en-US" sz="2000" b="1">
                <a:latin typeface="Times New Roman" charset="0"/>
              </a:rPr>
              <a:t>(4)</a:t>
            </a:r>
            <a:endParaRPr lang="ru-RU" sz="2000" b="1">
              <a:latin typeface="Times New Roman" charset="0"/>
            </a:endParaRPr>
          </a:p>
        </p:txBody>
      </p:sp>
      <p:sp>
        <p:nvSpPr>
          <p:cNvPr id="59524" name="Line 132"/>
          <p:cNvSpPr>
            <a:spLocks noChangeShapeType="1"/>
          </p:cNvSpPr>
          <p:nvPr/>
        </p:nvSpPr>
        <p:spPr bwMode="auto">
          <a:xfrm flipH="1">
            <a:off x="1828800" y="4419600"/>
            <a:ext cx="1295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25" name="Line 133"/>
          <p:cNvSpPr>
            <a:spLocks noChangeShapeType="1"/>
          </p:cNvSpPr>
          <p:nvPr/>
        </p:nvSpPr>
        <p:spPr bwMode="auto">
          <a:xfrm flipV="1">
            <a:off x="1371600" y="4495800"/>
            <a:ext cx="304800" cy="1295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9526" name="AutoShape 134"/>
          <p:cNvCxnSpPr>
            <a:cxnSpLocks noChangeShapeType="1"/>
            <a:stCxn id="59521" idx="7"/>
            <a:endCxn id="59505" idx="2"/>
          </p:cNvCxnSpPr>
          <p:nvPr/>
        </p:nvCxnSpPr>
        <p:spPr bwMode="auto">
          <a:xfrm>
            <a:off x="1425575" y="5813425"/>
            <a:ext cx="936625" cy="43497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27" name="AutoShape 135"/>
          <p:cNvCxnSpPr>
            <a:cxnSpLocks noChangeShapeType="1"/>
            <a:stCxn id="59505" idx="7"/>
            <a:endCxn id="59517" idx="2"/>
          </p:cNvCxnSpPr>
          <p:nvPr/>
        </p:nvCxnSpPr>
        <p:spPr bwMode="auto">
          <a:xfrm rot="-5400000">
            <a:off x="2835275" y="5524500"/>
            <a:ext cx="327025" cy="1012825"/>
          </a:xfrm>
          <a:prstGeom prst="curvedConnector2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28" name="AutoShape 136"/>
          <p:cNvCxnSpPr>
            <a:cxnSpLocks noChangeShapeType="1"/>
            <a:stCxn id="59517" idx="4"/>
            <a:endCxn id="59505" idx="4"/>
          </p:cNvCxnSpPr>
          <p:nvPr/>
        </p:nvCxnSpPr>
        <p:spPr bwMode="auto">
          <a:xfrm rot="5400000">
            <a:off x="2819400" y="5562600"/>
            <a:ext cx="381000" cy="1143000"/>
          </a:xfrm>
          <a:prstGeom prst="curvedConnector3">
            <a:avLst>
              <a:gd name="adj1" fmla="val 160000"/>
            </a:avLst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29" name="AutoShape 137"/>
          <p:cNvCxnSpPr>
            <a:cxnSpLocks noChangeShapeType="1"/>
          </p:cNvCxnSpPr>
          <p:nvPr/>
        </p:nvCxnSpPr>
        <p:spPr bwMode="auto">
          <a:xfrm>
            <a:off x="3581400" y="5029200"/>
            <a:ext cx="0" cy="7620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530" name="Oval 138"/>
          <p:cNvSpPr>
            <a:spLocks noChangeArrowheads="1"/>
          </p:cNvSpPr>
          <p:nvPr/>
        </p:nvSpPr>
        <p:spPr bwMode="auto">
          <a:xfrm>
            <a:off x="5562600" y="5105400"/>
            <a:ext cx="152400" cy="152400"/>
          </a:xfrm>
          <a:prstGeom prst="ellipse">
            <a:avLst/>
          </a:prstGeom>
          <a:solidFill>
            <a:srgbClr val="9933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531" name="Oval 139"/>
          <p:cNvSpPr>
            <a:spLocks noChangeArrowheads="1"/>
          </p:cNvSpPr>
          <p:nvPr/>
        </p:nvSpPr>
        <p:spPr bwMode="auto">
          <a:xfrm>
            <a:off x="5562600" y="6172200"/>
            <a:ext cx="152400" cy="152400"/>
          </a:xfrm>
          <a:prstGeom prst="ellipse">
            <a:avLst/>
          </a:prstGeom>
          <a:solidFill>
            <a:srgbClr val="333399"/>
          </a:solidFill>
          <a:ln w="9525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532" name="Oval 140"/>
          <p:cNvSpPr>
            <a:spLocks noChangeArrowheads="1"/>
          </p:cNvSpPr>
          <p:nvPr/>
        </p:nvSpPr>
        <p:spPr bwMode="auto">
          <a:xfrm>
            <a:off x="4876800" y="4343400"/>
            <a:ext cx="152400" cy="152400"/>
          </a:xfrm>
          <a:prstGeom prst="ellipse">
            <a:avLst/>
          </a:prstGeom>
          <a:solidFill>
            <a:srgbClr val="9933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533" name="Oval 141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rgbClr val="9933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534" name="AutoShape 142"/>
          <p:cNvCxnSpPr>
            <a:cxnSpLocks noChangeShapeType="1"/>
            <a:stCxn id="59532" idx="5"/>
            <a:endCxn id="59530" idx="1"/>
          </p:cNvCxnSpPr>
          <p:nvPr/>
        </p:nvCxnSpPr>
        <p:spPr bwMode="auto">
          <a:xfrm>
            <a:off x="5006975" y="4473575"/>
            <a:ext cx="577850" cy="6540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35" name="AutoShape 143"/>
          <p:cNvCxnSpPr>
            <a:cxnSpLocks noChangeShapeType="1"/>
            <a:stCxn id="59530" idx="7"/>
            <a:endCxn id="59533" idx="3"/>
          </p:cNvCxnSpPr>
          <p:nvPr/>
        </p:nvCxnSpPr>
        <p:spPr bwMode="auto">
          <a:xfrm flipV="1">
            <a:off x="5692775" y="4473575"/>
            <a:ext cx="654050" cy="6540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36" name="AutoShape 144"/>
          <p:cNvCxnSpPr>
            <a:cxnSpLocks noChangeShapeType="1"/>
            <a:stCxn id="59530" idx="4"/>
            <a:endCxn id="59531" idx="0"/>
          </p:cNvCxnSpPr>
          <p:nvPr/>
        </p:nvCxnSpPr>
        <p:spPr bwMode="auto">
          <a:xfrm>
            <a:off x="5638800" y="5257800"/>
            <a:ext cx="0" cy="914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537" name="Text Box 145"/>
          <p:cNvSpPr txBox="1">
            <a:spLocks noChangeArrowheads="1"/>
          </p:cNvSpPr>
          <p:nvPr/>
        </p:nvSpPr>
        <p:spPr bwMode="auto">
          <a:xfrm>
            <a:off x="4267200" y="4191000"/>
            <a:ext cx="63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a</a:t>
            </a:r>
            <a:r>
              <a:rPr lang="en-US" sz="2000" b="1">
                <a:latin typeface="Times New Roman" charset="0"/>
              </a:rPr>
              <a:t>(6)</a:t>
            </a:r>
            <a:endParaRPr lang="ru-RU" sz="2000" b="1">
              <a:latin typeface="Times New Roman" charset="0"/>
            </a:endParaRPr>
          </a:p>
        </p:txBody>
      </p:sp>
      <p:sp>
        <p:nvSpPr>
          <p:cNvPr id="59538" name="Rectangle 146"/>
          <p:cNvSpPr>
            <a:spLocks noChangeArrowheads="1"/>
          </p:cNvSpPr>
          <p:nvPr/>
        </p:nvSpPr>
        <p:spPr bwMode="auto">
          <a:xfrm>
            <a:off x="6248400" y="3962400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b </a:t>
            </a:r>
            <a:r>
              <a:rPr lang="en-US" sz="2400">
                <a:latin typeface="Times New Roman" charset="0"/>
              </a:rPr>
              <a:t>(1)</a:t>
            </a:r>
            <a:endParaRPr lang="ru-RU" sz="2400">
              <a:latin typeface="Times New Roman" charset="0"/>
            </a:endParaRPr>
          </a:p>
        </p:txBody>
      </p:sp>
      <p:sp>
        <p:nvSpPr>
          <p:cNvPr id="59539" name="Rectangle 147"/>
          <p:cNvSpPr>
            <a:spLocks noChangeArrowheads="1"/>
          </p:cNvSpPr>
          <p:nvPr/>
        </p:nvSpPr>
        <p:spPr bwMode="auto">
          <a:xfrm>
            <a:off x="5715000" y="4953000"/>
            <a:ext cx="63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g</a:t>
            </a:r>
            <a:r>
              <a:rPr lang="en-US" sz="2000" b="1">
                <a:latin typeface="Times New Roman" charset="0"/>
              </a:rPr>
              <a:t>(5)</a:t>
            </a:r>
            <a:endParaRPr lang="ru-RU" sz="2000" b="1">
              <a:latin typeface="Times New Roman" charset="0"/>
            </a:endParaRPr>
          </a:p>
        </p:txBody>
      </p:sp>
      <p:sp>
        <p:nvSpPr>
          <p:cNvPr id="59540" name="Oval 148"/>
          <p:cNvSpPr>
            <a:spLocks noChangeArrowheads="1"/>
          </p:cNvSpPr>
          <p:nvPr/>
        </p:nvSpPr>
        <p:spPr bwMode="auto">
          <a:xfrm>
            <a:off x="6781800" y="4953000"/>
            <a:ext cx="152400" cy="152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541" name="AutoShape 149"/>
          <p:cNvCxnSpPr>
            <a:cxnSpLocks noChangeShapeType="1"/>
            <a:stCxn id="59540" idx="2"/>
            <a:endCxn id="59539" idx="1"/>
          </p:cNvCxnSpPr>
          <p:nvPr/>
        </p:nvCxnSpPr>
        <p:spPr bwMode="auto">
          <a:xfrm flipH="1">
            <a:off x="5715000" y="5029200"/>
            <a:ext cx="1066800" cy="152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542" name="Text Box 150"/>
          <p:cNvSpPr txBox="1">
            <a:spLocks noChangeArrowheads="1"/>
          </p:cNvSpPr>
          <p:nvPr/>
        </p:nvSpPr>
        <p:spPr bwMode="auto">
          <a:xfrm>
            <a:off x="6858000" y="4648200"/>
            <a:ext cx="614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c</a:t>
            </a:r>
            <a:r>
              <a:rPr lang="en-US" sz="2000" b="1">
                <a:latin typeface="Times New Roman" charset="0"/>
              </a:rPr>
              <a:t>(7)</a:t>
            </a:r>
            <a:endParaRPr lang="ru-RU" sz="2000" b="1">
              <a:latin typeface="Times New Roman" charset="0"/>
            </a:endParaRPr>
          </a:p>
        </p:txBody>
      </p:sp>
      <p:sp>
        <p:nvSpPr>
          <p:cNvPr id="59543" name="Oval 151"/>
          <p:cNvSpPr>
            <a:spLocks noChangeArrowheads="1"/>
          </p:cNvSpPr>
          <p:nvPr/>
        </p:nvSpPr>
        <p:spPr bwMode="auto">
          <a:xfrm>
            <a:off x="6705600" y="5791200"/>
            <a:ext cx="152400" cy="152400"/>
          </a:xfrm>
          <a:prstGeom prst="ellipse">
            <a:avLst/>
          </a:prstGeom>
          <a:solidFill>
            <a:srgbClr val="333399"/>
          </a:solidFill>
          <a:ln w="9525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544" name="AutoShape 152"/>
          <p:cNvCxnSpPr>
            <a:cxnSpLocks noChangeShapeType="1"/>
            <a:stCxn id="59530" idx="4"/>
            <a:endCxn id="59543" idx="2"/>
          </p:cNvCxnSpPr>
          <p:nvPr/>
        </p:nvCxnSpPr>
        <p:spPr bwMode="auto">
          <a:xfrm>
            <a:off x="5638800" y="5257800"/>
            <a:ext cx="1066800" cy="609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545" name="Rectangle 153"/>
          <p:cNvSpPr>
            <a:spLocks noChangeArrowheads="1"/>
          </p:cNvSpPr>
          <p:nvPr/>
        </p:nvSpPr>
        <p:spPr bwMode="auto">
          <a:xfrm>
            <a:off x="6705600" y="5791200"/>
            <a:ext cx="70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d </a:t>
            </a:r>
            <a:r>
              <a:rPr lang="en-US" sz="2000" b="1">
                <a:latin typeface="Times New Roman" charset="0"/>
              </a:rPr>
              <a:t>(3)</a:t>
            </a:r>
            <a:endParaRPr lang="ru-RU" sz="2000" b="1">
              <a:latin typeface="Times New Roman" charset="0"/>
            </a:endParaRPr>
          </a:p>
        </p:txBody>
      </p:sp>
      <p:sp>
        <p:nvSpPr>
          <p:cNvPr id="59546" name="Rectangle 154"/>
          <p:cNvSpPr>
            <a:spLocks noChangeArrowheads="1"/>
          </p:cNvSpPr>
          <p:nvPr/>
        </p:nvSpPr>
        <p:spPr bwMode="auto">
          <a:xfrm>
            <a:off x="5791200" y="6172200"/>
            <a:ext cx="75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e </a:t>
            </a:r>
            <a:r>
              <a:rPr lang="en-US" sz="2400">
                <a:latin typeface="Times New Roman" charset="0"/>
              </a:rPr>
              <a:t>(2)</a:t>
            </a:r>
            <a:endParaRPr lang="ru-RU" sz="2400">
              <a:latin typeface="Times New Roman" charset="0"/>
            </a:endParaRPr>
          </a:p>
        </p:txBody>
      </p:sp>
      <p:sp>
        <p:nvSpPr>
          <p:cNvPr id="59547" name="Oval 155"/>
          <p:cNvSpPr>
            <a:spLocks noChangeArrowheads="1"/>
          </p:cNvSpPr>
          <p:nvPr/>
        </p:nvSpPr>
        <p:spPr bwMode="auto">
          <a:xfrm>
            <a:off x="4495800" y="5791200"/>
            <a:ext cx="152400" cy="152400"/>
          </a:xfrm>
          <a:prstGeom prst="ellipse">
            <a:avLst/>
          </a:prstGeom>
          <a:solidFill>
            <a:srgbClr val="9933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548" name="AutoShape 156"/>
          <p:cNvCxnSpPr>
            <a:cxnSpLocks noChangeShapeType="1"/>
            <a:stCxn id="59530" idx="2"/>
            <a:endCxn id="59547" idx="0"/>
          </p:cNvCxnSpPr>
          <p:nvPr/>
        </p:nvCxnSpPr>
        <p:spPr bwMode="auto">
          <a:xfrm flipH="1">
            <a:off x="4572000" y="5181600"/>
            <a:ext cx="990600" cy="609600"/>
          </a:xfrm>
          <a:prstGeom prst="straightConnector1">
            <a:avLst/>
          </a:prstGeom>
          <a:noFill/>
          <a:ln w="31750">
            <a:solidFill>
              <a:srgbClr val="99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549" name="Rectangle 157"/>
          <p:cNvSpPr>
            <a:spLocks noChangeArrowheads="1"/>
          </p:cNvSpPr>
          <p:nvPr/>
        </p:nvSpPr>
        <p:spPr bwMode="auto">
          <a:xfrm>
            <a:off x="4648200" y="5867400"/>
            <a:ext cx="65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f </a:t>
            </a:r>
            <a:r>
              <a:rPr lang="en-US" sz="2000" b="1">
                <a:latin typeface="Times New Roman" charset="0"/>
              </a:rPr>
              <a:t>(4)</a:t>
            </a:r>
            <a:endParaRPr lang="ru-RU" sz="2000" b="1">
              <a:latin typeface="Times New Roman" charset="0"/>
            </a:endParaRPr>
          </a:p>
        </p:txBody>
      </p:sp>
      <p:sp>
        <p:nvSpPr>
          <p:cNvPr id="59550" name="Line 158"/>
          <p:cNvSpPr>
            <a:spLocks noChangeShapeType="1"/>
          </p:cNvSpPr>
          <p:nvPr/>
        </p:nvSpPr>
        <p:spPr bwMode="auto">
          <a:xfrm flipH="1">
            <a:off x="5029200" y="4419600"/>
            <a:ext cx="1295400" cy="0"/>
          </a:xfrm>
          <a:prstGeom prst="line">
            <a:avLst/>
          </a:prstGeom>
          <a:noFill/>
          <a:ln w="31750">
            <a:solidFill>
              <a:srgbClr val="99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51" name="Line 159"/>
          <p:cNvSpPr>
            <a:spLocks noChangeShapeType="1"/>
          </p:cNvSpPr>
          <p:nvPr/>
        </p:nvSpPr>
        <p:spPr bwMode="auto">
          <a:xfrm flipV="1">
            <a:off x="4572000" y="4495800"/>
            <a:ext cx="304800" cy="1295400"/>
          </a:xfrm>
          <a:prstGeom prst="line">
            <a:avLst/>
          </a:prstGeom>
          <a:noFill/>
          <a:ln w="31750">
            <a:solidFill>
              <a:srgbClr val="99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9552" name="AutoShape 160"/>
          <p:cNvCxnSpPr>
            <a:cxnSpLocks noChangeShapeType="1"/>
            <a:stCxn id="59547" idx="7"/>
            <a:endCxn id="59531" idx="2"/>
          </p:cNvCxnSpPr>
          <p:nvPr/>
        </p:nvCxnSpPr>
        <p:spPr bwMode="auto">
          <a:xfrm>
            <a:off x="4625975" y="5813425"/>
            <a:ext cx="936625" cy="43497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53" name="AutoShape 161"/>
          <p:cNvCxnSpPr>
            <a:cxnSpLocks noChangeShapeType="1"/>
            <a:stCxn id="59531" idx="7"/>
            <a:endCxn id="59543" idx="2"/>
          </p:cNvCxnSpPr>
          <p:nvPr/>
        </p:nvCxnSpPr>
        <p:spPr bwMode="auto">
          <a:xfrm rot="-5400000">
            <a:off x="6035675" y="5524500"/>
            <a:ext cx="327025" cy="1012825"/>
          </a:xfrm>
          <a:prstGeom prst="curvedConnector2">
            <a:avLst/>
          </a:prstGeom>
          <a:noFill/>
          <a:ln w="3175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54" name="AutoShape 162"/>
          <p:cNvCxnSpPr>
            <a:cxnSpLocks noChangeShapeType="1"/>
            <a:stCxn id="59543" idx="4"/>
            <a:endCxn id="59531" idx="4"/>
          </p:cNvCxnSpPr>
          <p:nvPr/>
        </p:nvCxnSpPr>
        <p:spPr bwMode="auto">
          <a:xfrm rot="5400000">
            <a:off x="6019800" y="5562600"/>
            <a:ext cx="381000" cy="1143000"/>
          </a:xfrm>
          <a:prstGeom prst="curvedConnector3">
            <a:avLst>
              <a:gd name="adj1" fmla="val 16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555" name="AutoShape 163"/>
          <p:cNvCxnSpPr>
            <a:cxnSpLocks noChangeShapeType="1"/>
          </p:cNvCxnSpPr>
          <p:nvPr/>
        </p:nvCxnSpPr>
        <p:spPr bwMode="auto">
          <a:xfrm>
            <a:off x="6781800" y="5029200"/>
            <a:ext cx="0" cy="7620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63468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9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9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9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9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9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5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5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5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5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5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5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5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5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5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5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5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5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5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5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5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5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5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5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5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5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5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5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5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5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5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5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5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5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5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5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59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5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5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5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59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59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59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59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59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5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59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59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59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59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59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59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59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59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5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5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5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5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5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5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5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5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59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5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5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5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00"/>
                                        <p:tgtEl>
                                          <p:spTgt spid="5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5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5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500"/>
                                        <p:tgtEl>
                                          <p:spTgt spid="5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00"/>
                                        <p:tgtEl>
                                          <p:spTgt spid="5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5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6" grpId="0" animBg="1"/>
      <p:bldP spid="59427" grpId="0" animBg="1"/>
      <p:bldP spid="59428" grpId="0" animBg="1"/>
      <p:bldP spid="59429" grpId="0" animBg="1"/>
      <p:bldP spid="59433" grpId="0"/>
      <p:bldP spid="59434" grpId="0"/>
      <p:bldP spid="59435" grpId="0"/>
      <p:bldP spid="59436" grpId="0" animBg="1"/>
      <p:bldP spid="59438" grpId="0"/>
      <p:bldP spid="59439" grpId="0" animBg="1"/>
      <p:bldP spid="59441" grpId="0"/>
      <p:bldP spid="59442" grpId="0"/>
      <p:bldP spid="59443" grpId="0" animBg="1"/>
      <p:bldP spid="59445" grpId="0"/>
      <p:bldP spid="59446" grpId="0" animBg="1"/>
      <p:bldP spid="59447" grpId="0" animBg="1"/>
      <p:bldP spid="59478" grpId="0" animBg="1"/>
      <p:bldP spid="59479" grpId="0" animBg="1"/>
      <p:bldP spid="59480" grpId="0" animBg="1"/>
      <p:bldP spid="59481" grpId="0" animBg="1"/>
      <p:bldP spid="59485" grpId="0"/>
      <p:bldP spid="59486" grpId="0"/>
      <p:bldP spid="59487" grpId="0"/>
      <p:bldP spid="59488" grpId="0" animBg="1"/>
      <p:bldP spid="59490" grpId="0"/>
      <p:bldP spid="59491" grpId="0" animBg="1"/>
      <p:bldP spid="59493" grpId="0"/>
      <p:bldP spid="59494" grpId="0"/>
      <p:bldP spid="59495" grpId="0" animBg="1"/>
      <p:bldP spid="59497" grpId="0"/>
      <p:bldP spid="59498" grpId="0" animBg="1"/>
      <p:bldP spid="59499" grpId="0" animBg="1"/>
      <p:bldP spid="59504" grpId="0" animBg="1"/>
      <p:bldP spid="59505" grpId="0" animBg="1"/>
      <p:bldP spid="59506" grpId="0" animBg="1"/>
      <p:bldP spid="59507" grpId="0" animBg="1"/>
      <p:bldP spid="59511" grpId="0"/>
      <p:bldP spid="59512" grpId="0"/>
      <p:bldP spid="59513" grpId="0"/>
      <p:bldP spid="59514" grpId="0" animBg="1"/>
      <p:bldP spid="59516" grpId="0"/>
      <p:bldP spid="59517" grpId="0" animBg="1"/>
      <p:bldP spid="59519" grpId="0"/>
      <p:bldP spid="59520" grpId="0"/>
      <p:bldP spid="59521" grpId="0" animBg="1"/>
      <p:bldP spid="59523" grpId="0"/>
      <p:bldP spid="59524" grpId="0" animBg="1"/>
      <p:bldP spid="59525" grpId="0" animBg="1"/>
      <p:bldP spid="59530" grpId="0" animBg="1"/>
      <p:bldP spid="59531" grpId="0" animBg="1"/>
      <p:bldP spid="59532" grpId="0" animBg="1"/>
      <p:bldP spid="59533" grpId="0" animBg="1"/>
      <p:bldP spid="59537" grpId="0"/>
      <p:bldP spid="59538" grpId="0"/>
      <p:bldP spid="59539" grpId="0"/>
      <p:bldP spid="59540" grpId="0" animBg="1"/>
      <p:bldP spid="59542" grpId="0"/>
      <p:bldP spid="59543" grpId="0" animBg="1"/>
      <p:bldP spid="59545" grpId="0"/>
      <p:bldP spid="59546" grpId="0"/>
      <p:bldP spid="59547" grpId="0" animBg="1"/>
      <p:bldP spid="59549" grpId="0"/>
      <p:bldP spid="59550" grpId="0" animBg="1"/>
      <p:bldP spid="5955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Strongly connectivity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82000" cy="3886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Theorem 3.4. </a:t>
            </a:r>
          </a:p>
          <a:p>
            <a:pPr eaLnBrk="1" hangingPunct="1">
              <a:buFontTx/>
              <a:buNone/>
              <a:defRPr/>
            </a:pPr>
            <a:r>
              <a:rPr lang="en-US" i="1" dirty="0" smtClean="0">
                <a:latin typeface="Times New Roman"/>
                <a:cs typeface="Times New Roman"/>
              </a:rPr>
              <a:t>   The </a:t>
            </a:r>
            <a:r>
              <a:rPr lang="en-US" dirty="0" smtClean="0">
                <a:latin typeface="Times New Roman"/>
                <a:cs typeface="Times New Roman"/>
              </a:rPr>
              <a:t>Strongly Connected Component Algorithm </a:t>
            </a:r>
            <a:r>
              <a:rPr lang="en-US" i="1" dirty="0" smtClean="0">
                <a:latin typeface="Times New Roman"/>
                <a:cs typeface="Times New Roman"/>
              </a:rPr>
              <a:t>identifies the strongly connected components correctly in linear time.</a:t>
            </a:r>
          </a:p>
        </p:txBody>
      </p:sp>
    </p:spTree>
    <p:extLst>
      <p:ext uri="{BB962C8B-B14F-4D97-AF65-F5344CB8AC3E}">
        <p14:creationId xmlns:p14="http://schemas.microsoft.com/office/powerpoint/2010/main" val="176115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Times New Roman" charset="0"/>
              </a:rPr>
              <a:t> </a:t>
            </a:r>
            <a:r>
              <a:rPr lang="en-US" sz="3600" i="1">
                <a:latin typeface="Times New Roman" charset="0"/>
              </a:rPr>
              <a:t>R</a:t>
            </a:r>
            <a:r>
              <a:rPr lang="en-US" sz="3600">
                <a:latin typeface="Times New Roman" charset="0"/>
              </a:rPr>
              <a:t>={</a:t>
            </a:r>
            <a:r>
              <a:rPr lang="en-US" sz="3600" i="1">
                <a:latin typeface="Times New Roman" charset="0"/>
              </a:rPr>
              <a:t>s</a:t>
            </a:r>
            <a:r>
              <a:rPr lang="en-US" sz="3600">
                <a:latin typeface="Times New Roman" charset="0"/>
              </a:rPr>
              <a:t>}, </a:t>
            </a:r>
            <a:r>
              <a:rPr lang="en-US" sz="3600" i="1">
                <a:latin typeface="Times New Roman" charset="0"/>
              </a:rPr>
              <a:t>Q</a:t>
            </a:r>
            <a:r>
              <a:rPr lang="en-US" sz="3600">
                <a:latin typeface="Times New Roman" charset="0"/>
              </a:rPr>
              <a:t>={</a:t>
            </a:r>
            <a:r>
              <a:rPr lang="en-US" sz="3600" i="1">
                <a:latin typeface="Times New Roman" charset="0"/>
              </a:rPr>
              <a:t>s</a:t>
            </a:r>
            <a:r>
              <a:rPr lang="en-US" sz="3600">
                <a:latin typeface="Times New Roman" charset="0"/>
              </a:rPr>
              <a:t>}, </a:t>
            </a:r>
            <a:r>
              <a:rPr lang="en-US" sz="3600" i="1">
                <a:latin typeface="Times New Roman" charset="0"/>
              </a:rPr>
              <a:t>T</a:t>
            </a:r>
            <a:r>
              <a:rPr lang="en-US" sz="3600">
                <a:latin typeface="Times New Roman" charset="0"/>
              </a:rPr>
              <a:t>=</a:t>
            </a:r>
            <a:r>
              <a:rPr lang="en-US" sz="3600">
                <a:latin typeface="Times New Roman" charset="0"/>
                <a:sym typeface="Symbol" charset="0"/>
              </a:rPr>
              <a:t></a:t>
            </a:r>
            <a:r>
              <a:rPr lang="en-US" sz="3600">
                <a:latin typeface="Times New Roman" charset="0"/>
                <a:ea typeface="MS Gothic" charset="0"/>
                <a:cs typeface="MS Gothic" charset="0"/>
              </a:rPr>
              <a:t>.</a:t>
            </a:r>
            <a:endParaRPr lang="ru-RU" sz="3600">
              <a:latin typeface="Times New Roman" charset="0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3962400" y="37338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962400" y="4800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276600" y="29718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724400" y="29718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cxnSp>
        <p:nvCxnSpPr>
          <p:cNvPr id="7175" name="AutoShape 8"/>
          <p:cNvCxnSpPr>
            <a:cxnSpLocks noChangeShapeType="1"/>
            <a:stCxn id="6" idx="5"/>
            <a:endCxn id="4" idx="1"/>
          </p:cNvCxnSpPr>
          <p:nvPr/>
        </p:nvCxnSpPr>
        <p:spPr bwMode="auto">
          <a:xfrm rot="16200000" flipH="1">
            <a:off x="3422650" y="3194050"/>
            <a:ext cx="609600" cy="533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6" name="AutoShape 9"/>
          <p:cNvCxnSpPr>
            <a:cxnSpLocks noChangeShapeType="1"/>
            <a:stCxn id="4" idx="7"/>
            <a:endCxn id="7" idx="3"/>
          </p:cNvCxnSpPr>
          <p:nvPr/>
        </p:nvCxnSpPr>
        <p:spPr bwMode="auto">
          <a:xfrm rot="5400000" flipH="1" flipV="1">
            <a:off x="4146550" y="3155950"/>
            <a:ext cx="609600" cy="609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7" name="AutoShape 10"/>
          <p:cNvCxnSpPr>
            <a:cxnSpLocks noChangeShapeType="1"/>
            <a:stCxn id="4" idx="4"/>
            <a:endCxn id="5" idx="0"/>
          </p:cNvCxnSpPr>
          <p:nvPr/>
        </p:nvCxnSpPr>
        <p:spPr bwMode="auto">
          <a:xfrm rot="5400000">
            <a:off x="3645694" y="4375944"/>
            <a:ext cx="850900" cy="1588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2971800" y="2667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a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4648200" y="2590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b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3711575" y="3787775"/>
            <a:ext cx="32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c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7181" name="Oval 14"/>
          <p:cNvSpPr>
            <a:spLocks noChangeArrowheads="1"/>
          </p:cNvSpPr>
          <p:nvPr/>
        </p:nvSpPr>
        <p:spPr bwMode="auto">
          <a:xfrm>
            <a:off x="5181600" y="35814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7182" name="AutoShape 15"/>
          <p:cNvCxnSpPr>
            <a:cxnSpLocks noChangeShapeType="1"/>
            <a:stCxn id="7181" idx="2"/>
            <a:endCxn id="4" idx="6"/>
          </p:cNvCxnSpPr>
          <p:nvPr/>
        </p:nvCxnSpPr>
        <p:spPr bwMode="auto">
          <a:xfrm rot="10800000" flipV="1">
            <a:off x="4178300" y="3689350"/>
            <a:ext cx="1003300" cy="152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5314950" y="3124200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i="1">
                <a:latin typeface="Times New Roman" charset="0"/>
              </a:rPr>
              <a:t>s</a:t>
            </a:r>
            <a:endParaRPr lang="ru-RU" sz="2800" b="1" i="1">
              <a:latin typeface="Times New Roman" charset="0"/>
            </a:endParaRPr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5105400" y="4419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cxnSp>
        <p:nvCxnSpPr>
          <p:cNvPr id="7185" name="AutoShape 18"/>
          <p:cNvCxnSpPr>
            <a:cxnSpLocks noChangeShapeType="1"/>
            <a:stCxn id="4" idx="4"/>
            <a:endCxn id="17" idx="2"/>
          </p:cNvCxnSpPr>
          <p:nvPr/>
        </p:nvCxnSpPr>
        <p:spPr bwMode="auto">
          <a:xfrm rot="16200000" flipH="1">
            <a:off x="4298950" y="3721100"/>
            <a:ext cx="577850" cy="10350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6" name="Rectangle 19"/>
          <p:cNvSpPr>
            <a:spLocks noChangeArrowheads="1"/>
          </p:cNvSpPr>
          <p:nvPr/>
        </p:nvSpPr>
        <p:spPr bwMode="auto">
          <a:xfrm>
            <a:off x="5257800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d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7187" name="Rectangle 20"/>
          <p:cNvSpPr>
            <a:spLocks noChangeArrowheads="1"/>
          </p:cNvSpPr>
          <p:nvPr/>
        </p:nvSpPr>
        <p:spPr bwMode="auto">
          <a:xfrm>
            <a:off x="4191000" y="48006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e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2895600" y="4419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7189" name="Rectangle 23"/>
          <p:cNvSpPr>
            <a:spLocks noChangeArrowheads="1"/>
          </p:cNvSpPr>
          <p:nvPr/>
        </p:nvSpPr>
        <p:spPr bwMode="auto">
          <a:xfrm>
            <a:off x="2819400" y="4572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f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7190" name="Line 24"/>
          <p:cNvSpPr>
            <a:spLocks noChangeShapeType="1"/>
          </p:cNvSpPr>
          <p:nvPr/>
        </p:nvSpPr>
        <p:spPr bwMode="auto">
          <a:xfrm flipH="1">
            <a:off x="3505200" y="3048000"/>
            <a:ext cx="1219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25"/>
          <p:cNvSpPr>
            <a:spLocks noChangeShapeType="1"/>
          </p:cNvSpPr>
          <p:nvPr/>
        </p:nvSpPr>
        <p:spPr bwMode="auto">
          <a:xfrm flipV="1">
            <a:off x="2971800" y="3124200"/>
            <a:ext cx="304800" cy="1295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92" name="AutoShape 26"/>
          <p:cNvCxnSpPr>
            <a:cxnSpLocks noChangeShapeType="1"/>
            <a:endCxn id="5" idx="2"/>
          </p:cNvCxnSpPr>
          <p:nvPr/>
        </p:nvCxnSpPr>
        <p:spPr bwMode="auto">
          <a:xfrm>
            <a:off x="3124200" y="4572000"/>
            <a:ext cx="838200" cy="3365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3" name="AutoShape 27"/>
          <p:cNvCxnSpPr>
            <a:cxnSpLocks noChangeShapeType="1"/>
            <a:stCxn id="5" idx="7"/>
            <a:endCxn id="17" idx="2"/>
          </p:cNvCxnSpPr>
          <p:nvPr/>
        </p:nvCxnSpPr>
        <p:spPr bwMode="auto">
          <a:xfrm rot="5400000" flipH="1" flipV="1">
            <a:off x="4473575" y="4200525"/>
            <a:ext cx="304800" cy="958850"/>
          </a:xfrm>
          <a:prstGeom prst="curvedConnector2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4" name="AutoShape 28"/>
          <p:cNvCxnSpPr>
            <a:cxnSpLocks noChangeShapeType="1"/>
            <a:stCxn id="17" idx="4"/>
            <a:endCxn id="5" idx="4"/>
          </p:cNvCxnSpPr>
          <p:nvPr/>
        </p:nvCxnSpPr>
        <p:spPr bwMode="auto">
          <a:xfrm rot="5400000">
            <a:off x="4451350" y="4254500"/>
            <a:ext cx="381000" cy="1143000"/>
          </a:xfrm>
          <a:prstGeom prst="curvedConnector3">
            <a:avLst>
              <a:gd name="adj1" fmla="val 16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5" name="AutoShape 29"/>
          <p:cNvCxnSpPr>
            <a:cxnSpLocks noChangeShapeType="1"/>
            <a:stCxn id="7181" idx="4"/>
          </p:cNvCxnSpPr>
          <p:nvPr/>
        </p:nvCxnSpPr>
        <p:spPr bwMode="auto">
          <a:xfrm rot="5400000">
            <a:off x="4924425" y="4054475"/>
            <a:ext cx="622300" cy="1079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331531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936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The running time is </a:t>
            </a:r>
            <a:r>
              <a:rPr lang="en-US" sz="2400" i="1" dirty="0" smtClean="0">
                <a:latin typeface="Times New Roman"/>
                <a:cs typeface="Times New Roman"/>
              </a:rPr>
              <a:t>O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n</a:t>
            </a:r>
            <a:r>
              <a:rPr lang="en-US" sz="2400" dirty="0" smtClean="0">
                <a:latin typeface="Times New Roman"/>
                <a:cs typeface="Times New Roman"/>
              </a:rPr>
              <a:t> + </a:t>
            </a:r>
            <a:r>
              <a:rPr lang="en-US" sz="2400" i="1" dirty="0" smtClean="0">
                <a:latin typeface="Times New Roman"/>
                <a:cs typeface="Times New Roman"/>
              </a:rPr>
              <a:t>m</a:t>
            </a:r>
            <a:r>
              <a:rPr lang="en-US" sz="2400" dirty="0" smtClean="0">
                <a:latin typeface="Times New Roman"/>
                <a:cs typeface="Times New Roman"/>
              </a:rPr>
              <a:t>).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Vertices of the same strongly connected component are always in the same component of any DFS-forest, so they get the same </a:t>
            </a:r>
            <a:r>
              <a:rPr lang="en-US" sz="2400" i="1" dirty="0" smtClean="0">
                <a:latin typeface="Times New Roman"/>
                <a:cs typeface="Times New Roman"/>
              </a:rPr>
              <a:t>comp</a:t>
            </a:r>
            <a:r>
              <a:rPr lang="en-US" sz="2400" dirty="0" smtClean="0">
                <a:latin typeface="Times New Roman"/>
                <a:cs typeface="Times New Roman"/>
              </a:rPr>
              <a:t>-value.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We have to prove that two vertices 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 with </a:t>
            </a:r>
            <a:r>
              <a:rPr lang="en-US" sz="2400" i="1" dirty="0" smtClean="0">
                <a:latin typeface="Times New Roman"/>
                <a:cs typeface="Times New Roman"/>
              </a:rPr>
              <a:t>comp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)=</a:t>
            </a:r>
            <a:r>
              <a:rPr lang="en-US" sz="2400" i="1" dirty="0" smtClean="0">
                <a:latin typeface="Times New Roman"/>
                <a:cs typeface="Times New Roman"/>
              </a:rPr>
              <a:t>comp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) indeed lie in the same strongly connected component.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Let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) (resp.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)) be the vertex reachable from 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 (resp.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ru-RU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with the highest </a:t>
            </a:r>
            <a:r>
              <a:rPr lang="en-US" sz="2400" dirty="0" err="1" smtClean="0">
                <a:latin typeface="Times New Roman"/>
                <a:cs typeface="Times New Roman"/>
              </a:rPr>
              <a:t>ψ</a:t>
            </a:r>
            <a:r>
              <a:rPr lang="en-US" sz="2400" dirty="0" smtClean="0">
                <a:latin typeface="Times New Roman"/>
                <a:cs typeface="Times New Roman"/>
              </a:rPr>
              <a:t>-label. Since </a:t>
            </a:r>
            <a:r>
              <a:rPr lang="en-US" sz="2400" i="1" dirty="0" smtClean="0">
                <a:latin typeface="Times New Roman"/>
                <a:cs typeface="Times New Roman"/>
              </a:rPr>
              <a:t>comp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) = </a:t>
            </a:r>
            <a:r>
              <a:rPr lang="en-US" sz="2400" i="1" dirty="0" smtClean="0">
                <a:latin typeface="Times New Roman"/>
                <a:cs typeface="Times New Roman"/>
              </a:rPr>
              <a:t>comp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), i.e. 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 lie in the same anti-arborescence of the second DFS-forest, we have                    </a:t>
            </a:r>
            <a:r>
              <a:rPr lang="en-US" sz="2400" i="1" dirty="0" smtClean="0">
                <a:latin typeface="Times New Roman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cs typeface="Times New Roman"/>
              </a:rPr>
              <a:t>= </a:t>
            </a:r>
            <a:r>
              <a:rPr lang="en-US" sz="2400" i="1" dirty="0">
                <a:latin typeface="Times New Roman"/>
                <a:cs typeface="Times New Roman"/>
              </a:rPr>
              <a:t>r</a:t>
            </a:r>
            <a:r>
              <a:rPr lang="en-US" sz="2400" dirty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) = </a:t>
            </a:r>
            <a:r>
              <a:rPr lang="en-US" sz="2400" i="1" dirty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) is the root of this </a:t>
            </a:r>
            <a:r>
              <a:rPr lang="en-US" sz="2400" dirty="0">
                <a:latin typeface="Times New Roman"/>
                <a:cs typeface="Times New Roman"/>
              </a:rPr>
              <a:t>anti-</a:t>
            </a:r>
            <a:r>
              <a:rPr lang="en-US" sz="2400" dirty="0" smtClean="0">
                <a:latin typeface="Times New Roman"/>
                <a:cs typeface="Times New Roman"/>
              </a:rPr>
              <a:t>arborescence. So </a:t>
            </a:r>
            <a:r>
              <a:rPr lang="en-US" sz="2400" i="1" dirty="0" smtClean="0">
                <a:latin typeface="Times New Roman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cs typeface="Times New Roman"/>
              </a:rPr>
              <a:t>is reachable from both 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888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Since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 is reachable from 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 got a higher </a:t>
            </a:r>
            <a:r>
              <a:rPr lang="en-US" sz="2400" dirty="0" err="1" smtClean="0">
                <a:latin typeface="Times New Roman"/>
                <a:cs typeface="Times New Roman"/>
              </a:rPr>
              <a:t>ψ</a:t>
            </a:r>
            <a:r>
              <a:rPr lang="en-US" sz="2400" dirty="0" smtClean="0">
                <a:latin typeface="Times New Roman"/>
                <a:cs typeface="Times New Roman"/>
              </a:rPr>
              <a:t>-label than 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 in the first DFS,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 must have been added to </a:t>
            </a:r>
            <a:r>
              <a:rPr lang="en-US" sz="2400" i="1" dirty="0" smtClean="0">
                <a:latin typeface="Times New Roman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cs typeface="Times New Roman"/>
              </a:rPr>
              <a:t>before 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 in the first DFS, and the first DFS-forest contains an </a:t>
            </a:r>
            <a:r>
              <a:rPr lang="en-US" sz="2400" i="1" dirty="0" smtClean="0">
                <a:latin typeface="Times New Roman"/>
                <a:cs typeface="Times New Roman"/>
              </a:rPr>
              <a:t>r-u</a:t>
            </a:r>
            <a:r>
              <a:rPr lang="en-US" sz="2400" dirty="0" smtClean="0">
                <a:latin typeface="Times New Roman"/>
                <a:cs typeface="Times New Roman"/>
              </a:rPr>
              <a:t>-path. In other words, 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 is reachable from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. Analogously,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is reachable </a:t>
            </a:r>
            <a:r>
              <a:rPr lang="en-US" sz="2400" dirty="0" smtClean="0">
                <a:latin typeface="Times New Roman"/>
                <a:cs typeface="Times New Roman"/>
              </a:rPr>
              <a:t>from 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Altogether, </a:t>
            </a:r>
            <a:r>
              <a:rPr lang="en-US" sz="2400" i="1" dirty="0">
                <a:latin typeface="Times New Roman"/>
                <a:cs typeface="Times New Roman"/>
              </a:rPr>
              <a:t>u</a:t>
            </a:r>
            <a:r>
              <a:rPr lang="en-US" sz="2400" dirty="0">
                <a:latin typeface="Times New Roman"/>
                <a:cs typeface="Times New Roman"/>
              </a:rPr>
              <a:t> is reachable from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and vice versa, proving that indeed </a:t>
            </a:r>
            <a:r>
              <a:rPr lang="en-US" sz="2400" i="1" dirty="0" smtClean="0">
                <a:latin typeface="Times New Roman"/>
                <a:cs typeface="Times New Roman"/>
              </a:rPr>
              <a:t>u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 belong to the same strongly connected component.   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88913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Eulerian Graphs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48307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  <a:latin typeface="Times New Roman"/>
                <a:cs typeface="Times New Roman"/>
              </a:rPr>
              <a:t>Definition 2.23. </a:t>
            </a:r>
            <a:r>
              <a:rPr lang="en-US" i="1" dirty="0" smtClean="0">
                <a:latin typeface="Times New Roman"/>
                <a:cs typeface="Times New Roman"/>
              </a:rPr>
              <a:t>An </a:t>
            </a:r>
            <a:r>
              <a:rPr lang="en-US" b="1" dirty="0" err="1" smtClean="0">
                <a:latin typeface="Times New Roman"/>
                <a:cs typeface="Times New Roman"/>
              </a:rPr>
              <a:t>Eulerian</a:t>
            </a:r>
            <a:r>
              <a:rPr lang="en-US" b="1" dirty="0" smtClean="0">
                <a:latin typeface="Times New Roman"/>
                <a:cs typeface="Times New Roman"/>
              </a:rPr>
              <a:t> walk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</a:rPr>
              <a:t>in a graph G is a closed walk containing every edge. An undirected graph G is called </a:t>
            </a:r>
            <a:r>
              <a:rPr lang="en-US" b="1" dirty="0" err="1" smtClean="0">
                <a:latin typeface="Times New Roman"/>
                <a:cs typeface="Times New Roman"/>
              </a:rPr>
              <a:t>Eulerian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if the degree of each vertex is even. A digraph G is </a:t>
            </a:r>
            <a:r>
              <a:rPr lang="en-US" i="1" dirty="0" err="1" smtClean="0">
                <a:latin typeface="Times New Roman"/>
                <a:cs typeface="Times New Roman"/>
              </a:rPr>
              <a:t>Eulerian</a:t>
            </a:r>
            <a:r>
              <a:rPr lang="en-US" i="1" dirty="0" smtClean="0">
                <a:latin typeface="Times New Roman"/>
                <a:cs typeface="Times New Roman"/>
              </a:rPr>
              <a:t> if </a:t>
            </a:r>
            <a:r>
              <a:rPr lang="en-US" dirty="0" smtClean="0">
                <a:latin typeface="Times New Roman"/>
                <a:cs typeface="Times New Roman"/>
              </a:rPr>
              <a:t>|d</a:t>
            </a:r>
            <a:r>
              <a:rPr lang="en-US" baseline="30000" dirty="0" smtClean="0">
                <a:latin typeface="Times New Roman"/>
                <a:cs typeface="Times New Roman"/>
              </a:rPr>
              <a:t>–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)|= |d</a:t>
            </a:r>
            <a:r>
              <a:rPr lang="en-US" baseline="30000" dirty="0" smtClean="0">
                <a:latin typeface="Times New Roman"/>
                <a:cs typeface="Times New Roman"/>
              </a:rPr>
              <a:t>+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)| for each </a:t>
            </a:r>
            <a:r>
              <a:rPr lang="en-US" i="1" dirty="0" smtClean="0">
                <a:latin typeface="Times New Roman"/>
                <a:cs typeface="Times New Roman"/>
              </a:rPr>
              <a:t>v 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).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en-US" dirty="0" smtClean="0">
              <a:latin typeface="Times New Roman"/>
              <a:cs typeface="Times New Roman"/>
            </a:endParaRPr>
          </a:p>
          <a:p>
            <a:pPr eaLnBrk="1" hangingPunct="1">
              <a:defRPr/>
            </a:pPr>
            <a:r>
              <a:rPr lang="en-US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Theorem 2.24. </a:t>
            </a:r>
            <a:r>
              <a:rPr lang="en-US" dirty="0" smtClean="0">
                <a:solidFill>
                  <a:srgbClr val="CC3399"/>
                </a:solidFill>
                <a:latin typeface="Times New Roman"/>
                <a:cs typeface="Times New Roman"/>
              </a:rPr>
              <a:t>(Euler[1736], </a:t>
            </a:r>
            <a:r>
              <a:rPr lang="en-US" dirty="0" err="1" smtClean="0">
                <a:solidFill>
                  <a:srgbClr val="CC3399"/>
                </a:solidFill>
                <a:latin typeface="Times New Roman"/>
                <a:cs typeface="Times New Roman"/>
              </a:rPr>
              <a:t>Hierholzer</a:t>
            </a:r>
            <a:r>
              <a:rPr lang="en-US" dirty="0" smtClean="0">
                <a:solidFill>
                  <a:srgbClr val="CC3399"/>
                </a:solidFill>
                <a:latin typeface="Times New Roman"/>
                <a:cs typeface="Times New Roman"/>
              </a:rPr>
              <a:t>[1873])</a:t>
            </a:r>
          </a:p>
          <a:p>
            <a:pPr eaLnBrk="1" hangingPunct="1">
              <a:buFontTx/>
              <a:buNone/>
              <a:defRPr/>
            </a:pPr>
            <a:r>
              <a:rPr lang="en-US" i="1" dirty="0" smtClean="0">
                <a:latin typeface="Times New Roman"/>
                <a:cs typeface="Times New Roman"/>
              </a:rPr>
              <a:t>   A graph G has an </a:t>
            </a:r>
            <a:r>
              <a:rPr lang="en-US" i="1" dirty="0" err="1" smtClean="0">
                <a:latin typeface="Times New Roman"/>
                <a:cs typeface="Times New Roman"/>
              </a:rPr>
              <a:t>Eulerian</a:t>
            </a:r>
            <a:r>
              <a:rPr lang="en-US" i="1" dirty="0" smtClean="0">
                <a:latin typeface="Times New Roman"/>
                <a:cs typeface="Times New Roman"/>
              </a:rPr>
              <a:t> walk if and only if it is connected and </a:t>
            </a:r>
            <a:r>
              <a:rPr lang="en-US" i="1" dirty="0" err="1" smtClean="0">
                <a:latin typeface="Times New Roman"/>
                <a:cs typeface="Times New Roman"/>
              </a:rPr>
              <a:t>Eulerian</a:t>
            </a:r>
            <a:r>
              <a:rPr lang="en-US" i="1" dirty="0" smtClean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9636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Euler</a:t>
            </a:r>
            <a:r>
              <a:rPr lang="ja-JP" altLang="en-US" smtClean="0">
                <a:latin typeface="Arial"/>
                <a:cs typeface="+mj-cs"/>
              </a:rPr>
              <a:t>’</a:t>
            </a:r>
            <a:r>
              <a:rPr lang="en-US" smtClean="0">
                <a:cs typeface="+mj-cs"/>
              </a:rPr>
              <a:t>s Algorithm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 New Roman"/>
                <a:cs typeface="Times New Roman"/>
              </a:rPr>
              <a:t>Input: </a:t>
            </a:r>
            <a:r>
              <a:rPr lang="en-US" sz="2400" dirty="0" smtClean="0">
                <a:latin typeface="Times New Roman"/>
                <a:cs typeface="Times New Roman"/>
              </a:rPr>
              <a:t>An undirected connected </a:t>
            </a:r>
            <a:r>
              <a:rPr lang="en-US" sz="2400" dirty="0" err="1" smtClean="0">
                <a:latin typeface="Times New Roman"/>
                <a:cs typeface="Times New Roman"/>
              </a:rPr>
              <a:t>Eulerian</a:t>
            </a:r>
            <a:r>
              <a:rPr lang="en-US" sz="2400" dirty="0" smtClean="0">
                <a:latin typeface="Times New Roman"/>
                <a:cs typeface="Times New Roman"/>
              </a:rPr>
              <a:t> graph 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 New Roman"/>
                <a:cs typeface="Times New Roman"/>
              </a:rPr>
              <a:t>Output: </a:t>
            </a:r>
            <a:r>
              <a:rPr lang="en-US" sz="2400" dirty="0" smtClean="0">
                <a:latin typeface="Times New Roman"/>
                <a:cs typeface="Times New Roman"/>
              </a:rPr>
              <a:t>An </a:t>
            </a:r>
            <a:r>
              <a:rPr lang="en-US" sz="2400" dirty="0" err="1" smtClean="0">
                <a:latin typeface="Times New Roman"/>
                <a:cs typeface="Times New Roman"/>
              </a:rPr>
              <a:t>Eulerian</a:t>
            </a:r>
            <a:r>
              <a:rPr lang="en-US" sz="2400" dirty="0" smtClean="0">
                <a:latin typeface="Times New Roman"/>
                <a:cs typeface="Times New Roman"/>
              </a:rPr>
              <a:t> walk </a:t>
            </a:r>
            <a:r>
              <a:rPr lang="en-US" sz="2400" i="1" dirty="0" smtClean="0">
                <a:latin typeface="Times New Roman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cs typeface="Times New Roman"/>
              </a:rPr>
              <a:t> in 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AutoNum type="arabicParenR"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Choose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1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arbitrarily. </a:t>
            </a:r>
            <a:r>
              <a:rPr lang="en-US" sz="2400" b="1" dirty="0" smtClean="0">
                <a:latin typeface="Times New Roman"/>
                <a:ea typeface="MS PMincho" charset="0"/>
                <a:cs typeface="Times New Roman"/>
              </a:rPr>
              <a:t>Return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W </a:t>
            </a:r>
            <a:r>
              <a:rPr lang="en-US" sz="2400" dirty="0" smtClean="0">
                <a:latin typeface="Times New Roman"/>
                <a:cs typeface="Times New Roman"/>
              </a:rPr>
              <a:t>:=Euler(</a:t>
            </a:r>
            <a:r>
              <a:rPr lang="en-US" sz="2400" i="1" dirty="0" smtClean="0">
                <a:latin typeface="Times New Roman"/>
                <a:cs typeface="Times New Roman"/>
              </a:rPr>
              <a:t>G, v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dirty="0" smtClean="0">
                <a:latin typeface="Times New Roman"/>
                <a:cs typeface="Times New Roman"/>
              </a:rPr>
              <a:t>). 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 New Roman"/>
                <a:cs typeface="Times New Roman"/>
              </a:rPr>
              <a:t>Euler(</a:t>
            </a:r>
            <a:r>
              <a:rPr lang="en-US" sz="2400" b="1" i="1" dirty="0" smtClean="0">
                <a:latin typeface="Times New Roman"/>
                <a:cs typeface="Times New Roman"/>
              </a:rPr>
              <a:t>G, v</a:t>
            </a:r>
            <a:r>
              <a:rPr lang="en-US" sz="2400" b="1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b="1" dirty="0" smtClean="0">
                <a:latin typeface="Times New Roman"/>
                <a:cs typeface="Times New Roman"/>
              </a:rPr>
              <a:t>).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Set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1 </a:t>
            </a:r>
            <a:r>
              <a:rPr lang="en-US" sz="2400" dirty="0" smtClean="0">
                <a:latin typeface="Times New Roman"/>
                <a:cs typeface="Times New Roman"/>
              </a:rPr>
              <a:t>and </a:t>
            </a:r>
            <a:r>
              <a:rPr lang="en-US" sz="2400" i="1" dirty="0" smtClean="0">
                <a:latin typeface="Times New Roman"/>
                <a:cs typeface="Times New Roman"/>
              </a:rPr>
              <a:t>x 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1 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2) </a:t>
            </a:r>
            <a:r>
              <a:rPr lang="en-US" sz="2400" b="1" dirty="0" smtClean="0">
                <a:latin typeface="Times New Roman"/>
                <a:cs typeface="Times New Roman"/>
              </a:rPr>
              <a:t>If              </a:t>
            </a:r>
            <a:r>
              <a:rPr lang="en-US" sz="2400" dirty="0" smtClean="0">
                <a:latin typeface="Times New Roman"/>
                <a:cs typeface="Times New Roman"/>
                <a:sym typeface="SymbolPS" charset="0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  <a:sym typeface="SymbolPS" charset="0"/>
              </a:rPr>
              <a:t>then go to 4.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latin typeface="Times New Roman"/>
                <a:cs typeface="Times New Roman"/>
                <a:sym typeface="SymbolPS" charset="0"/>
              </a:rPr>
              <a:t>                        Else </a:t>
            </a:r>
            <a:r>
              <a:rPr lang="en-US" sz="2400" dirty="0" smtClean="0">
                <a:latin typeface="Times New Roman"/>
                <a:cs typeface="Times New Roman"/>
                <a:sym typeface="SymbolPS" charset="0"/>
              </a:rPr>
              <a:t>let </a:t>
            </a:r>
            <a:r>
              <a:rPr lang="en-US" sz="2400" i="1" dirty="0">
                <a:latin typeface="Times New Roman"/>
                <a:cs typeface="Times New Roman"/>
                <a:sym typeface="SymbolPS" charset="0"/>
              </a:rPr>
              <a:t> </a:t>
            </a:r>
            <a:r>
              <a:rPr lang="en-US" sz="2400" i="1" dirty="0" smtClean="0">
                <a:latin typeface="Times New Roman"/>
                <a:cs typeface="Times New Roman"/>
                <a:sym typeface="SymbolPS" charset="0"/>
              </a:rPr>
              <a:t>      </a:t>
            </a:r>
            <a:r>
              <a:rPr lang="en-US" sz="2400" dirty="0" smtClean="0">
                <a:latin typeface="Times New Roman"/>
                <a:cs typeface="Times New Roman"/>
              </a:rPr>
              <a:t>      , say </a:t>
            </a:r>
            <a:r>
              <a:rPr lang="en-US" sz="2400" i="1" dirty="0" smtClean="0">
                <a:latin typeface="Times New Roman"/>
                <a:cs typeface="Times New Roman"/>
              </a:rPr>
              <a:t>e </a:t>
            </a:r>
            <a:r>
              <a:rPr lang="en-US" sz="2400" dirty="0" smtClean="0">
                <a:latin typeface="Times New Roman"/>
                <a:cs typeface="Times New Roman"/>
              </a:rPr>
              <a:t>={</a:t>
            </a:r>
            <a:r>
              <a:rPr lang="en-US" sz="2400" i="1" dirty="0" err="1" smtClean="0">
                <a:latin typeface="Times New Roman"/>
                <a:cs typeface="Times New Roman"/>
              </a:rPr>
              <a:t>x</a:t>
            </a:r>
            <a:r>
              <a:rPr lang="en-US" sz="2400" dirty="0" err="1" smtClean="0">
                <a:latin typeface="Times New Roman"/>
                <a:cs typeface="Times New Roman"/>
              </a:rPr>
              <a:t>,</a:t>
            </a:r>
            <a:r>
              <a:rPr lang="en-US" sz="2400" i="1" dirty="0" err="1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}.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3) Set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W, e, y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and </a:t>
            </a:r>
            <a:r>
              <a:rPr lang="en-US" sz="2400" i="1" dirty="0" smtClean="0">
                <a:latin typeface="Times New Roman"/>
                <a:cs typeface="Times New Roman"/>
              </a:rPr>
              <a:t>x </a:t>
            </a:r>
            <a:r>
              <a:rPr lang="en-US" sz="2400" dirty="0" smtClean="0">
                <a:latin typeface="Times New Roman"/>
                <a:cs typeface="Times New Roman"/>
              </a:rPr>
              <a:t>:= y. Set 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 </a:t>
            </a:r>
            <a:r>
              <a:rPr lang="en-US" sz="2400" dirty="0" smtClean="0">
                <a:latin typeface="Times New Roman"/>
                <a:cs typeface="Times New Roman"/>
              </a:rPr>
              <a:t>) := 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 </a:t>
            </a:r>
            <a:r>
              <a:rPr lang="en-US" sz="2400" dirty="0" smtClean="0">
                <a:latin typeface="Times New Roman"/>
                <a:cs typeface="Times New Roman"/>
              </a:rPr>
              <a:t>) \{</a:t>
            </a:r>
            <a:r>
              <a:rPr lang="en-US" sz="2400" i="1" dirty="0" smtClean="0">
                <a:latin typeface="Times New Roman"/>
                <a:cs typeface="Times New Roman"/>
                <a:sym typeface="SymbolPS" charset="0"/>
              </a:rPr>
              <a:t>e </a:t>
            </a:r>
            <a:r>
              <a:rPr lang="en-US" sz="2400" dirty="0" smtClean="0">
                <a:latin typeface="Times New Roman"/>
                <a:cs typeface="Times New Roman"/>
              </a:rPr>
              <a:t>} and            </a:t>
            </a:r>
            <a:r>
              <a:rPr lang="en-US" sz="2400" b="1" dirty="0" smtClean="0">
                <a:latin typeface="Times New Roman"/>
                <a:cs typeface="Times New Roman"/>
              </a:rPr>
              <a:t>go to 2.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4)</a:t>
            </a:r>
            <a:r>
              <a:rPr lang="en-US" sz="2400" b="1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Let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1 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baseline="-25000" dirty="0" smtClean="0">
                <a:latin typeface="Times New Roman"/>
                <a:cs typeface="Times New Roman"/>
              </a:rPr>
              <a:t>1 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2 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baseline="-25000" dirty="0" smtClean="0">
                <a:latin typeface="Times New Roman"/>
                <a:cs typeface="Times New Roman"/>
              </a:rPr>
              <a:t>2 </a:t>
            </a:r>
            <a:r>
              <a:rPr lang="en-US" sz="2400" dirty="0" smtClean="0">
                <a:latin typeface="Times New Roman"/>
                <a:cs typeface="Times New Roman"/>
              </a:rPr>
              <a:t>,…, </a:t>
            </a:r>
            <a:r>
              <a:rPr lang="en-US" sz="2400" i="1" dirty="0" err="1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k</a:t>
            </a:r>
            <a:r>
              <a:rPr lang="en-US" sz="2400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 err="1" smtClean="0">
                <a:latin typeface="Times New Roman"/>
                <a:cs typeface="Times New Roman"/>
              </a:rPr>
              <a:t>e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k</a:t>
            </a:r>
            <a:r>
              <a:rPr lang="en-US" sz="2400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k+1 </a:t>
            </a:r>
            <a:r>
              <a:rPr lang="en-US" sz="2400" dirty="0" smtClean="0">
                <a:latin typeface="Times New Roman"/>
                <a:cs typeface="Times New Roman"/>
              </a:rPr>
              <a:t> be the sequence </a:t>
            </a:r>
            <a:r>
              <a:rPr lang="en-US" sz="2400" i="1" dirty="0" smtClean="0">
                <a:latin typeface="Times New Roman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   </a:t>
            </a:r>
            <a:r>
              <a:rPr lang="en-US" sz="2400" b="1" dirty="0" smtClean="0">
                <a:latin typeface="Times New Roman"/>
                <a:cs typeface="Times New Roman"/>
              </a:rPr>
              <a:t>For </a:t>
            </a:r>
            <a:r>
              <a:rPr lang="en-US" sz="2400" i="1" dirty="0" err="1" smtClean="0">
                <a:latin typeface="Times New Roman"/>
                <a:cs typeface="Times New Roman"/>
              </a:rPr>
              <a:t>i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:=1 </a:t>
            </a:r>
            <a:r>
              <a:rPr lang="en-US" sz="2400" b="1" dirty="0" smtClean="0">
                <a:latin typeface="Times New Roman"/>
                <a:cs typeface="Times New Roman"/>
              </a:rPr>
              <a:t>to </a:t>
            </a:r>
            <a:r>
              <a:rPr lang="en-US" sz="2400" i="1" dirty="0" smtClean="0">
                <a:latin typeface="Times New Roman"/>
                <a:cs typeface="Times New Roman"/>
              </a:rPr>
              <a:t>k </a:t>
            </a:r>
            <a:r>
              <a:rPr lang="en-US" sz="2400" b="1" dirty="0" smtClean="0">
                <a:latin typeface="Times New Roman"/>
                <a:cs typeface="Times New Roman"/>
              </a:rPr>
              <a:t>do</a:t>
            </a:r>
            <a:r>
              <a:rPr lang="en-US" sz="2400" dirty="0" smtClean="0">
                <a:latin typeface="Times New Roman"/>
                <a:cs typeface="Times New Roman"/>
              </a:rPr>
              <a:t>: Set </a:t>
            </a:r>
            <a:r>
              <a:rPr lang="en-US" sz="2400" i="1" dirty="0" smtClean="0">
                <a:latin typeface="Times New Roman"/>
                <a:cs typeface="Times New Roman"/>
              </a:rPr>
              <a:t>W</a:t>
            </a:r>
            <a:r>
              <a:rPr lang="en-US" sz="2400" i="1" baseline="-25000" dirty="0" smtClean="0">
                <a:latin typeface="Times New Roman"/>
                <a:cs typeface="Times New Roman"/>
              </a:rPr>
              <a:t>i </a:t>
            </a:r>
            <a:r>
              <a:rPr lang="en-US" sz="2400" dirty="0" smtClean="0">
                <a:latin typeface="Times New Roman"/>
                <a:cs typeface="Times New Roman"/>
              </a:rPr>
              <a:t>:= Euler(</a:t>
            </a:r>
            <a:r>
              <a:rPr lang="en-US" sz="2400" i="1" dirty="0" smtClean="0">
                <a:latin typeface="Times New Roman"/>
                <a:cs typeface="Times New Roman"/>
              </a:rPr>
              <a:t>G, v</a:t>
            </a:r>
            <a:r>
              <a:rPr lang="en-US" sz="2400" baseline="-25000" dirty="0" smtClean="0"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latin typeface="Times New Roman"/>
                <a:cs typeface="Times New Roman"/>
              </a:rPr>
              <a:t>). </a:t>
            </a:r>
          </a:p>
          <a:p>
            <a:pPr marL="609600" indent="-60960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5) Set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cs typeface="Times New Roman"/>
              </a:rPr>
              <a:t>:=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W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, e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, W</a:t>
            </a:r>
            <a:r>
              <a:rPr lang="en-US" sz="2400" baseline="-25000" dirty="0" smtClean="0">
                <a:latin typeface="Times New Roman"/>
                <a:cs typeface="Times New Roman"/>
              </a:rPr>
              <a:t>2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, e</a:t>
            </a:r>
            <a:r>
              <a:rPr lang="en-US" sz="2400" baseline="-25000" dirty="0" smtClean="0">
                <a:latin typeface="Times New Roman"/>
                <a:cs typeface="Times New Roman"/>
              </a:rPr>
              <a:t>2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, …, </a:t>
            </a:r>
            <a:r>
              <a:rPr lang="en-US" sz="2400" i="1" dirty="0" err="1" smtClean="0">
                <a:latin typeface="Times New Roman"/>
                <a:ea typeface="MS PMincho" charset="0"/>
                <a:cs typeface="Times New Roman"/>
              </a:rPr>
              <a:t>W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k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, </a:t>
            </a:r>
            <a:r>
              <a:rPr lang="en-US" sz="2400" i="1" dirty="0" err="1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k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,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k+1.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MS PMincho" charset="0"/>
                <a:cs typeface="Times New Roman"/>
              </a:rPr>
              <a:t>Return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W 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480697"/>
              </p:ext>
            </p:extLst>
          </p:nvPr>
        </p:nvGraphicFramePr>
        <p:xfrm>
          <a:off x="1134882" y="3485301"/>
          <a:ext cx="1092327" cy="441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Equation" r:id="rId3" imgW="596900" imgH="241300" progId="Equation.3">
                  <p:embed/>
                </p:oleObj>
              </mc:Choice>
              <mc:Fallback>
                <p:oleObj name="Equation" r:id="rId3" imgW="5969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4882" y="3485301"/>
                        <a:ext cx="1092327" cy="4415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4507"/>
              </p:ext>
            </p:extLst>
          </p:nvPr>
        </p:nvGraphicFramePr>
        <p:xfrm>
          <a:off x="3338844" y="3858419"/>
          <a:ext cx="104616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tion" r:id="rId5" imgW="571500" imgH="241300" progId="Equation.3">
                  <p:embed/>
                </p:oleObj>
              </mc:Choice>
              <mc:Fallback>
                <p:oleObj name="Equation" r:id="rId5" imgW="5715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38844" y="3858419"/>
                        <a:ext cx="1046162" cy="44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447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Euler</a:t>
            </a:r>
            <a:r>
              <a:rPr lang="ja-JP" altLang="en-US" smtClean="0">
                <a:latin typeface="Arial"/>
                <a:cs typeface="+mj-cs"/>
              </a:rPr>
              <a:t>’</a:t>
            </a:r>
            <a:r>
              <a:rPr lang="en-US" smtClean="0">
                <a:cs typeface="+mj-cs"/>
              </a:rPr>
              <a:t>s Algorithm (2)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Theorem 2.25.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   Euler</a:t>
            </a:r>
            <a:r>
              <a:rPr lang="ja-JP" altLang="en-US" sz="2400" dirty="0" smtClean="0">
                <a:latin typeface="Times New Roman"/>
                <a:cs typeface="Times New Roman"/>
              </a:rPr>
              <a:t>’</a:t>
            </a:r>
            <a:r>
              <a:rPr lang="en-US" sz="2400" dirty="0" smtClean="0">
                <a:latin typeface="Times New Roman"/>
                <a:cs typeface="Times New Roman"/>
              </a:rPr>
              <a:t>s Algorithm </a:t>
            </a:r>
            <a:r>
              <a:rPr lang="en-US" sz="2400" i="1" dirty="0" smtClean="0">
                <a:latin typeface="Times New Roman"/>
                <a:cs typeface="Times New Roman"/>
              </a:rPr>
              <a:t>works correctly. Its running time is O(</a:t>
            </a:r>
            <a:r>
              <a:rPr lang="en-US" sz="2400" i="1" dirty="0" err="1" smtClean="0">
                <a:latin typeface="Times New Roman"/>
                <a:cs typeface="Times New Roman"/>
              </a:rPr>
              <a:t>m+n</a:t>
            </a:r>
            <a:r>
              <a:rPr lang="en-US" sz="2400" i="1" dirty="0" smtClean="0">
                <a:latin typeface="Times New Roman"/>
                <a:cs typeface="Times New Roman"/>
              </a:rPr>
              <a:t>), where n </a:t>
            </a:r>
            <a:r>
              <a:rPr lang="en-US" sz="2400" dirty="0" smtClean="0">
                <a:latin typeface="Times New Roman"/>
                <a:cs typeface="Times New Roman"/>
              </a:rPr>
              <a:t>= |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</a:t>
            </a:r>
            <a:r>
              <a:rPr lang="en-US" sz="2400" dirty="0" smtClean="0">
                <a:latin typeface="Times New Roman"/>
                <a:cs typeface="Times New Roman"/>
              </a:rPr>
              <a:t>| and </a:t>
            </a:r>
            <a:r>
              <a:rPr lang="en-US" sz="2400" i="1" dirty="0" smtClean="0">
                <a:latin typeface="Times New Roman"/>
                <a:cs typeface="Times New Roman"/>
              </a:rPr>
              <a:t>m </a:t>
            </a:r>
            <a:r>
              <a:rPr lang="en-US" sz="2400" dirty="0" smtClean="0">
                <a:latin typeface="Times New Roman"/>
                <a:cs typeface="Times New Roman"/>
              </a:rPr>
              <a:t>= |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</a:t>
            </a:r>
            <a:r>
              <a:rPr lang="en-US" sz="2400" dirty="0" smtClean="0">
                <a:latin typeface="Times New Roman"/>
                <a:cs typeface="Times New Roman"/>
              </a:rPr>
              <a:t>| 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b="1" dirty="0" smtClean="0">
              <a:latin typeface="Times New Roman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 smtClean="0">
                <a:latin typeface="Times New Roman"/>
                <a:cs typeface="Times New Roman"/>
              </a:rPr>
              <a:t>Proof: </a:t>
            </a:r>
            <a:r>
              <a:rPr lang="en-US" sz="2000" dirty="0" smtClean="0">
                <a:latin typeface="Times New Roman"/>
                <a:cs typeface="Times New Roman"/>
              </a:rPr>
              <a:t>We use induction on |</a:t>
            </a:r>
            <a:r>
              <a:rPr lang="en-US" sz="2000" i="1" dirty="0" smtClean="0">
                <a:latin typeface="Times New Roman"/>
                <a:cs typeface="Times New Roman"/>
              </a:rPr>
              <a:t> </a:t>
            </a:r>
            <a:r>
              <a:rPr lang="en-US" sz="2000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0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0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000" dirty="0" smtClean="0">
                <a:latin typeface="Times New Roman"/>
                <a:ea typeface="MS PMincho" charset="0"/>
                <a:cs typeface="Times New Roman"/>
              </a:rPr>
              <a:t>) </a:t>
            </a:r>
            <a:r>
              <a:rPr lang="en-US" sz="2000" dirty="0" smtClean="0">
                <a:latin typeface="Times New Roman"/>
                <a:cs typeface="Times New Roman"/>
              </a:rPr>
              <a:t>| , the case         </a:t>
            </a:r>
            <a:r>
              <a:rPr lang="en-US" sz="2000" i="1" dirty="0" smtClean="0">
                <a:latin typeface="Times New Roman"/>
                <a:ea typeface="MS PMincho" charset="0"/>
                <a:cs typeface="Times New Roman"/>
              </a:rPr>
              <a:t>           </a:t>
            </a:r>
            <a:r>
              <a:rPr lang="en-US" sz="2000" dirty="0" smtClean="0">
                <a:latin typeface="Times New Roman"/>
                <a:cs typeface="Times New Roman"/>
                <a:sym typeface="SymbolPS" charset="0"/>
              </a:rPr>
              <a:t> being trivial.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latin typeface="Times New Roman"/>
                <a:cs typeface="Times New Roman"/>
                <a:sym typeface="SymbolPS" charset="0"/>
              </a:rPr>
              <a:t>          Because of the degree conditions, </a:t>
            </a:r>
            <a:r>
              <a:rPr lang="en-US" sz="2000" i="1" dirty="0" smtClean="0">
                <a:latin typeface="Times New Roman"/>
                <a:cs typeface="Times New Roman"/>
              </a:rPr>
              <a:t>v</a:t>
            </a:r>
            <a:r>
              <a:rPr lang="en-US" sz="2000" baseline="-25000" dirty="0" smtClean="0">
                <a:latin typeface="Times New Roman"/>
                <a:cs typeface="Times New Roman"/>
              </a:rPr>
              <a:t>k+1</a:t>
            </a:r>
            <a:r>
              <a:rPr lang="en-US" sz="2000" dirty="0" smtClean="0">
                <a:latin typeface="Times New Roman"/>
                <a:cs typeface="Times New Roman"/>
              </a:rPr>
              <a:t>=</a:t>
            </a:r>
            <a:r>
              <a:rPr lang="en-US" sz="2000" i="1" dirty="0" smtClean="0">
                <a:latin typeface="Times New Roman"/>
                <a:cs typeface="Times New Roman"/>
              </a:rPr>
              <a:t>x= v</a:t>
            </a:r>
            <a:r>
              <a:rPr lang="en-US" sz="2000" baseline="-25000" dirty="0" smtClean="0">
                <a:latin typeface="Times New Roman"/>
                <a:cs typeface="Times New Roman"/>
              </a:rPr>
              <a:t>1 </a:t>
            </a:r>
            <a:r>
              <a:rPr lang="en-US" sz="2000" dirty="0" smtClean="0">
                <a:latin typeface="Times New Roman"/>
                <a:cs typeface="Times New Roman"/>
              </a:rPr>
              <a:t>when</a:t>
            </a:r>
            <a:r>
              <a:rPr lang="en-US" sz="2000" baseline="-25000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step 4 is executed.   So at this stage </a:t>
            </a:r>
            <a:r>
              <a:rPr lang="en-US" sz="2000" i="1" dirty="0" smtClean="0">
                <a:latin typeface="Times New Roman"/>
                <a:cs typeface="Times New Roman"/>
              </a:rPr>
              <a:t>W</a:t>
            </a:r>
            <a:r>
              <a:rPr lang="en-US" sz="2000" dirty="0" smtClean="0">
                <a:latin typeface="Times New Roman"/>
                <a:cs typeface="Times New Roman"/>
              </a:rPr>
              <a:t> is a closed walk. Let </a:t>
            </a:r>
            <a:r>
              <a:rPr lang="en-US" sz="2000" i="1" dirty="0" smtClean="0">
                <a:latin typeface="Times New Roman"/>
                <a:cs typeface="Times New Roman"/>
              </a:rPr>
              <a:t>G</a:t>
            </a:r>
            <a:r>
              <a:rPr lang="ja-JP" altLang="en-US" sz="2000" i="1" dirty="0" smtClean="0">
                <a:latin typeface="Times New Roman"/>
                <a:cs typeface="Times New Roman"/>
              </a:rPr>
              <a:t>’</a:t>
            </a:r>
            <a:r>
              <a:rPr lang="en-US" sz="2000" i="1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be the graph </a:t>
            </a:r>
            <a:r>
              <a:rPr lang="en-US" sz="2000" i="1" dirty="0" smtClean="0">
                <a:latin typeface="Times New Roman"/>
                <a:cs typeface="Times New Roman"/>
              </a:rPr>
              <a:t>G </a:t>
            </a:r>
            <a:r>
              <a:rPr lang="en-US" sz="2000" dirty="0" smtClean="0">
                <a:latin typeface="Times New Roman"/>
                <a:cs typeface="Times New Roman"/>
              </a:rPr>
              <a:t>at this stage.    </a:t>
            </a:r>
            <a:r>
              <a:rPr lang="en-US" sz="2000" i="1" dirty="0" smtClean="0">
                <a:latin typeface="Times New Roman"/>
                <a:cs typeface="Times New Roman"/>
              </a:rPr>
              <a:t>G</a:t>
            </a:r>
            <a:r>
              <a:rPr lang="ja-JP" altLang="en-US" sz="2000" i="1" dirty="0" smtClean="0">
                <a:latin typeface="Times New Roman"/>
                <a:cs typeface="Times New Roman"/>
              </a:rPr>
              <a:t>’</a:t>
            </a:r>
            <a:r>
              <a:rPr lang="en-US" sz="2000" i="1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also satisfies the degree constraints.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latin typeface="Times New Roman"/>
                <a:cs typeface="Times New Roman"/>
              </a:rPr>
              <a:t>          For each edge </a:t>
            </a:r>
            <a:r>
              <a:rPr lang="en-US" sz="2000" i="1" dirty="0" err="1" smtClean="0">
                <a:latin typeface="Times New Roman"/>
                <a:ea typeface="MS Gothic" charset="0"/>
                <a:cs typeface="Times New Roman"/>
              </a:rPr>
              <a:t>e</a:t>
            </a:r>
            <a:r>
              <a:rPr lang="en-US" sz="20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000" i="1" dirty="0" err="1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0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0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000" dirty="0" smtClean="0">
                <a:latin typeface="Times New Roman"/>
                <a:ea typeface="MS PMincho" charset="0"/>
                <a:cs typeface="Times New Roman"/>
              </a:rPr>
              <a:t>) there exists a minimum </a:t>
            </a:r>
            <a:r>
              <a:rPr lang="en-US" sz="2000" i="1" dirty="0" err="1" smtClean="0">
                <a:latin typeface="Times New Roman"/>
                <a:ea typeface="MS PMincho" charset="0"/>
                <a:cs typeface="Times New Roman"/>
              </a:rPr>
              <a:t>i</a:t>
            </a:r>
            <a:r>
              <a:rPr lang="en-US" sz="2000" dirty="0" smtClean="0">
                <a:latin typeface="Times New Roman"/>
                <a:ea typeface="MS PMincho" charset="0"/>
                <a:cs typeface="Times New Roman"/>
              </a:rPr>
              <a:t>∈{1,…,</a:t>
            </a:r>
            <a:r>
              <a:rPr lang="en-US" sz="2000" i="1" dirty="0" smtClean="0">
                <a:latin typeface="Times New Roman"/>
                <a:ea typeface="MS PMincho" charset="0"/>
                <a:cs typeface="Times New Roman"/>
              </a:rPr>
              <a:t>k</a:t>
            </a:r>
            <a:r>
              <a:rPr lang="en-US" sz="2000" dirty="0" smtClean="0">
                <a:latin typeface="Times New Roman"/>
                <a:ea typeface="MS PMincho" charset="0"/>
                <a:cs typeface="Times New Roman"/>
              </a:rPr>
              <a:t>} such that </a:t>
            </a:r>
            <a:r>
              <a:rPr lang="en-US" sz="2000" i="1" dirty="0" smtClean="0">
                <a:latin typeface="Times New Roman"/>
                <a:ea typeface="MS PMincho" charset="0"/>
                <a:cs typeface="Times New Roman"/>
              </a:rPr>
              <a:t>e </a:t>
            </a:r>
            <a:r>
              <a:rPr lang="en-US" sz="2000" dirty="0" smtClean="0">
                <a:latin typeface="Times New Roman"/>
                <a:ea typeface="MS PMincho" charset="0"/>
                <a:cs typeface="Times New Roman"/>
              </a:rPr>
              <a:t>is in the same connected component of </a:t>
            </a:r>
            <a:r>
              <a:rPr lang="en-US" sz="2000" i="1" dirty="0" smtClean="0">
                <a:latin typeface="Times New Roman"/>
                <a:cs typeface="Times New Roman"/>
              </a:rPr>
              <a:t>G</a:t>
            </a:r>
            <a:r>
              <a:rPr lang="ja-JP" altLang="en-US" sz="2000" i="1" dirty="0" smtClean="0">
                <a:latin typeface="Times New Roman"/>
                <a:cs typeface="Times New Roman"/>
              </a:rPr>
              <a:t>’</a:t>
            </a:r>
            <a:r>
              <a:rPr lang="en-US" sz="2000" i="1" dirty="0" smtClean="0">
                <a:latin typeface="Times New Roman"/>
                <a:cs typeface="Times New Roman"/>
              </a:rPr>
              <a:t>  </a:t>
            </a:r>
            <a:r>
              <a:rPr lang="en-US" sz="2000" dirty="0" smtClean="0">
                <a:latin typeface="Times New Roman"/>
                <a:cs typeface="Times New Roman"/>
              </a:rPr>
              <a:t>as</a:t>
            </a:r>
            <a:r>
              <a:rPr lang="en-US" sz="2000" i="1" dirty="0" smtClean="0">
                <a:latin typeface="Times New Roman"/>
                <a:cs typeface="Times New Roman"/>
              </a:rPr>
              <a:t> v</a:t>
            </a:r>
            <a:r>
              <a:rPr lang="en-US" sz="2000" baseline="-25000" dirty="0" smtClean="0">
                <a:latin typeface="Times New Roman"/>
                <a:cs typeface="Times New Roman"/>
              </a:rPr>
              <a:t>i </a:t>
            </a:r>
            <a:r>
              <a:rPr lang="en-US" sz="2000" dirty="0" smtClean="0">
                <a:latin typeface="Times New Roman"/>
                <a:cs typeface="Times New Roman"/>
              </a:rPr>
              <a:t>. Then by induction hypothesis </a:t>
            </a:r>
            <a:r>
              <a:rPr lang="en-US" sz="2000" i="1" dirty="0" smtClean="0">
                <a:latin typeface="Times New Roman"/>
                <a:cs typeface="Times New Roman"/>
              </a:rPr>
              <a:t>e</a:t>
            </a:r>
            <a:r>
              <a:rPr lang="en-US" sz="2000" dirty="0" smtClean="0">
                <a:latin typeface="Times New Roman"/>
                <a:cs typeface="Times New Roman"/>
              </a:rPr>
              <a:t> belongs to </a:t>
            </a:r>
            <a:r>
              <a:rPr lang="en-US" sz="2000" i="1" dirty="0" smtClean="0">
                <a:latin typeface="Times New Roman"/>
                <a:cs typeface="Times New Roman"/>
              </a:rPr>
              <a:t>W</a:t>
            </a:r>
            <a:r>
              <a:rPr lang="en-US" sz="2000" baseline="-25000" dirty="0" smtClean="0">
                <a:latin typeface="Times New Roman"/>
                <a:cs typeface="Times New Roman"/>
              </a:rPr>
              <a:t>i </a:t>
            </a:r>
            <a:r>
              <a:rPr lang="en-US" sz="2000" dirty="0" smtClean="0">
                <a:latin typeface="Times New Roman"/>
                <a:cs typeface="Times New Roman"/>
              </a:rPr>
              <a:t>. So the walk </a:t>
            </a:r>
            <a:r>
              <a:rPr lang="en-US" sz="2000" i="1" dirty="0" smtClean="0">
                <a:latin typeface="Times New Roman"/>
                <a:cs typeface="Times New Roman"/>
              </a:rPr>
              <a:t>W</a:t>
            </a:r>
            <a:r>
              <a:rPr lang="en-US" sz="2000" dirty="0" smtClean="0">
                <a:latin typeface="Times New Roman"/>
                <a:cs typeface="Times New Roman"/>
              </a:rPr>
              <a:t> which is returned is indeed </a:t>
            </a:r>
            <a:r>
              <a:rPr lang="en-US" sz="2000" dirty="0" err="1" smtClean="0">
                <a:latin typeface="Times New Roman"/>
                <a:cs typeface="Times New Roman"/>
              </a:rPr>
              <a:t>Eulerian</a:t>
            </a:r>
            <a:r>
              <a:rPr lang="en-US" sz="2000" dirty="0" smtClean="0">
                <a:latin typeface="Times New Roman"/>
                <a:cs typeface="Times New Roman"/>
              </a:rPr>
              <a:t>. The running time is linear, because each edge is deleted immediately after being examined.</a:t>
            </a:r>
            <a:endParaRPr lang="en-US" sz="2000" i="1" dirty="0" smtClean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502580"/>
              </p:ext>
            </p:extLst>
          </p:nvPr>
        </p:nvGraphicFramePr>
        <p:xfrm>
          <a:off x="5234937" y="3072707"/>
          <a:ext cx="11842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3" imgW="647700" imgH="241300" progId="Equation.3">
                  <p:embed/>
                </p:oleObj>
              </mc:Choice>
              <mc:Fallback>
                <p:oleObj name="Equation" r:id="rId3" imgW="6477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34937" y="3072707"/>
                        <a:ext cx="1184275" cy="44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136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Bipartition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A </a:t>
            </a:r>
            <a:r>
              <a:rPr lang="en-US" b="1" dirty="0" smtClean="0">
                <a:latin typeface="Times New Roman"/>
                <a:cs typeface="Times New Roman"/>
              </a:rPr>
              <a:t>bipartition </a:t>
            </a:r>
            <a:r>
              <a:rPr lang="en-US" dirty="0" smtClean="0">
                <a:latin typeface="Times New Roman"/>
                <a:cs typeface="Times New Roman"/>
              </a:rPr>
              <a:t>of an undirected graph </a:t>
            </a:r>
            <a:r>
              <a:rPr lang="en-US" i="1" dirty="0" smtClean="0">
                <a:latin typeface="Times New Roman"/>
                <a:cs typeface="Times New Roman"/>
              </a:rPr>
              <a:t>G </a:t>
            </a:r>
            <a:r>
              <a:rPr lang="en-US" dirty="0" smtClean="0">
                <a:latin typeface="Times New Roman"/>
                <a:cs typeface="Times New Roman"/>
              </a:rPr>
              <a:t>is a partition of the vertex set 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)=A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⋃B such that the </a:t>
            </a:r>
            <a:r>
              <a:rPr lang="en-US" dirty="0" err="1" smtClean="0">
                <a:latin typeface="Times New Roman"/>
                <a:ea typeface="MS Mincho" charset="0"/>
                <a:cs typeface="Times New Roman"/>
              </a:rPr>
              <a:t>subgraphs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 induced by A and B are both empty.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A graph is called </a:t>
            </a:r>
            <a:r>
              <a:rPr lang="en-US" b="1" dirty="0" smtClean="0">
                <a:latin typeface="Times New Roman"/>
                <a:ea typeface="MS Mincho" charset="0"/>
                <a:cs typeface="Times New Roman"/>
              </a:rPr>
              <a:t>bipartite 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if it has a bipartition.</a:t>
            </a:r>
          </a:p>
        </p:txBody>
      </p:sp>
    </p:spTree>
    <p:extLst>
      <p:ext uri="{BB962C8B-B14F-4D97-AF65-F5344CB8AC3E}">
        <p14:creationId xmlns:p14="http://schemas.microsoft.com/office/powerpoint/2010/main" val="3444099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K</a:t>
            </a:r>
            <a:r>
              <a:rPr lang="en-US" dirty="0" err="1" smtClean="0">
                <a:cs typeface="Times New Roman" charset="0"/>
              </a:rPr>
              <a:t>önig</a:t>
            </a:r>
            <a:r>
              <a:rPr lang="ja-JP" altLang="en-US" dirty="0" smtClean="0">
                <a:cs typeface="Times New Roman" charset="0"/>
              </a:rPr>
              <a:t>’</a:t>
            </a:r>
            <a:r>
              <a:rPr lang="en-US" dirty="0" smtClean="0">
                <a:cs typeface="Times New Roman" charset="0"/>
              </a:rPr>
              <a:t>s Theorem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Proposition 2.27. (</a:t>
            </a:r>
            <a:r>
              <a:rPr lang="en-US" dirty="0" err="1" smtClean="0">
                <a:solidFill>
                  <a:srgbClr val="D60093"/>
                </a:solidFill>
                <a:latin typeface="Times New Roman"/>
                <a:cs typeface="Times New Roman"/>
              </a:rPr>
              <a:t>König</a:t>
            </a:r>
            <a:r>
              <a:rPr lang="en-US" dirty="0" smtClean="0">
                <a:solidFill>
                  <a:srgbClr val="D60093"/>
                </a:solidFill>
                <a:latin typeface="Times New Roman"/>
                <a:cs typeface="Times New Roman"/>
              </a:rPr>
              <a:t>[1916]</a:t>
            </a:r>
            <a:r>
              <a:rPr lang="en-US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)</a:t>
            </a:r>
          </a:p>
          <a:p>
            <a:pPr algn="dist" eaLnBrk="1" hangingPunct="1">
              <a:buFontTx/>
              <a:buNone/>
              <a:defRPr/>
            </a:pPr>
            <a:r>
              <a:rPr lang="en-US" sz="3600" dirty="0" smtClean="0">
                <a:cs typeface="+mn-cs"/>
              </a:rPr>
              <a:t>   </a:t>
            </a:r>
            <a:r>
              <a:rPr lang="en-US" sz="2800" dirty="0" smtClean="0">
                <a:latin typeface="Times New Roman"/>
                <a:cs typeface="Times New Roman"/>
              </a:rPr>
              <a:t>An undirected graph is bipartite if and only if it contains no circuit of odd length. There is a linear-time algorithm which, given an undirected graph 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, either finds a bipartition or an odd circuit.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86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3.2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/>
                <a:cs typeface="Times New Roman"/>
              </a:rPr>
              <a:t>Prove </a:t>
            </a:r>
            <a:r>
              <a:rPr lang="en-US" sz="2800" dirty="0" err="1">
                <a:latin typeface="Times New Roman"/>
                <a:cs typeface="Times New Roman"/>
              </a:rPr>
              <a:t>K</a:t>
            </a:r>
            <a:r>
              <a:rPr lang="en-US" sz="2800" dirty="0" err="1" smtClean="0">
                <a:latin typeface="Times New Roman"/>
                <a:cs typeface="Times New Roman"/>
              </a:rPr>
              <a:t>önig</a:t>
            </a:r>
            <a:r>
              <a:rPr lang="ja-JP" altLang="en-US" sz="2800" dirty="0" smtClean="0">
                <a:latin typeface="Times New Roman"/>
                <a:cs typeface="Times New Roman"/>
              </a:rPr>
              <a:t>’</a:t>
            </a:r>
            <a:r>
              <a:rPr lang="en-US" sz="2800" dirty="0" smtClean="0">
                <a:latin typeface="Times New Roman"/>
                <a:cs typeface="Times New Roman"/>
              </a:rPr>
              <a:t>s Theorem.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0744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Assume that G is connected.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Choose an arbitrary vertex 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s</a:t>
            </a:r>
            <a:r>
              <a:rPr lang="en-US" sz="24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err="1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and apply BFS to 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,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in order to obtain distances from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to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for all 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err="1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>
                <a:latin typeface="Times New Roman"/>
                <a:ea typeface="MS PMincho" charset="0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.</a:t>
            </a:r>
          </a:p>
          <a:p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Let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T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be the resulting BFS-tree. </a:t>
            </a:r>
          </a:p>
          <a:p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Define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={</a:t>
            </a:r>
            <a:r>
              <a:rPr lang="en-US" sz="2400" i="1" dirty="0" err="1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err="1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err="1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): </a:t>
            </a:r>
            <a:r>
              <a:rPr lang="en-US" sz="2400" dirty="0" err="1">
                <a:solidFill>
                  <a:prstClr val="black"/>
                </a:solidFill>
                <a:latin typeface="Times New Roman" charset="0"/>
              </a:rPr>
              <a:t>dist</a:t>
            </a:r>
            <a:r>
              <a:rPr lang="en-US" sz="2400" baseline="-250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400" i="1" baseline="-25000" dirty="0">
                <a:solidFill>
                  <a:prstClr val="black"/>
                </a:solidFill>
                <a:latin typeface="Times New Roman" charset="0"/>
              </a:rPr>
              <a:t>G</a:t>
            </a:r>
            <a:r>
              <a:rPr lang="en-US" sz="2400" baseline="-25000" dirty="0">
                <a:solidFill>
                  <a:prstClr val="black"/>
                </a:solidFill>
                <a:latin typeface="Times New Roman" charset="0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400" i="1" dirty="0" err="1">
                <a:solidFill>
                  <a:prstClr val="black"/>
                </a:solidFill>
                <a:latin typeface="Times New Roman" charset="0"/>
              </a:rPr>
              <a:t>s</a:t>
            </a:r>
            <a:r>
              <a:rPr lang="en-US" sz="2400" dirty="0" err="1">
                <a:solidFill>
                  <a:prstClr val="black"/>
                </a:solidFill>
                <a:latin typeface="Times New Roman" charset="0"/>
              </a:rPr>
              <a:t>,</a:t>
            </a:r>
            <a:r>
              <a:rPr lang="en-US" sz="2400" i="1" dirty="0" err="1">
                <a:solidFill>
                  <a:prstClr val="black"/>
                </a:solidFill>
                <a:latin typeface="Times New Roman" charset="0"/>
              </a:rPr>
              <a:t>v</a:t>
            </a:r>
            <a:r>
              <a:rPr lang="en-US" sz="2400" dirty="0" smtClean="0">
                <a:solidFill>
                  <a:prstClr val="black"/>
                </a:solidFill>
                <a:latin typeface="Times New Roman" charset="0"/>
              </a:rPr>
              <a:t>) is even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} and             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B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=</a:t>
            </a:r>
            <a:r>
              <a:rPr lang="en-US" sz="2400" dirty="0">
                <a:latin typeface="Times New Roman"/>
                <a:ea typeface="MS PMincho" charset="0"/>
                <a:cs typeface="Times New Roman"/>
              </a:rPr>
              <a:t>{</a:t>
            </a:r>
            <a:r>
              <a:rPr lang="en-US" sz="2400" i="1" dirty="0" err="1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400" dirty="0" err="1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err="1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>
                <a:latin typeface="Times New Roman"/>
                <a:ea typeface="MS PMincho" charset="0"/>
                <a:cs typeface="Times New Roman"/>
              </a:rPr>
              <a:t>): </a:t>
            </a:r>
            <a:r>
              <a:rPr lang="en-US" sz="2400" dirty="0" err="1">
                <a:solidFill>
                  <a:prstClr val="black"/>
                </a:solidFill>
                <a:latin typeface="Times New Roman" charset="0"/>
              </a:rPr>
              <a:t>dist</a:t>
            </a:r>
            <a:r>
              <a:rPr lang="en-US" sz="2400" baseline="-250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400" i="1" baseline="-25000" dirty="0">
                <a:solidFill>
                  <a:prstClr val="black"/>
                </a:solidFill>
                <a:latin typeface="Times New Roman" charset="0"/>
              </a:rPr>
              <a:t>G</a:t>
            </a:r>
            <a:r>
              <a:rPr lang="en-US" sz="2400" baseline="-25000" dirty="0">
                <a:solidFill>
                  <a:prstClr val="black"/>
                </a:solidFill>
                <a:latin typeface="Times New Roman" charset="0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Times New Roman" charset="0"/>
              </a:rPr>
              <a:t>(</a:t>
            </a:r>
            <a:r>
              <a:rPr lang="en-US" sz="2400" i="1" dirty="0" err="1">
                <a:solidFill>
                  <a:prstClr val="black"/>
                </a:solidFill>
                <a:latin typeface="Times New Roman" charset="0"/>
              </a:rPr>
              <a:t>s</a:t>
            </a:r>
            <a:r>
              <a:rPr lang="en-US" sz="2400" dirty="0" err="1">
                <a:solidFill>
                  <a:prstClr val="black"/>
                </a:solidFill>
                <a:latin typeface="Times New Roman" charset="0"/>
              </a:rPr>
              <a:t>,</a:t>
            </a:r>
            <a:r>
              <a:rPr lang="en-US" sz="2400" i="1" dirty="0" err="1">
                <a:solidFill>
                  <a:prstClr val="black"/>
                </a:solidFill>
                <a:latin typeface="Times New Roman" charset="0"/>
              </a:rPr>
              <a:t>v</a:t>
            </a:r>
            <a:r>
              <a:rPr lang="en-US" sz="2400" dirty="0">
                <a:solidFill>
                  <a:prstClr val="black"/>
                </a:solidFill>
                <a:latin typeface="Times New Roman" charset="0"/>
              </a:rPr>
              <a:t>) is </a:t>
            </a:r>
            <a:r>
              <a:rPr lang="en-US" sz="2400" dirty="0" smtClean="0">
                <a:solidFill>
                  <a:prstClr val="black"/>
                </a:solidFill>
                <a:latin typeface="Times New Roman" charset="0"/>
              </a:rPr>
              <a:t>odd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}.</a:t>
            </a:r>
          </a:p>
          <a:p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If there is an edge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={</a:t>
            </a:r>
            <a:r>
              <a:rPr lang="en-US" sz="2400" i="1" dirty="0" err="1" smtClean="0">
                <a:latin typeface="Times New Roman"/>
                <a:ea typeface="MS PMincho" charset="0"/>
                <a:cs typeface="Times New Roman"/>
              </a:rPr>
              <a:t>x</a:t>
            </a:r>
            <a:r>
              <a:rPr lang="en-US" sz="2400" dirty="0" err="1" smtClean="0">
                <a:latin typeface="Times New Roman"/>
                <a:ea typeface="MS PMincho" charset="0"/>
                <a:cs typeface="Times New Roman"/>
              </a:rPr>
              <a:t>,</a:t>
            </a:r>
            <a:r>
              <a:rPr lang="en-US" sz="2400" i="1" dirty="0" err="1" smtClean="0">
                <a:latin typeface="Times New Roman"/>
                <a:ea typeface="MS PMincho" charset="0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} in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[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] or </a:t>
            </a:r>
            <a:r>
              <a:rPr lang="en-US" sz="2400" i="1" dirty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[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B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], the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x-y-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path in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T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with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forms an odd circuit in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. If there is no such edge we have a bipartition.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1829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</a:t>
            </a:r>
            <a:r>
              <a:rPr lang="en-US" dirty="0" smtClean="0"/>
              <a:t>3.3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Prove that a strongly connected digraph whose underlying graph is non-bipartite contains a directed circuit of odd length.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116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Times New Roman" charset="0"/>
              </a:rPr>
              <a:t> </a:t>
            </a:r>
            <a:r>
              <a:rPr lang="en-US" sz="3600" i="1">
                <a:latin typeface="Times New Roman" charset="0"/>
              </a:rPr>
              <a:t>R</a:t>
            </a:r>
            <a:r>
              <a:rPr lang="en-US" sz="3600">
                <a:latin typeface="Times New Roman" charset="0"/>
              </a:rPr>
              <a:t>={</a:t>
            </a:r>
            <a:r>
              <a:rPr lang="en-US" sz="3600" i="1">
                <a:latin typeface="Times New Roman" charset="0"/>
              </a:rPr>
              <a:t>s,c</a:t>
            </a:r>
            <a:r>
              <a:rPr lang="en-US" sz="3600">
                <a:latin typeface="Times New Roman" charset="0"/>
              </a:rPr>
              <a:t>}, </a:t>
            </a:r>
            <a:r>
              <a:rPr lang="en-US" sz="3600" i="1">
                <a:latin typeface="Times New Roman" charset="0"/>
              </a:rPr>
              <a:t>Q</a:t>
            </a:r>
            <a:r>
              <a:rPr lang="en-US" sz="3600">
                <a:latin typeface="Times New Roman" charset="0"/>
              </a:rPr>
              <a:t>={</a:t>
            </a:r>
            <a:r>
              <a:rPr lang="en-US" sz="3600" i="1">
                <a:latin typeface="Times New Roman" charset="0"/>
              </a:rPr>
              <a:t>s,c</a:t>
            </a:r>
            <a:r>
              <a:rPr lang="en-US" sz="3600">
                <a:latin typeface="Times New Roman" charset="0"/>
              </a:rPr>
              <a:t>}, </a:t>
            </a:r>
            <a:r>
              <a:rPr lang="en-US" sz="3600" i="1">
                <a:latin typeface="Times New Roman" charset="0"/>
              </a:rPr>
              <a:t>T</a:t>
            </a:r>
            <a:r>
              <a:rPr lang="en-US" sz="3600">
                <a:latin typeface="Times New Roman" charset="0"/>
              </a:rPr>
              <a:t>={(</a:t>
            </a:r>
            <a:r>
              <a:rPr lang="en-US" sz="3600" i="1">
                <a:latin typeface="Times New Roman" charset="0"/>
              </a:rPr>
              <a:t>s,c</a:t>
            </a:r>
            <a:r>
              <a:rPr lang="en-US" sz="3600">
                <a:latin typeface="Times New Roman" charset="0"/>
              </a:rPr>
              <a:t>)} </a:t>
            </a:r>
            <a:r>
              <a:rPr lang="en-US" sz="3600">
                <a:latin typeface="Times New Roman" charset="0"/>
                <a:ea typeface="MS Gothic" charset="0"/>
                <a:cs typeface="MS Gothic" charset="0"/>
              </a:rPr>
              <a:t>.</a:t>
            </a:r>
            <a:endParaRPr lang="ru-RU" sz="3600">
              <a:latin typeface="Times New Roman" charset="0"/>
            </a:endParaRPr>
          </a:p>
        </p:txBody>
      </p:sp>
      <p:sp>
        <p:nvSpPr>
          <p:cNvPr id="8195" name="Oval 4"/>
          <p:cNvSpPr>
            <a:spLocks noChangeArrowheads="1"/>
          </p:cNvSpPr>
          <p:nvPr/>
        </p:nvSpPr>
        <p:spPr bwMode="auto">
          <a:xfrm>
            <a:off x="3962400" y="37338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962400" y="4800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276600" y="29718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724400" y="29718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cxnSp>
        <p:nvCxnSpPr>
          <p:cNvPr id="8199" name="AutoShape 8"/>
          <p:cNvCxnSpPr>
            <a:cxnSpLocks noChangeShapeType="1"/>
            <a:stCxn id="6" idx="5"/>
            <a:endCxn id="8195" idx="1"/>
          </p:cNvCxnSpPr>
          <p:nvPr/>
        </p:nvCxnSpPr>
        <p:spPr bwMode="auto">
          <a:xfrm rot="16200000" flipH="1">
            <a:off x="3422650" y="3194050"/>
            <a:ext cx="609600" cy="533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0" name="AutoShape 9"/>
          <p:cNvCxnSpPr>
            <a:cxnSpLocks noChangeShapeType="1"/>
            <a:stCxn id="8195" idx="7"/>
            <a:endCxn id="7" idx="3"/>
          </p:cNvCxnSpPr>
          <p:nvPr/>
        </p:nvCxnSpPr>
        <p:spPr bwMode="auto">
          <a:xfrm rot="5400000" flipH="1" flipV="1">
            <a:off x="4146550" y="3155950"/>
            <a:ext cx="609600" cy="609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1" name="AutoShape 10"/>
          <p:cNvCxnSpPr>
            <a:cxnSpLocks noChangeShapeType="1"/>
            <a:stCxn id="8195" idx="4"/>
            <a:endCxn id="5" idx="0"/>
          </p:cNvCxnSpPr>
          <p:nvPr/>
        </p:nvCxnSpPr>
        <p:spPr bwMode="auto">
          <a:xfrm rot="5400000">
            <a:off x="3645694" y="4375944"/>
            <a:ext cx="850900" cy="1588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2971800" y="2667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a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4648200" y="2590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b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8204" name="Rectangle 13"/>
          <p:cNvSpPr>
            <a:spLocks noChangeArrowheads="1"/>
          </p:cNvSpPr>
          <p:nvPr/>
        </p:nvSpPr>
        <p:spPr bwMode="auto">
          <a:xfrm>
            <a:off x="3711575" y="3787775"/>
            <a:ext cx="32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c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8205" name="Oval 14"/>
          <p:cNvSpPr>
            <a:spLocks noChangeArrowheads="1"/>
          </p:cNvSpPr>
          <p:nvPr/>
        </p:nvSpPr>
        <p:spPr bwMode="auto">
          <a:xfrm>
            <a:off x="5181600" y="35814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8206" name="AutoShape 15"/>
          <p:cNvCxnSpPr>
            <a:cxnSpLocks noChangeShapeType="1"/>
            <a:stCxn id="8205" idx="2"/>
            <a:endCxn id="8195" idx="6"/>
          </p:cNvCxnSpPr>
          <p:nvPr/>
        </p:nvCxnSpPr>
        <p:spPr bwMode="auto">
          <a:xfrm rot="10800000" flipV="1">
            <a:off x="4178300" y="3689350"/>
            <a:ext cx="1003300" cy="152400"/>
          </a:xfrm>
          <a:prstGeom prst="straightConnector1">
            <a:avLst/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7" name="Text Box 16"/>
          <p:cNvSpPr txBox="1">
            <a:spLocks noChangeArrowheads="1"/>
          </p:cNvSpPr>
          <p:nvPr/>
        </p:nvSpPr>
        <p:spPr bwMode="auto">
          <a:xfrm>
            <a:off x="5314950" y="3124200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i="1">
                <a:latin typeface="Times New Roman" charset="0"/>
              </a:rPr>
              <a:t>s</a:t>
            </a:r>
            <a:endParaRPr lang="ru-RU" sz="2800" b="1" i="1">
              <a:latin typeface="Times New Roman" charset="0"/>
            </a:endParaRPr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5105400" y="4419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cxnSp>
        <p:nvCxnSpPr>
          <p:cNvPr id="8209" name="AutoShape 18"/>
          <p:cNvCxnSpPr>
            <a:cxnSpLocks noChangeShapeType="1"/>
            <a:stCxn id="8195" idx="4"/>
            <a:endCxn id="17" idx="2"/>
          </p:cNvCxnSpPr>
          <p:nvPr/>
        </p:nvCxnSpPr>
        <p:spPr bwMode="auto">
          <a:xfrm rot="16200000" flipH="1">
            <a:off x="4298950" y="3721100"/>
            <a:ext cx="577850" cy="10350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0" name="Rectangle 19"/>
          <p:cNvSpPr>
            <a:spLocks noChangeArrowheads="1"/>
          </p:cNvSpPr>
          <p:nvPr/>
        </p:nvSpPr>
        <p:spPr bwMode="auto">
          <a:xfrm>
            <a:off x="5257800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d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8211" name="Rectangle 20"/>
          <p:cNvSpPr>
            <a:spLocks noChangeArrowheads="1"/>
          </p:cNvSpPr>
          <p:nvPr/>
        </p:nvSpPr>
        <p:spPr bwMode="auto">
          <a:xfrm>
            <a:off x="4191000" y="48006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e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2895600" y="4419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8213" name="Rectangle 23"/>
          <p:cNvSpPr>
            <a:spLocks noChangeArrowheads="1"/>
          </p:cNvSpPr>
          <p:nvPr/>
        </p:nvSpPr>
        <p:spPr bwMode="auto">
          <a:xfrm>
            <a:off x="2819400" y="4572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f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8214" name="Line 24"/>
          <p:cNvSpPr>
            <a:spLocks noChangeShapeType="1"/>
          </p:cNvSpPr>
          <p:nvPr/>
        </p:nvSpPr>
        <p:spPr bwMode="auto">
          <a:xfrm flipH="1">
            <a:off x="3505200" y="3048000"/>
            <a:ext cx="1219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 flipV="1">
            <a:off x="2971800" y="3124200"/>
            <a:ext cx="304800" cy="1295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216" name="AutoShape 26"/>
          <p:cNvCxnSpPr>
            <a:cxnSpLocks noChangeShapeType="1"/>
            <a:endCxn id="5" idx="2"/>
          </p:cNvCxnSpPr>
          <p:nvPr/>
        </p:nvCxnSpPr>
        <p:spPr bwMode="auto">
          <a:xfrm>
            <a:off x="3124200" y="4572000"/>
            <a:ext cx="838200" cy="3365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7" name="AutoShape 27"/>
          <p:cNvCxnSpPr>
            <a:cxnSpLocks noChangeShapeType="1"/>
            <a:stCxn id="5" idx="7"/>
            <a:endCxn id="17" idx="2"/>
          </p:cNvCxnSpPr>
          <p:nvPr/>
        </p:nvCxnSpPr>
        <p:spPr bwMode="auto">
          <a:xfrm rot="5400000" flipH="1" flipV="1">
            <a:off x="4473575" y="4200525"/>
            <a:ext cx="304800" cy="958850"/>
          </a:xfrm>
          <a:prstGeom prst="curvedConnector2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8" name="AutoShape 28"/>
          <p:cNvCxnSpPr>
            <a:cxnSpLocks noChangeShapeType="1"/>
            <a:stCxn id="17" idx="4"/>
            <a:endCxn id="5" idx="4"/>
          </p:cNvCxnSpPr>
          <p:nvPr/>
        </p:nvCxnSpPr>
        <p:spPr bwMode="auto">
          <a:xfrm rot="5400000">
            <a:off x="4451350" y="4254500"/>
            <a:ext cx="381000" cy="1143000"/>
          </a:xfrm>
          <a:prstGeom prst="curvedConnector3">
            <a:avLst>
              <a:gd name="adj1" fmla="val 16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9" name="AutoShape 29"/>
          <p:cNvCxnSpPr>
            <a:cxnSpLocks noChangeShapeType="1"/>
            <a:stCxn id="8205" idx="4"/>
          </p:cNvCxnSpPr>
          <p:nvPr/>
        </p:nvCxnSpPr>
        <p:spPr bwMode="auto">
          <a:xfrm rot="5400000">
            <a:off x="4924425" y="4054475"/>
            <a:ext cx="622300" cy="1079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44863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54203"/>
            <a:ext cx="8229600" cy="227196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Apply </a:t>
            </a:r>
            <a:r>
              <a:rPr lang="en-US" sz="2400" dirty="0">
                <a:latin typeface="Times New Roman"/>
                <a:cs typeface="Times New Roman"/>
              </a:rPr>
              <a:t>Euler</a:t>
            </a:r>
            <a:r>
              <a:rPr lang="ja-JP" altLang="en-US" sz="2400" dirty="0">
                <a:latin typeface="Times New Roman"/>
                <a:cs typeface="Times New Roman"/>
              </a:rPr>
              <a:t>’</a:t>
            </a:r>
            <a:r>
              <a:rPr lang="en-US" sz="2400" dirty="0">
                <a:latin typeface="Times New Roman"/>
                <a:cs typeface="Times New Roman"/>
              </a:rPr>
              <a:t>s Algorithm </a:t>
            </a:r>
            <a:r>
              <a:rPr lang="en-US" sz="2400" dirty="0" smtClean="0">
                <a:latin typeface="Times New Roman"/>
                <a:cs typeface="Times New Roman"/>
              </a:rPr>
              <a:t> to the graph</a:t>
            </a:r>
            <a:r>
              <a:rPr lang="ru-RU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shown in the upper figure. Suppose that the algorithm starts from vertex 1 and on step 2 the algorithm choose an edge {</a:t>
            </a:r>
            <a:r>
              <a:rPr lang="en-US" sz="2400" i="1" dirty="0" err="1" smtClean="0">
                <a:latin typeface="Times New Roman"/>
                <a:cs typeface="Times New Roman"/>
              </a:rPr>
              <a:t>x</a:t>
            </a:r>
            <a:r>
              <a:rPr lang="en-US" sz="2400" dirty="0" err="1" smtClean="0">
                <a:latin typeface="Times New Roman"/>
                <a:cs typeface="Times New Roman"/>
              </a:rPr>
              <a:t>,</a:t>
            </a:r>
            <a:r>
              <a:rPr lang="en-US" sz="2400" i="1" dirty="0" err="1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} such that 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 has the smallest number.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4281019" y="271201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062123" y="275688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2850721" y="18478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298521" y="18478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8" name="AutoShape 8"/>
          <p:cNvCxnSpPr>
            <a:cxnSpLocks noChangeShapeType="1"/>
            <a:stCxn id="6" idx="5"/>
            <a:endCxn id="4" idx="1"/>
          </p:cNvCxnSpPr>
          <p:nvPr/>
        </p:nvCxnSpPr>
        <p:spPr bwMode="auto">
          <a:xfrm>
            <a:off x="2980803" y="1977902"/>
            <a:ext cx="1322534" cy="756429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"/>
          <p:cNvCxnSpPr>
            <a:cxnSpLocks noChangeShapeType="1"/>
            <a:stCxn id="4" idx="0"/>
            <a:endCxn id="7" idx="4"/>
          </p:cNvCxnSpPr>
          <p:nvPr/>
        </p:nvCxnSpPr>
        <p:spPr bwMode="auto">
          <a:xfrm flipV="1">
            <a:off x="4357219" y="2000220"/>
            <a:ext cx="17502" cy="711793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10"/>
          <p:cNvCxnSpPr>
            <a:cxnSpLocks noChangeShapeType="1"/>
            <a:stCxn id="11" idx="3"/>
            <a:endCxn id="5" idx="7"/>
          </p:cNvCxnSpPr>
          <p:nvPr/>
        </p:nvCxnSpPr>
        <p:spPr bwMode="auto">
          <a:xfrm flipH="1">
            <a:off x="2192205" y="1905244"/>
            <a:ext cx="692270" cy="873957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545921" y="1674411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dirty="0">
                <a:latin typeface="Times New Roman" charset="0"/>
              </a:rPr>
              <a:t>1</a:t>
            </a:r>
            <a:endParaRPr lang="ru-RU" sz="2400" b="1" dirty="0">
              <a:latin typeface="Times New Roman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4412095" y="1598211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charset="0"/>
              </a:rPr>
              <a:t>2</a:t>
            </a:r>
            <a:endParaRPr lang="ru-RU" sz="2400" b="1" dirty="0">
              <a:latin typeface="Times New Roman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5314818" y="2678394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charset="0"/>
              </a:rPr>
              <a:t>5</a:t>
            </a:r>
            <a:endParaRPr lang="ru-RU" sz="2400" b="1" dirty="0">
              <a:latin typeface="Times New Roman" charset="0"/>
            </a:endParaRPr>
          </a:p>
        </p:txBody>
      </p: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5234245" y="2697061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8" name="AutoShape 20"/>
          <p:cNvCxnSpPr>
            <a:cxnSpLocks noChangeShapeType="1"/>
            <a:stCxn id="4" idx="6"/>
            <a:endCxn id="17" idx="2"/>
          </p:cNvCxnSpPr>
          <p:nvPr/>
        </p:nvCxnSpPr>
        <p:spPr bwMode="auto">
          <a:xfrm flipV="1">
            <a:off x="4433419" y="2773261"/>
            <a:ext cx="800826" cy="14952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4364785" y="270525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charset="0"/>
              </a:rPr>
              <a:t>3</a:t>
            </a:r>
            <a:endParaRPr lang="ru-RU" sz="2400" b="1" dirty="0">
              <a:latin typeface="Times New Roman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1782818" y="2800428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charset="0"/>
              </a:rPr>
              <a:t>6</a:t>
            </a:r>
            <a:endParaRPr lang="ru-RU" sz="2400" b="1" dirty="0">
              <a:latin typeface="Times New Roman" charset="0"/>
            </a:endParaRPr>
          </a:p>
        </p:txBody>
      </p:sp>
      <p:sp>
        <p:nvSpPr>
          <p:cNvPr id="21" name="Oval 24"/>
          <p:cNvSpPr>
            <a:spLocks noChangeArrowheads="1"/>
          </p:cNvSpPr>
          <p:nvPr/>
        </p:nvSpPr>
        <p:spPr bwMode="auto">
          <a:xfrm>
            <a:off x="2863867" y="271166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2" name="AutoShape 25"/>
          <p:cNvCxnSpPr>
            <a:cxnSpLocks noChangeShapeType="1"/>
            <a:stCxn id="4" idx="2"/>
            <a:endCxn id="21" idx="6"/>
          </p:cNvCxnSpPr>
          <p:nvPr/>
        </p:nvCxnSpPr>
        <p:spPr bwMode="auto">
          <a:xfrm flipH="1" flipV="1">
            <a:off x="3016267" y="2787860"/>
            <a:ext cx="1264752" cy="353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2534533" y="2685667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charset="0"/>
              </a:rPr>
              <a:t>4</a:t>
            </a:r>
            <a:endParaRPr lang="ru-RU" sz="2400" b="1" dirty="0">
              <a:latin typeface="Times New Roman" charset="0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 flipH="1">
            <a:off x="3003121" y="1924020"/>
            <a:ext cx="1295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" name="AutoShape 29"/>
          <p:cNvCxnSpPr>
            <a:cxnSpLocks noChangeShapeType="1"/>
            <a:stCxn id="21" idx="2"/>
            <a:endCxn id="5" idx="7"/>
          </p:cNvCxnSpPr>
          <p:nvPr/>
        </p:nvCxnSpPr>
        <p:spPr bwMode="auto">
          <a:xfrm flipH="1" flipV="1">
            <a:off x="2192205" y="2779201"/>
            <a:ext cx="671662" cy="8659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AutoShape 9"/>
          <p:cNvCxnSpPr>
            <a:cxnSpLocks noChangeShapeType="1"/>
            <a:stCxn id="21" idx="0"/>
            <a:endCxn id="6" idx="4"/>
          </p:cNvCxnSpPr>
          <p:nvPr/>
        </p:nvCxnSpPr>
        <p:spPr bwMode="auto">
          <a:xfrm flipH="1" flipV="1">
            <a:off x="2926921" y="2000220"/>
            <a:ext cx="13146" cy="71144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AutoShape 25"/>
          <p:cNvCxnSpPr>
            <a:cxnSpLocks noChangeShapeType="1"/>
            <a:stCxn id="7" idx="4"/>
            <a:endCxn id="21" idx="6"/>
          </p:cNvCxnSpPr>
          <p:nvPr/>
        </p:nvCxnSpPr>
        <p:spPr bwMode="auto">
          <a:xfrm flipH="1">
            <a:off x="3016267" y="2000220"/>
            <a:ext cx="1358454" cy="78764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25"/>
          <p:cNvCxnSpPr>
            <a:cxnSpLocks noChangeShapeType="1"/>
            <a:stCxn id="17" idx="1"/>
            <a:endCxn id="7" idx="5"/>
          </p:cNvCxnSpPr>
          <p:nvPr/>
        </p:nvCxnSpPr>
        <p:spPr bwMode="auto">
          <a:xfrm flipH="1" flipV="1">
            <a:off x="4428603" y="1977902"/>
            <a:ext cx="827960" cy="741477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1373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Times New Roman" charset="0"/>
              </a:rPr>
              <a:t> </a:t>
            </a:r>
            <a:r>
              <a:rPr lang="en-US" sz="3600" i="1">
                <a:latin typeface="Times New Roman" charset="0"/>
              </a:rPr>
              <a:t>R</a:t>
            </a:r>
            <a:r>
              <a:rPr lang="en-US" sz="3600">
                <a:latin typeface="Times New Roman" charset="0"/>
              </a:rPr>
              <a:t>={</a:t>
            </a:r>
            <a:r>
              <a:rPr lang="en-US" sz="3600" i="1">
                <a:latin typeface="Times New Roman" charset="0"/>
              </a:rPr>
              <a:t>s,c,d</a:t>
            </a:r>
            <a:r>
              <a:rPr lang="en-US" sz="3600">
                <a:latin typeface="Times New Roman" charset="0"/>
              </a:rPr>
              <a:t>}, </a:t>
            </a:r>
            <a:r>
              <a:rPr lang="en-US" sz="3600" i="1">
                <a:latin typeface="Times New Roman" charset="0"/>
              </a:rPr>
              <a:t>Q</a:t>
            </a:r>
            <a:r>
              <a:rPr lang="en-US" sz="3600">
                <a:latin typeface="Times New Roman" charset="0"/>
              </a:rPr>
              <a:t>={</a:t>
            </a:r>
            <a:r>
              <a:rPr lang="en-US" sz="3600" i="1">
                <a:latin typeface="Times New Roman" charset="0"/>
              </a:rPr>
              <a:t>s,c,d</a:t>
            </a:r>
            <a:r>
              <a:rPr lang="en-US" sz="3600">
                <a:latin typeface="Times New Roman" charset="0"/>
              </a:rPr>
              <a:t>}, </a:t>
            </a:r>
            <a:r>
              <a:rPr lang="en-US" sz="3600" i="1">
                <a:latin typeface="Times New Roman" charset="0"/>
              </a:rPr>
              <a:t>T</a:t>
            </a:r>
            <a:r>
              <a:rPr lang="en-US" sz="3600">
                <a:latin typeface="Times New Roman" charset="0"/>
              </a:rPr>
              <a:t>={(</a:t>
            </a:r>
            <a:r>
              <a:rPr lang="en-US" sz="3600" i="1">
                <a:latin typeface="Times New Roman" charset="0"/>
              </a:rPr>
              <a:t>s,c</a:t>
            </a:r>
            <a:r>
              <a:rPr lang="en-US" sz="3600">
                <a:latin typeface="Times New Roman" charset="0"/>
              </a:rPr>
              <a:t>), (</a:t>
            </a:r>
            <a:r>
              <a:rPr lang="en-US" sz="3600" i="1">
                <a:latin typeface="Times New Roman" charset="0"/>
              </a:rPr>
              <a:t>s,d</a:t>
            </a:r>
            <a:r>
              <a:rPr lang="en-US" sz="3600">
                <a:latin typeface="Times New Roman" charset="0"/>
              </a:rPr>
              <a:t>)} </a:t>
            </a:r>
            <a:r>
              <a:rPr lang="en-US" sz="3600">
                <a:latin typeface="Times New Roman" charset="0"/>
                <a:ea typeface="MS Gothic" charset="0"/>
                <a:cs typeface="MS Gothic" charset="0"/>
              </a:rPr>
              <a:t>.</a:t>
            </a:r>
            <a:endParaRPr lang="ru-RU" sz="3600">
              <a:latin typeface="Times New Roman" charset="0"/>
            </a:endParaRPr>
          </a:p>
        </p:txBody>
      </p:sp>
      <p:sp>
        <p:nvSpPr>
          <p:cNvPr id="9219" name="Oval 4"/>
          <p:cNvSpPr>
            <a:spLocks noChangeArrowheads="1"/>
          </p:cNvSpPr>
          <p:nvPr/>
        </p:nvSpPr>
        <p:spPr bwMode="auto">
          <a:xfrm>
            <a:off x="3962400" y="37338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962400" y="4800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276600" y="29718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724400" y="29718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cxnSp>
        <p:nvCxnSpPr>
          <p:cNvPr id="9223" name="AutoShape 8"/>
          <p:cNvCxnSpPr>
            <a:cxnSpLocks noChangeShapeType="1"/>
            <a:stCxn id="6" idx="5"/>
            <a:endCxn id="9219" idx="1"/>
          </p:cNvCxnSpPr>
          <p:nvPr/>
        </p:nvCxnSpPr>
        <p:spPr bwMode="auto">
          <a:xfrm rot="16200000" flipH="1">
            <a:off x="3422650" y="3194050"/>
            <a:ext cx="609600" cy="533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4" name="AutoShape 9"/>
          <p:cNvCxnSpPr>
            <a:cxnSpLocks noChangeShapeType="1"/>
            <a:stCxn id="9219" idx="7"/>
            <a:endCxn id="7" idx="3"/>
          </p:cNvCxnSpPr>
          <p:nvPr/>
        </p:nvCxnSpPr>
        <p:spPr bwMode="auto">
          <a:xfrm rot="5400000" flipH="1" flipV="1">
            <a:off x="4146550" y="3155950"/>
            <a:ext cx="609600" cy="609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5" name="AutoShape 10"/>
          <p:cNvCxnSpPr>
            <a:cxnSpLocks noChangeShapeType="1"/>
            <a:stCxn id="9219" idx="4"/>
            <a:endCxn id="5" idx="0"/>
          </p:cNvCxnSpPr>
          <p:nvPr/>
        </p:nvCxnSpPr>
        <p:spPr bwMode="auto">
          <a:xfrm rot="5400000">
            <a:off x="3645694" y="4375944"/>
            <a:ext cx="850900" cy="1588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2971800" y="2667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a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9227" name="Rectangle 12"/>
          <p:cNvSpPr>
            <a:spLocks noChangeArrowheads="1"/>
          </p:cNvSpPr>
          <p:nvPr/>
        </p:nvSpPr>
        <p:spPr bwMode="auto">
          <a:xfrm>
            <a:off x="4648200" y="2590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b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3711575" y="3787775"/>
            <a:ext cx="32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c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9229" name="Oval 14"/>
          <p:cNvSpPr>
            <a:spLocks noChangeArrowheads="1"/>
          </p:cNvSpPr>
          <p:nvPr/>
        </p:nvSpPr>
        <p:spPr bwMode="auto">
          <a:xfrm>
            <a:off x="5181600" y="35814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9230" name="AutoShape 15"/>
          <p:cNvCxnSpPr>
            <a:cxnSpLocks noChangeShapeType="1"/>
            <a:stCxn id="9229" idx="2"/>
            <a:endCxn id="9219" idx="6"/>
          </p:cNvCxnSpPr>
          <p:nvPr/>
        </p:nvCxnSpPr>
        <p:spPr bwMode="auto">
          <a:xfrm rot="10800000" flipV="1">
            <a:off x="4178300" y="3689350"/>
            <a:ext cx="1003300" cy="152400"/>
          </a:xfrm>
          <a:prstGeom prst="straightConnector1">
            <a:avLst/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5314950" y="3124200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i="1">
                <a:latin typeface="Times New Roman" charset="0"/>
              </a:rPr>
              <a:t>s</a:t>
            </a:r>
            <a:endParaRPr lang="ru-RU" sz="2800" b="1" i="1">
              <a:latin typeface="Times New Roman" charset="0"/>
            </a:endParaRPr>
          </a:p>
        </p:txBody>
      </p:sp>
      <p:sp>
        <p:nvSpPr>
          <p:cNvPr id="9232" name="Oval 17"/>
          <p:cNvSpPr>
            <a:spLocks noChangeArrowheads="1"/>
          </p:cNvSpPr>
          <p:nvPr/>
        </p:nvSpPr>
        <p:spPr bwMode="auto">
          <a:xfrm>
            <a:off x="5105400" y="44196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9233" name="AutoShape 18"/>
          <p:cNvCxnSpPr>
            <a:cxnSpLocks noChangeShapeType="1"/>
            <a:stCxn id="9219" idx="4"/>
            <a:endCxn id="9232" idx="2"/>
          </p:cNvCxnSpPr>
          <p:nvPr/>
        </p:nvCxnSpPr>
        <p:spPr bwMode="auto">
          <a:xfrm rot="16200000" flipH="1">
            <a:off x="4298950" y="3721100"/>
            <a:ext cx="577850" cy="10350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4" name="Rectangle 19"/>
          <p:cNvSpPr>
            <a:spLocks noChangeArrowheads="1"/>
          </p:cNvSpPr>
          <p:nvPr/>
        </p:nvSpPr>
        <p:spPr bwMode="auto">
          <a:xfrm>
            <a:off x="5257800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d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9235" name="Rectangle 20"/>
          <p:cNvSpPr>
            <a:spLocks noChangeArrowheads="1"/>
          </p:cNvSpPr>
          <p:nvPr/>
        </p:nvSpPr>
        <p:spPr bwMode="auto">
          <a:xfrm>
            <a:off x="4191000" y="48006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e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2895600" y="4419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9237" name="Rectangle 23"/>
          <p:cNvSpPr>
            <a:spLocks noChangeArrowheads="1"/>
          </p:cNvSpPr>
          <p:nvPr/>
        </p:nvSpPr>
        <p:spPr bwMode="auto">
          <a:xfrm>
            <a:off x="2819400" y="4572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f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9238" name="Line 24"/>
          <p:cNvSpPr>
            <a:spLocks noChangeShapeType="1"/>
          </p:cNvSpPr>
          <p:nvPr/>
        </p:nvSpPr>
        <p:spPr bwMode="auto">
          <a:xfrm flipH="1">
            <a:off x="3505200" y="3048000"/>
            <a:ext cx="1219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5"/>
          <p:cNvSpPr>
            <a:spLocks noChangeShapeType="1"/>
          </p:cNvSpPr>
          <p:nvPr/>
        </p:nvSpPr>
        <p:spPr bwMode="auto">
          <a:xfrm flipV="1">
            <a:off x="2971800" y="3124200"/>
            <a:ext cx="304800" cy="1295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240" name="AutoShape 26"/>
          <p:cNvCxnSpPr>
            <a:cxnSpLocks noChangeShapeType="1"/>
            <a:endCxn id="5" idx="2"/>
          </p:cNvCxnSpPr>
          <p:nvPr/>
        </p:nvCxnSpPr>
        <p:spPr bwMode="auto">
          <a:xfrm>
            <a:off x="3124200" y="4572000"/>
            <a:ext cx="838200" cy="3365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1" name="AutoShape 27"/>
          <p:cNvCxnSpPr>
            <a:cxnSpLocks noChangeShapeType="1"/>
            <a:stCxn id="5" idx="7"/>
            <a:endCxn id="9232" idx="2"/>
          </p:cNvCxnSpPr>
          <p:nvPr/>
        </p:nvCxnSpPr>
        <p:spPr bwMode="auto">
          <a:xfrm rot="5400000" flipH="1" flipV="1">
            <a:off x="4473575" y="4200525"/>
            <a:ext cx="304800" cy="958850"/>
          </a:xfrm>
          <a:prstGeom prst="curvedConnector2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2" name="AutoShape 28"/>
          <p:cNvCxnSpPr>
            <a:cxnSpLocks noChangeShapeType="1"/>
            <a:stCxn id="9232" idx="4"/>
            <a:endCxn id="5" idx="4"/>
          </p:cNvCxnSpPr>
          <p:nvPr/>
        </p:nvCxnSpPr>
        <p:spPr bwMode="auto">
          <a:xfrm rot="5400000">
            <a:off x="4451350" y="4254500"/>
            <a:ext cx="381000" cy="1143000"/>
          </a:xfrm>
          <a:prstGeom prst="curvedConnector3">
            <a:avLst>
              <a:gd name="adj1" fmla="val 16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3" name="AutoShape 29"/>
          <p:cNvCxnSpPr>
            <a:cxnSpLocks noChangeShapeType="1"/>
            <a:stCxn id="9229" idx="4"/>
          </p:cNvCxnSpPr>
          <p:nvPr/>
        </p:nvCxnSpPr>
        <p:spPr bwMode="auto">
          <a:xfrm rot="5400000">
            <a:off x="4924425" y="4054475"/>
            <a:ext cx="622300" cy="107950"/>
          </a:xfrm>
          <a:prstGeom prst="straightConnector1">
            <a:avLst/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61427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Times New Roman" charset="0"/>
              </a:rPr>
              <a:t> </a:t>
            </a:r>
            <a:r>
              <a:rPr lang="en-US" sz="3600" i="1">
                <a:latin typeface="Times New Roman" charset="0"/>
              </a:rPr>
              <a:t>R</a:t>
            </a:r>
            <a:r>
              <a:rPr lang="en-US" sz="3600">
                <a:latin typeface="Times New Roman" charset="0"/>
              </a:rPr>
              <a:t>={</a:t>
            </a:r>
            <a:r>
              <a:rPr lang="en-US" sz="3600" i="1">
                <a:latin typeface="Times New Roman" charset="0"/>
              </a:rPr>
              <a:t>s,c,d</a:t>
            </a:r>
            <a:r>
              <a:rPr lang="en-US" sz="3600">
                <a:latin typeface="Times New Roman" charset="0"/>
              </a:rPr>
              <a:t>}, </a:t>
            </a:r>
            <a:r>
              <a:rPr lang="en-US" sz="3600" i="1">
                <a:latin typeface="Times New Roman" charset="0"/>
              </a:rPr>
              <a:t>Q</a:t>
            </a:r>
            <a:r>
              <a:rPr lang="en-US" sz="3600">
                <a:latin typeface="Times New Roman" charset="0"/>
              </a:rPr>
              <a:t>={</a:t>
            </a:r>
            <a:r>
              <a:rPr lang="en-US" sz="3600" i="1">
                <a:latin typeface="Times New Roman" charset="0"/>
              </a:rPr>
              <a:t>c,d</a:t>
            </a:r>
            <a:r>
              <a:rPr lang="en-US" sz="3600">
                <a:latin typeface="Times New Roman" charset="0"/>
              </a:rPr>
              <a:t>}, </a:t>
            </a:r>
            <a:r>
              <a:rPr lang="en-US" sz="3600" i="1">
                <a:latin typeface="Times New Roman" charset="0"/>
              </a:rPr>
              <a:t>T</a:t>
            </a:r>
            <a:r>
              <a:rPr lang="en-US" sz="3600">
                <a:latin typeface="Times New Roman" charset="0"/>
              </a:rPr>
              <a:t>={(</a:t>
            </a:r>
            <a:r>
              <a:rPr lang="en-US" sz="3600" i="1">
                <a:latin typeface="Times New Roman" charset="0"/>
              </a:rPr>
              <a:t>s,c</a:t>
            </a:r>
            <a:r>
              <a:rPr lang="en-US" sz="3600">
                <a:latin typeface="Times New Roman" charset="0"/>
              </a:rPr>
              <a:t>), (</a:t>
            </a:r>
            <a:r>
              <a:rPr lang="en-US" sz="3600" i="1">
                <a:latin typeface="Times New Roman" charset="0"/>
              </a:rPr>
              <a:t>s,d</a:t>
            </a:r>
            <a:r>
              <a:rPr lang="en-US" sz="3600">
                <a:latin typeface="Times New Roman" charset="0"/>
              </a:rPr>
              <a:t>)} </a:t>
            </a:r>
            <a:r>
              <a:rPr lang="en-US" sz="3600">
                <a:latin typeface="Times New Roman" charset="0"/>
                <a:ea typeface="MS Gothic" charset="0"/>
                <a:cs typeface="MS Gothic" charset="0"/>
              </a:rPr>
              <a:t>.</a:t>
            </a:r>
            <a:endParaRPr lang="ru-RU" sz="3600">
              <a:latin typeface="Times New Roman" charset="0"/>
            </a:endParaRPr>
          </a:p>
        </p:txBody>
      </p:sp>
      <p:sp>
        <p:nvSpPr>
          <p:cNvPr id="10243" name="Oval 4"/>
          <p:cNvSpPr>
            <a:spLocks noChangeArrowheads="1"/>
          </p:cNvSpPr>
          <p:nvPr/>
        </p:nvSpPr>
        <p:spPr bwMode="auto">
          <a:xfrm>
            <a:off x="3962400" y="37338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962400" y="4800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276600" y="29718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724400" y="29718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cxnSp>
        <p:nvCxnSpPr>
          <p:cNvPr id="10247" name="AutoShape 8"/>
          <p:cNvCxnSpPr>
            <a:cxnSpLocks noChangeShapeType="1"/>
            <a:stCxn id="6" idx="5"/>
            <a:endCxn id="10243" idx="1"/>
          </p:cNvCxnSpPr>
          <p:nvPr/>
        </p:nvCxnSpPr>
        <p:spPr bwMode="auto">
          <a:xfrm rot="16200000" flipH="1">
            <a:off x="3422650" y="3194050"/>
            <a:ext cx="609600" cy="533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AutoShape 9"/>
          <p:cNvCxnSpPr>
            <a:cxnSpLocks noChangeShapeType="1"/>
            <a:stCxn id="10243" idx="7"/>
            <a:endCxn id="7" idx="3"/>
          </p:cNvCxnSpPr>
          <p:nvPr/>
        </p:nvCxnSpPr>
        <p:spPr bwMode="auto">
          <a:xfrm rot="5400000" flipH="1" flipV="1">
            <a:off x="4146550" y="3155950"/>
            <a:ext cx="609600" cy="609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AutoShape 10"/>
          <p:cNvCxnSpPr>
            <a:cxnSpLocks noChangeShapeType="1"/>
            <a:stCxn id="10243" idx="4"/>
            <a:endCxn id="5" idx="0"/>
          </p:cNvCxnSpPr>
          <p:nvPr/>
        </p:nvCxnSpPr>
        <p:spPr bwMode="auto">
          <a:xfrm rot="5400000">
            <a:off x="3645694" y="4375944"/>
            <a:ext cx="850900" cy="1588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2971800" y="2667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a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>
            <a:off x="4648200" y="2590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b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0252" name="Rectangle 13"/>
          <p:cNvSpPr>
            <a:spLocks noChangeArrowheads="1"/>
          </p:cNvSpPr>
          <p:nvPr/>
        </p:nvSpPr>
        <p:spPr bwMode="auto">
          <a:xfrm>
            <a:off x="3711575" y="3787775"/>
            <a:ext cx="32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c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0253" name="Oval 14"/>
          <p:cNvSpPr>
            <a:spLocks noChangeArrowheads="1"/>
          </p:cNvSpPr>
          <p:nvPr/>
        </p:nvSpPr>
        <p:spPr bwMode="auto">
          <a:xfrm>
            <a:off x="5181600" y="3581400"/>
            <a:ext cx="215900" cy="2159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0254" name="AutoShape 15"/>
          <p:cNvCxnSpPr>
            <a:cxnSpLocks noChangeShapeType="1"/>
            <a:stCxn id="10253" idx="2"/>
            <a:endCxn id="10243" idx="6"/>
          </p:cNvCxnSpPr>
          <p:nvPr/>
        </p:nvCxnSpPr>
        <p:spPr bwMode="auto">
          <a:xfrm rot="10800000" flipV="1">
            <a:off x="4178300" y="3689350"/>
            <a:ext cx="1003300" cy="152400"/>
          </a:xfrm>
          <a:prstGeom prst="straightConnector1">
            <a:avLst/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5314950" y="3124200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i="1">
                <a:latin typeface="Times New Roman" charset="0"/>
              </a:rPr>
              <a:t>s</a:t>
            </a:r>
            <a:endParaRPr lang="ru-RU" sz="2800" b="1" i="1">
              <a:latin typeface="Times New Roman" charset="0"/>
            </a:endParaRPr>
          </a:p>
        </p:txBody>
      </p:sp>
      <p:sp>
        <p:nvSpPr>
          <p:cNvPr id="10256" name="Oval 17"/>
          <p:cNvSpPr>
            <a:spLocks noChangeArrowheads="1"/>
          </p:cNvSpPr>
          <p:nvPr/>
        </p:nvSpPr>
        <p:spPr bwMode="auto">
          <a:xfrm>
            <a:off x="5105400" y="44196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0257" name="AutoShape 18"/>
          <p:cNvCxnSpPr>
            <a:cxnSpLocks noChangeShapeType="1"/>
            <a:stCxn id="10243" idx="4"/>
            <a:endCxn id="10256" idx="2"/>
          </p:cNvCxnSpPr>
          <p:nvPr/>
        </p:nvCxnSpPr>
        <p:spPr bwMode="auto">
          <a:xfrm rot="16200000" flipH="1">
            <a:off x="4298950" y="3721100"/>
            <a:ext cx="577850" cy="10350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8" name="Rectangle 19"/>
          <p:cNvSpPr>
            <a:spLocks noChangeArrowheads="1"/>
          </p:cNvSpPr>
          <p:nvPr/>
        </p:nvSpPr>
        <p:spPr bwMode="auto">
          <a:xfrm>
            <a:off x="5257800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d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0259" name="Rectangle 20"/>
          <p:cNvSpPr>
            <a:spLocks noChangeArrowheads="1"/>
          </p:cNvSpPr>
          <p:nvPr/>
        </p:nvSpPr>
        <p:spPr bwMode="auto">
          <a:xfrm>
            <a:off x="4191000" y="48006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e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2895600" y="4419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10261" name="Rectangle 23"/>
          <p:cNvSpPr>
            <a:spLocks noChangeArrowheads="1"/>
          </p:cNvSpPr>
          <p:nvPr/>
        </p:nvSpPr>
        <p:spPr bwMode="auto">
          <a:xfrm>
            <a:off x="2819400" y="4572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f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0262" name="Line 24"/>
          <p:cNvSpPr>
            <a:spLocks noChangeShapeType="1"/>
          </p:cNvSpPr>
          <p:nvPr/>
        </p:nvSpPr>
        <p:spPr bwMode="auto">
          <a:xfrm flipH="1">
            <a:off x="3505200" y="3048000"/>
            <a:ext cx="1219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5"/>
          <p:cNvSpPr>
            <a:spLocks noChangeShapeType="1"/>
          </p:cNvSpPr>
          <p:nvPr/>
        </p:nvSpPr>
        <p:spPr bwMode="auto">
          <a:xfrm flipV="1">
            <a:off x="2971800" y="3124200"/>
            <a:ext cx="304800" cy="1295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264" name="AutoShape 26"/>
          <p:cNvCxnSpPr>
            <a:cxnSpLocks noChangeShapeType="1"/>
            <a:endCxn id="5" idx="2"/>
          </p:cNvCxnSpPr>
          <p:nvPr/>
        </p:nvCxnSpPr>
        <p:spPr bwMode="auto">
          <a:xfrm>
            <a:off x="3124200" y="4572000"/>
            <a:ext cx="838200" cy="3365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AutoShape 27"/>
          <p:cNvCxnSpPr>
            <a:cxnSpLocks noChangeShapeType="1"/>
            <a:stCxn id="5" idx="7"/>
            <a:endCxn id="10256" idx="2"/>
          </p:cNvCxnSpPr>
          <p:nvPr/>
        </p:nvCxnSpPr>
        <p:spPr bwMode="auto">
          <a:xfrm rot="5400000" flipH="1" flipV="1">
            <a:off x="4473575" y="4200525"/>
            <a:ext cx="304800" cy="958850"/>
          </a:xfrm>
          <a:prstGeom prst="curvedConnector2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AutoShape 28"/>
          <p:cNvCxnSpPr>
            <a:cxnSpLocks noChangeShapeType="1"/>
            <a:stCxn id="10256" idx="4"/>
            <a:endCxn id="5" idx="4"/>
          </p:cNvCxnSpPr>
          <p:nvPr/>
        </p:nvCxnSpPr>
        <p:spPr bwMode="auto">
          <a:xfrm rot="5400000">
            <a:off x="4451350" y="4254500"/>
            <a:ext cx="381000" cy="1143000"/>
          </a:xfrm>
          <a:prstGeom prst="curvedConnector3">
            <a:avLst>
              <a:gd name="adj1" fmla="val 160000"/>
            </a:avLst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7" name="AutoShape 29"/>
          <p:cNvCxnSpPr>
            <a:cxnSpLocks noChangeShapeType="1"/>
            <a:stCxn id="10253" idx="4"/>
          </p:cNvCxnSpPr>
          <p:nvPr/>
        </p:nvCxnSpPr>
        <p:spPr bwMode="auto">
          <a:xfrm rot="5400000">
            <a:off x="4924425" y="4054475"/>
            <a:ext cx="622300" cy="107950"/>
          </a:xfrm>
          <a:prstGeom prst="straightConnector1">
            <a:avLst/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69510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Times New Roman" charset="0"/>
              </a:rPr>
              <a:t> </a:t>
            </a:r>
            <a:r>
              <a:rPr lang="en-US" sz="3600" i="1">
                <a:latin typeface="Times New Roman" charset="0"/>
              </a:rPr>
              <a:t>R</a:t>
            </a:r>
            <a:r>
              <a:rPr lang="en-US" sz="3600">
                <a:latin typeface="Times New Roman" charset="0"/>
              </a:rPr>
              <a:t>={</a:t>
            </a:r>
            <a:r>
              <a:rPr lang="en-US" sz="3600" i="1">
                <a:latin typeface="Times New Roman" charset="0"/>
              </a:rPr>
              <a:t>s,c,d,e</a:t>
            </a:r>
            <a:r>
              <a:rPr lang="en-US" sz="3600">
                <a:latin typeface="Times New Roman" charset="0"/>
              </a:rPr>
              <a:t>}, </a:t>
            </a:r>
            <a:r>
              <a:rPr lang="en-US" sz="3600" i="1">
                <a:latin typeface="Times New Roman" charset="0"/>
              </a:rPr>
              <a:t>Q</a:t>
            </a:r>
            <a:r>
              <a:rPr lang="en-US" sz="3600">
                <a:latin typeface="Times New Roman" charset="0"/>
              </a:rPr>
              <a:t>={</a:t>
            </a:r>
            <a:r>
              <a:rPr lang="en-US" sz="3600" i="1">
                <a:latin typeface="Times New Roman" charset="0"/>
              </a:rPr>
              <a:t>c</a:t>
            </a:r>
            <a:r>
              <a:rPr lang="en-US" sz="3600">
                <a:latin typeface="Times New Roman" charset="0"/>
              </a:rPr>
              <a:t>}, </a:t>
            </a:r>
            <a:r>
              <a:rPr lang="en-US" sz="3600" i="1">
                <a:latin typeface="Times New Roman" charset="0"/>
              </a:rPr>
              <a:t>T</a:t>
            </a:r>
            <a:r>
              <a:rPr lang="en-US" sz="3600">
                <a:latin typeface="Times New Roman" charset="0"/>
              </a:rPr>
              <a:t>={(</a:t>
            </a:r>
            <a:r>
              <a:rPr lang="en-US" sz="3600" i="1">
                <a:latin typeface="Times New Roman" charset="0"/>
              </a:rPr>
              <a:t>s,c</a:t>
            </a:r>
            <a:r>
              <a:rPr lang="en-US" sz="3600">
                <a:latin typeface="Times New Roman" charset="0"/>
              </a:rPr>
              <a:t>), (</a:t>
            </a:r>
            <a:r>
              <a:rPr lang="en-US" sz="3600" i="1">
                <a:latin typeface="Times New Roman" charset="0"/>
              </a:rPr>
              <a:t>s,d</a:t>
            </a:r>
            <a:r>
              <a:rPr lang="en-US" sz="3600">
                <a:latin typeface="Times New Roman" charset="0"/>
              </a:rPr>
              <a:t>), (</a:t>
            </a:r>
            <a:r>
              <a:rPr lang="en-US" sz="3600" i="1">
                <a:latin typeface="Times New Roman" charset="0"/>
              </a:rPr>
              <a:t>d,e</a:t>
            </a:r>
            <a:r>
              <a:rPr lang="en-US" sz="3600">
                <a:latin typeface="Times New Roman" charset="0"/>
              </a:rPr>
              <a:t>)} </a:t>
            </a:r>
            <a:r>
              <a:rPr lang="en-US" sz="3600">
                <a:latin typeface="Times New Roman" charset="0"/>
                <a:ea typeface="MS Gothic" charset="0"/>
                <a:cs typeface="MS Gothic" charset="0"/>
              </a:rPr>
              <a:t>.</a:t>
            </a:r>
            <a:endParaRPr lang="ru-RU" sz="3600">
              <a:latin typeface="Times New Roman" charset="0"/>
            </a:endParaRPr>
          </a:p>
        </p:txBody>
      </p:sp>
      <p:sp>
        <p:nvSpPr>
          <p:cNvPr id="11267" name="Oval 4"/>
          <p:cNvSpPr>
            <a:spLocks noChangeArrowheads="1"/>
          </p:cNvSpPr>
          <p:nvPr/>
        </p:nvSpPr>
        <p:spPr bwMode="auto">
          <a:xfrm>
            <a:off x="3962400" y="37338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8" name="Oval 5"/>
          <p:cNvSpPr>
            <a:spLocks noChangeArrowheads="1"/>
          </p:cNvSpPr>
          <p:nvPr/>
        </p:nvSpPr>
        <p:spPr bwMode="auto">
          <a:xfrm>
            <a:off x="3962400" y="48006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276600" y="29718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724400" y="29718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cxnSp>
        <p:nvCxnSpPr>
          <p:cNvPr id="11271" name="AutoShape 8"/>
          <p:cNvCxnSpPr>
            <a:cxnSpLocks noChangeShapeType="1"/>
            <a:stCxn id="6" idx="5"/>
            <a:endCxn id="11267" idx="1"/>
          </p:cNvCxnSpPr>
          <p:nvPr/>
        </p:nvCxnSpPr>
        <p:spPr bwMode="auto">
          <a:xfrm rot="16200000" flipH="1">
            <a:off x="3422650" y="3194050"/>
            <a:ext cx="609600" cy="533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2" name="AutoShape 9"/>
          <p:cNvCxnSpPr>
            <a:cxnSpLocks noChangeShapeType="1"/>
            <a:stCxn id="11267" idx="7"/>
            <a:endCxn id="7" idx="3"/>
          </p:cNvCxnSpPr>
          <p:nvPr/>
        </p:nvCxnSpPr>
        <p:spPr bwMode="auto">
          <a:xfrm rot="5400000" flipH="1" flipV="1">
            <a:off x="4146550" y="3155950"/>
            <a:ext cx="609600" cy="609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AutoShape 10"/>
          <p:cNvCxnSpPr>
            <a:cxnSpLocks noChangeShapeType="1"/>
            <a:stCxn id="11267" idx="4"/>
            <a:endCxn id="11268" idx="0"/>
          </p:cNvCxnSpPr>
          <p:nvPr/>
        </p:nvCxnSpPr>
        <p:spPr bwMode="auto">
          <a:xfrm rot="5400000">
            <a:off x="3645694" y="4375944"/>
            <a:ext cx="850900" cy="1588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2971800" y="2667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a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4648200" y="2590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b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3711575" y="3787775"/>
            <a:ext cx="32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c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1277" name="Oval 14"/>
          <p:cNvSpPr>
            <a:spLocks noChangeArrowheads="1"/>
          </p:cNvSpPr>
          <p:nvPr/>
        </p:nvSpPr>
        <p:spPr bwMode="auto">
          <a:xfrm>
            <a:off x="5181600" y="3581400"/>
            <a:ext cx="215900" cy="2159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1278" name="AutoShape 15"/>
          <p:cNvCxnSpPr>
            <a:cxnSpLocks noChangeShapeType="1"/>
            <a:stCxn id="11277" idx="2"/>
            <a:endCxn id="11267" idx="6"/>
          </p:cNvCxnSpPr>
          <p:nvPr/>
        </p:nvCxnSpPr>
        <p:spPr bwMode="auto">
          <a:xfrm rot="10800000" flipV="1">
            <a:off x="4178300" y="3689350"/>
            <a:ext cx="1003300" cy="152400"/>
          </a:xfrm>
          <a:prstGeom prst="straightConnector1">
            <a:avLst/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5314950" y="3124200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i="1">
                <a:latin typeface="Times New Roman" charset="0"/>
              </a:rPr>
              <a:t>s</a:t>
            </a:r>
            <a:endParaRPr lang="ru-RU" sz="2800" b="1" i="1">
              <a:latin typeface="Times New Roman" charset="0"/>
            </a:endParaRPr>
          </a:p>
        </p:txBody>
      </p:sp>
      <p:sp>
        <p:nvSpPr>
          <p:cNvPr id="11280" name="Oval 17"/>
          <p:cNvSpPr>
            <a:spLocks noChangeArrowheads="1"/>
          </p:cNvSpPr>
          <p:nvPr/>
        </p:nvSpPr>
        <p:spPr bwMode="auto">
          <a:xfrm>
            <a:off x="5105400" y="4419600"/>
            <a:ext cx="215900" cy="2159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1281" name="AutoShape 18"/>
          <p:cNvCxnSpPr>
            <a:cxnSpLocks noChangeShapeType="1"/>
            <a:stCxn id="11267" idx="4"/>
            <a:endCxn id="11280" idx="2"/>
          </p:cNvCxnSpPr>
          <p:nvPr/>
        </p:nvCxnSpPr>
        <p:spPr bwMode="auto">
          <a:xfrm rot="16200000" flipH="1">
            <a:off x="4298950" y="3721100"/>
            <a:ext cx="577850" cy="10350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2" name="Rectangle 19"/>
          <p:cNvSpPr>
            <a:spLocks noChangeArrowheads="1"/>
          </p:cNvSpPr>
          <p:nvPr/>
        </p:nvSpPr>
        <p:spPr bwMode="auto">
          <a:xfrm>
            <a:off x="5257800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d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1283" name="Rectangle 20"/>
          <p:cNvSpPr>
            <a:spLocks noChangeArrowheads="1"/>
          </p:cNvSpPr>
          <p:nvPr/>
        </p:nvSpPr>
        <p:spPr bwMode="auto">
          <a:xfrm>
            <a:off x="4191000" y="48006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e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2895600" y="4419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11285" name="Rectangle 23"/>
          <p:cNvSpPr>
            <a:spLocks noChangeArrowheads="1"/>
          </p:cNvSpPr>
          <p:nvPr/>
        </p:nvSpPr>
        <p:spPr bwMode="auto">
          <a:xfrm>
            <a:off x="2819400" y="4572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f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1286" name="Line 24"/>
          <p:cNvSpPr>
            <a:spLocks noChangeShapeType="1"/>
          </p:cNvSpPr>
          <p:nvPr/>
        </p:nvSpPr>
        <p:spPr bwMode="auto">
          <a:xfrm flipH="1">
            <a:off x="3505200" y="3048000"/>
            <a:ext cx="1219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25"/>
          <p:cNvSpPr>
            <a:spLocks noChangeShapeType="1"/>
          </p:cNvSpPr>
          <p:nvPr/>
        </p:nvSpPr>
        <p:spPr bwMode="auto">
          <a:xfrm flipV="1">
            <a:off x="2971800" y="3124200"/>
            <a:ext cx="304800" cy="1295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88" name="AutoShape 26"/>
          <p:cNvCxnSpPr>
            <a:cxnSpLocks noChangeShapeType="1"/>
            <a:endCxn id="11268" idx="2"/>
          </p:cNvCxnSpPr>
          <p:nvPr/>
        </p:nvCxnSpPr>
        <p:spPr bwMode="auto">
          <a:xfrm>
            <a:off x="3124200" y="4572000"/>
            <a:ext cx="838200" cy="3365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9" name="AutoShape 27"/>
          <p:cNvCxnSpPr>
            <a:cxnSpLocks noChangeShapeType="1"/>
            <a:stCxn id="11268" idx="7"/>
            <a:endCxn id="11280" idx="2"/>
          </p:cNvCxnSpPr>
          <p:nvPr/>
        </p:nvCxnSpPr>
        <p:spPr bwMode="auto">
          <a:xfrm rot="5400000" flipH="1" flipV="1">
            <a:off x="4473575" y="4200525"/>
            <a:ext cx="304800" cy="958850"/>
          </a:xfrm>
          <a:prstGeom prst="curvedConnector2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0" name="AutoShape 28"/>
          <p:cNvCxnSpPr>
            <a:cxnSpLocks noChangeShapeType="1"/>
            <a:stCxn id="11280" idx="4"/>
            <a:endCxn id="11268" idx="4"/>
          </p:cNvCxnSpPr>
          <p:nvPr/>
        </p:nvCxnSpPr>
        <p:spPr bwMode="auto">
          <a:xfrm rot="5400000">
            <a:off x="4451350" y="4254500"/>
            <a:ext cx="381000" cy="1143000"/>
          </a:xfrm>
          <a:prstGeom prst="curvedConnector3">
            <a:avLst>
              <a:gd name="adj1" fmla="val 160000"/>
            </a:avLst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1" name="AutoShape 29"/>
          <p:cNvCxnSpPr>
            <a:cxnSpLocks noChangeShapeType="1"/>
            <a:stCxn id="11277" idx="4"/>
          </p:cNvCxnSpPr>
          <p:nvPr/>
        </p:nvCxnSpPr>
        <p:spPr bwMode="auto">
          <a:xfrm rot="5400000">
            <a:off x="4924425" y="4054475"/>
            <a:ext cx="622300" cy="107950"/>
          </a:xfrm>
          <a:prstGeom prst="straightConnector1">
            <a:avLst/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32524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latin typeface="Times New Roman" charset="0"/>
              </a:rPr>
              <a:t> </a:t>
            </a:r>
            <a:r>
              <a:rPr lang="en-US" sz="3600" i="1">
                <a:latin typeface="Times New Roman" charset="0"/>
              </a:rPr>
              <a:t>R</a:t>
            </a:r>
            <a:r>
              <a:rPr lang="en-US" sz="3600">
                <a:latin typeface="Times New Roman" charset="0"/>
              </a:rPr>
              <a:t>={</a:t>
            </a:r>
            <a:r>
              <a:rPr lang="en-US" sz="3600" i="1">
                <a:latin typeface="Times New Roman" charset="0"/>
              </a:rPr>
              <a:t>s,c,d,e,b,a</a:t>
            </a:r>
            <a:r>
              <a:rPr lang="en-US" sz="3600">
                <a:latin typeface="Times New Roman" charset="0"/>
              </a:rPr>
              <a:t>}, </a:t>
            </a:r>
            <a:r>
              <a:rPr lang="en-US" sz="3600" i="1">
                <a:latin typeface="Times New Roman" charset="0"/>
              </a:rPr>
              <a:t>Q</a:t>
            </a:r>
            <a:r>
              <a:rPr lang="en-US" sz="3600">
                <a:latin typeface="Times New Roman" charset="0"/>
              </a:rPr>
              <a:t>=</a:t>
            </a:r>
            <a:r>
              <a:rPr lang="en-US" sz="3600">
                <a:latin typeface="Times New Roman" charset="0"/>
                <a:sym typeface="Symbol" charset="0"/>
              </a:rPr>
              <a:t></a:t>
            </a:r>
            <a:r>
              <a:rPr lang="en-US" sz="3600">
                <a:latin typeface="Times New Roman" charset="0"/>
              </a:rPr>
              <a:t>, </a:t>
            </a:r>
            <a:br>
              <a:rPr lang="en-US" sz="3600">
                <a:latin typeface="Times New Roman" charset="0"/>
              </a:rPr>
            </a:br>
            <a:r>
              <a:rPr lang="en-US" sz="3600" i="1">
                <a:latin typeface="Times New Roman" charset="0"/>
              </a:rPr>
              <a:t>T</a:t>
            </a:r>
            <a:r>
              <a:rPr lang="en-US" sz="3600">
                <a:latin typeface="Times New Roman" charset="0"/>
              </a:rPr>
              <a:t>={(</a:t>
            </a:r>
            <a:r>
              <a:rPr lang="en-US" sz="3600" i="1">
                <a:latin typeface="Times New Roman" charset="0"/>
              </a:rPr>
              <a:t>s,c</a:t>
            </a:r>
            <a:r>
              <a:rPr lang="en-US" sz="3600">
                <a:latin typeface="Times New Roman" charset="0"/>
              </a:rPr>
              <a:t>), (</a:t>
            </a:r>
            <a:r>
              <a:rPr lang="en-US" sz="3600" i="1">
                <a:latin typeface="Times New Roman" charset="0"/>
              </a:rPr>
              <a:t>s,d</a:t>
            </a:r>
            <a:r>
              <a:rPr lang="en-US" sz="3600">
                <a:latin typeface="Times New Roman" charset="0"/>
              </a:rPr>
              <a:t>), (</a:t>
            </a:r>
            <a:r>
              <a:rPr lang="en-US" sz="3600" i="1">
                <a:latin typeface="Times New Roman" charset="0"/>
              </a:rPr>
              <a:t>d,e</a:t>
            </a:r>
            <a:r>
              <a:rPr lang="en-US" sz="3600">
                <a:latin typeface="Times New Roman" charset="0"/>
              </a:rPr>
              <a:t>), (</a:t>
            </a:r>
            <a:r>
              <a:rPr lang="en-US" sz="3600" i="1">
                <a:latin typeface="Times New Roman" charset="0"/>
              </a:rPr>
              <a:t>c,b</a:t>
            </a:r>
            <a:r>
              <a:rPr lang="en-US" sz="3600">
                <a:latin typeface="Times New Roman" charset="0"/>
              </a:rPr>
              <a:t>), (</a:t>
            </a:r>
            <a:r>
              <a:rPr lang="en-US" sz="3600" i="1">
                <a:latin typeface="Times New Roman" charset="0"/>
              </a:rPr>
              <a:t>b,a</a:t>
            </a:r>
            <a:r>
              <a:rPr lang="en-US" sz="3600">
                <a:latin typeface="Times New Roman" charset="0"/>
              </a:rPr>
              <a:t>)} </a:t>
            </a:r>
            <a:r>
              <a:rPr lang="en-US" sz="3600">
                <a:latin typeface="Times New Roman" charset="0"/>
                <a:ea typeface="MS Gothic" charset="0"/>
                <a:cs typeface="MS Gothic" charset="0"/>
              </a:rPr>
              <a:t>.</a:t>
            </a:r>
            <a:endParaRPr lang="ru-RU" sz="3600">
              <a:latin typeface="Times New Roman" charset="0"/>
            </a:endParaRPr>
          </a:p>
        </p:txBody>
      </p:sp>
      <p:sp>
        <p:nvSpPr>
          <p:cNvPr id="12291" name="Oval 4"/>
          <p:cNvSpPr>
            <a:spLocks noChangeArrowheads="1"/>
          </p:cNvSpPr>
          <p:nvPr/>
        </p:nvSpPr>
        <p:spPr bwMode="auto">
          <a:xfrm>
            <a:off x="3962400" y="3733800"/>
            <a:ext cx="215900" cy="2159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Oval 5"/>
          <p:cNvSpPr>
            <a:spLocks noChangeArrowheads="1"/>
          </p:cNvSpPr>
          <p:nvPr/>
        </p:nvSpPr>
        <p:spPr bwMode="auto">
          <a:xfrm>
            <a:off x="3962400" y="4800600"/>
            <a:ext cx="215900" cy="2159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Oval 6"/>
          <p:cNvSpPr>
            <a:spLocks noChangeArrowheads="1"/>
          </p:cNvSpPr>
          <p:nvPr/>
        </p:nvSpPr>
        <p:spPr bwMode="auto">
          <a:xfrm>
            <a:off x="3276600" y="2971800"/>
            <a:ext cx="215900" cy="2159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Oval 7"/>
          <p:cNvSpPr>
            <a:spLocks noChangeArrowheads="1"/>
          </p:cNvSpPr>
          <p:nvPr/>
        </p:nvSpPr>
        <p:spPr bwMode="auto">
          <a:xfrm>
            <a:off x="4724400" y="2971800"/>
            <a:ext cx="215900" cy="2159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2295" name="AutoShape 8"/>
          <p:cNvCxnSpPr>
            <a:cxnSpLocks noChangeShapeType="1"/>
            <a:stCxn id="12293" idx="5"/>
            <a:endCxn id="12291" idx="1"/>
          </p:cNvCxnSpPr>
          <p:nvPr/>
        </p:nvCxnSpPr>
        <p:spPr bwMode="auto">
          <a:xfrm rot="16200000" flipH="1">
            <a:off x="3422650" y="3194050"/>
            <a:ext cx="609600" cy="533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6" name="AutoShape 9"/>
          <p:cNvCxnSpPr>
            <a:cxnSpLocks noChangeShapeType="1"/>
            <a:stCxn id="12291" idx="7"/>
            <a:endCxn id="12294" idx="3"/>
          </p:cNvCxnSpPr>
          <p:nvPr/>
        </p:nvCxnSpPr>
        <p:spPr bwMode="auto">
          <a:xfrm rot="5400000" flipH="1" flipV="1">
            <a:off x="4146550" y="3155950"/>
            <a:ext cx="609600" cy="609600"/>
          </a:xfrm>
          <a:prstGeom prst="straightConnector1">
            <a:avLst/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7" name="AutoShape 10"/>
          <p:cNvCxnSpPr>
            <a:cxnSpLocks noChangeShapeType="1"/>
            <a:stCxn id="12291" idx="4"/>
            <a:endCxn id="12292" idx="0"/>
          </p:cNvCxnSpPr>
          <p:nvPr/>
        </p:nvCxnSpPr>
        <p:spPr bwMode="auto">
          <a:xfrm rot="5400000">
            <a:off x="3645694" y="4375944"/>
            <a:ext cx="850900" cy="1588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2971800" y="2667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charset="0"/>
              </a:rPr>
              <a:t>a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2299" name="Rectangle 12"/>
          <p:cNvSpPr>
            <a:spLocks noChangeArrowheads="1"/>
          </p:cNvSpPr>
          <p:nvPr/>
        </p:nvSpPr>
        <p:spPr bwMode="auto">
          <a:xfrm>
            <a:off x="4648200" y="2590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b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2300" name="Rectangle 13"/>
          <p:cNvSpPr>
            <a:spLocks noChangeArrowheads="1"/>
          </p:cNvSpPr>
          <p:nvPr/>
        </p:nvSpPr>
        <p:spPr bwMode="auto">
          <a:xfrm>
            <a:off x="3711575" y="3787775"/>
            <a:ext cx="32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c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2301" name="Oval 14"/>
          <p:cNvSpPr>
            <a:spLocks noChangeArrowheads="1"/>
          </p:cNvSpPr>
          <p:nvPr/>
        </p:nvSpPr>
        <p:spPr bwMode="auto">
          <a:xfrm>
            <a:off x="5181600" y="3581400"/>
            <a:ext cx="215900" cy="2159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2302" name="AutoShape 15"/>
          <p:cNvCxnSpPr>
            <a:cxnSpLocks noChangeShapeType="1"/>
            <a:stCxn id="12301" idx="2"/>
            <a:endCxn id="12291" idx="6"/>
          </p:cNvCxnSpPr>
          <p:nvPr/>
        </p:nvCxnSpPr>
        <p:spPr bwMode="auto">
          <a:xfrm rot="10800000" flipV="1">
            <a:off x="4178300" y="3689350"/>
            <a:ext cx="1003300" cy="152400"/>
          </a:xfrm>
          <a:prstGeom prst="straightConnector1">
            <a:avLst/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3" name="Text Box 16"/>
          <p:cNvSpPr txBox="1">
            <a:spLocks noChangeArrowheads="1"/>
          </p:cNvSpPr>
          <p:nvPr/>
        </p:nvSpPr>
        <p:spPr bwMode="auto">
          <a:xfrm>
            <a:off x="5314950" y="3124200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i="1">
                <a:latin typeface="Times New Roman" charset="0"/>
              </a:rPr>
              <a:t>s</a:t>
            </a:r>
            <a:endParaRPr lang="ru-RU" sz="2800" b="1" i="1">
              <a:latin typeface="Times New Roman" charset="0"/>
            </a:endParaRPr>
          </a:p>
        </p:txBody>
      </p:sp>
      <p:sp>
        <p:nvSpPr>
          <p:cNvPr id="12304" name="Oval 17"/>
          <p:cNvSpPr>
            <a:spLocks noChangeArrowheads="1"/>
          </p:cNvSpPr>
          <p:nvPr/>
        </p:nvSpPr>
        <p:spPr bwMode="auto">
          <a:xfrm>
            <a:off x="5105400" y="4419600"/>
            <a:ext cx="215900" cy="2159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2305" name="AutoShape 18"/>
          <p:cNvCxnSpPr>
            <a:cxnSpLocks noChangeShapeType="1"/>
            <a:stCxn id="12291" idx="4"/>
            <a:endCxn id="12304" idx="2"/>
          </p:cNvCxnSpPr>
          <p:nvPr/>
        </p:nvCxnSpPr>
        <p:spPr bwMode="auto">
          <a:xfrm rot="16200000" flipH="1">
            <a:off x="4298950" y="3721100"/>
            <a:ext cx="577850" cy="10350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6" name="Rectangle 19"/>
          <p:cNvSpPr>
            <a:spLocks noChangeArrowheads="1"/>
          </p:cNvSpPr>
          <p:nvPr/>
        </p:nvSpPr>
        <p:spPr bwMode="auto">
          <a:xfrm>
            <a:off x="5257800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d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2307" name="Rectangle 20"/>
          <p:cNvSpPr>
            <a:spLocks noChangeArrowheads="1"/>
          </p:cNvSpPr>
          <p:nvPr/>
        </p:nvSpPr>
        <p:spPr bwMode="auto">
          <a:xfrm>
            <a:off x="4191000" y="48006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e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2895600" y="4419600"/>
            <a:ext cx="215900" cy="2159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Franklin Gothic Medium" pitchFamily="34" charset="0"/>
              <a:ea typeface="+mn-ea"/>
            </a:endParaRPr>
          </a:p>
        </p:txBody>
      </p:sp>
      <p:sp>
        <p:nvSpPr>
          <p:cNvPr id="12309" name="Rectangle 23"/>
          <p:cNvSpPr>
            <a:spLocks noChangeArrowheads="1"/>
          </p:cNvSpPr>
          <p:nvPr/>
        </p:nvSpPr>
        <p:spPr bwMode="auto">
          <a:xfrm>
            <a:off x="2819400" y="4572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charset="0"/>
              </a:rPr>
              <a:t>f</a:t>
            </a:r>
            <a:endParaRPr lang="ru-RU" sz="2400" b="1" i="1">
              <a:latin typeface="Times New Roman" charset="0"/>
            </a:endParaRPr>
          </a:p>
        </p:txBody>
      </p:sp>
      <p:sp>
        <p:nvSpPr>
          <p:cNvPr id="12310" name="Line 24"/>
          <p:cNvSpPr>
            <a:spLocks noChangeShapeType="1"/>
          </p:cNvSpPr>
          <p:nvPr/>
        </p:nvSpPr>
        <p:spPr bwMode="auto">
          <a:xfrm flipH="1">
            <a:off x="3505200" y="3048000"/>
            <a:ext cx="1219200" cy="0"/>
          </a:xfrm>
          <a:prstGeom prst="line">
            <a:avLst/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25"/>
          <p:cNvSpPr>
            <a:spLocks noChangeShapeType="1"/>
          </p:cNvSpPr>
          <p:nvPr/>
        </p:nvSpPr>
        <p:spPr bwMode="auto">
          <a:xfrm flipV="1">
            <a:off x="2971800" y="3124200"/>
            <a:ext cx="304800" cy="1295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312" name="AutoShape 26"/>
          <p:cNvCxnSpPr>
            <a:cxnSpLocks noChangeShapeType="1"/>
            <a:endCxn id="12292" idx="2"/>
          </p:cNvCxnSpPr>
          <p:nvPr/>
        </p:nvCxnSpPr>
        <p:spPr bwMode="auto">
          <a:xfrm>
            <a:off x="3124200" y="4572000"/>
            <a:ext cx="838200" cy="3365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3" name="AutoShape 27"/>
          <p:cNvCxnSpPr>
            <a:cxnSpLocks noChangeShapeType="1"/>
            <a:stCxn id="12292" idx="7"/>
            <a:endCxn id="12304" idx="2"/>
          </p:cNvCxnSpPr>
          <p:nvPr/>
        </p:nvCxnSpPr>
        <p:spPr bwMode="auto">
          <a:xfrm rot="5400000" flipH="1" flipV="1">
            <a:off x="4473575" y="4200525"/>
            <a:ext cx="304800" cy="958850"/>
          </a:xfrm>
          <a:prstGeom prst="curvedConnector2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4" name="AutoShape 28"/>
          <p:cNvCxnSpPr>
            <a:cxnSpLocks noChangeShapeType="1"/>
            <a:stCxn id="12304" idx="4"/>
            <a:endCxn id="12292" idx="4"/>
          </p:cNvCxnSpPr>
          <p:nvPr/>
        </p:nvCxnSpPr>
        <p:spPr bwMode="auto">
          <a:xfrm rot="5400000">
            <a:off x="4451350" y="4254500"/>
            <a:ext cx="381000" cy="1143000"/>
          </a:xfrm>
          <a:prstGeom prst="curvedConnector3">
            <a:avLst>
              <a:gd name="adj1" fmla="val 160000"/>
            </a:avLst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5" name="AutoShape 29"/>
          <p:cNvCxnSpPr>
            <a:cxnSpLocks noChangeShapeType="1"/>
            <a:stCxn id="12301" idx="4"/>
          </p:cNvCxnSpPr>
          <p:nvPr/>
        </p:nvCxnSpPr>
        <p:spPr bwMode="auto">
          <a:xfrm rot="5400000">
            <a:off x="4924425" y="4054475"/>
            <a:ext cx="622300" cy="107950"/>
          </a:xfrm>
          <a:prstGeom prst="straightConnector1">
            <a:avLst/>
          </a:prstGeom>
          <a:noFill/>
          <a:ln w="3175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1246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Connectivity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600" b="1" dirty="0" smtClean="0">
                <a:solidFill>
                  <a:srgbClr val="CC3399"/>
                </a:solidFill>
                <a:cs typeface="+mn-cs"/>
              </a:rPr>
              <a:t>  </a:t>
            </a:r>
            <a:r>
              <a:rPr lang="en-US" sz="2400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Proposition 3.1. 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    The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Graph Scanning Algorithm </a:t>
            </a:r>
            <a:r>
              <a:rPr lang="en-US" sz="2400" i="1" dirty="0" smtClean="0">
                <a:latin typeface="Times New Roman"/>
                <a:cs typeface="Times New Roman"/>
              </a:rPr>
              <a:t>works correctly.</a:t>
            </a:r>
          </a:p>
          <a:p>
            <a:pPr eaLnBrk="1" hangingPunct="1">
              <a:buFontTx/>
              <a:buNone/>
              <a:defRPr/>
            </a:pPr>
            <a:r>
              <a:rPr lang="en-US" sz="2400" b="1" dirty="0" smtClean="0">
                <a:latin typeface="Times New Roman"/>
                <a:cs typeface="Times New Roman"/>
              </a:rPr>
              <a:t>    Proof: </a:t>
            </a:r>
            <a:r>
              <a:rPr lang="en-US" sz="2400" dirty="0" smtClean="0">
                <a:latin typeface="Times New Roman"/>
                <a:cs typeface="Times New Roman"/>
              </a:rPr>
              <a:t>At any time, (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,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T</a:t>
            </a:r>
            <a:r>
              <a:rPr lang="en-US" sz="2400" dirty="0" smtClean="0">
                <a:latin typeface="Times New Roman"/>
                <a:cs typeface="Times New Roman"/>
              </a:rPr>
              <a:t>) is an arborescence rooted at </a:t>
            </a:r>
            <a:r>
              <a:rPr lang="en-US" sz="2400" i="1" dirty="0" smtClean="0"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cs typeface="Times New Roman"/>
              </a:rPr>
              <a:t>. Suppose at the end there is a vertex </a:t>
            </a:r>
            <a:r>
              <a:rPr lang="en-US" sz="2400" i="1" dirty="0" smtClean="0">
                <a:latin typeface="Times New Roman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\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that is reachable from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s.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Let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 P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be an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-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-path, and let (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x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,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) be an edge of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P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with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x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R 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and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 y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∉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R.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Since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x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has been added to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, it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also has been added to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Q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at some time during the execution of the algorithm. The algorithm does not stop before removing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x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from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Q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. But this is done in step 3 only if there is no edge (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x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,</a:t>
            </a:r>
            <a:r>
              <a:rPr lang="en-US" sz="2400" i="1" dirty="0" err="1" smtClean="0">
                <a:latin typeface="Times New Roman"/>
                <a:ea typeface="MS Gothic" charset="0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) with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y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∉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3498197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4218</Words>
  <Application>Microsoft Macintosh PowerPoint</Application>
  <PresentationFormat>On-screen Show (4:3)</PresentationFormat>
  <Paragraphs>295</Paragraphs>
  <Slides>40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Office Theme</vt:lpstr>
      <vt:lpstr>Equation</vt:lpstr>
      <vt:lpstr>Connectivity</vt:lpstr>
      <vt:lpstr>Graph Scanning Algorithm</vt:lpstr>
      <vt:lpstr> R={s}, Q={s}, T=.</vt:lpstr>
      <vt:lpstr> R={s,c}, Q={s,c}, T={(s,c)} .</vt:lpstr>
      <vt:lpstr> R={s,c,d}, Q={s,c,d}, T={(s,c), (s,d)} .</vt:lpstr>
      <vt:lpstr> R={s,c,d}, Q={c,d}, T={(s,c), (s,d)} .</vt:lpstr>
      <vt:lpstr> R={s,c,d,e}, Q={c}, T={(s,c), (s,d), (d,e)} .</vt:lpstr>
      <vt:lpstr> R={s,c,d,e,b,a}, Q=,  T={(s,c), (s,d), (d,e), (c,b), (b,a)} .</vt:lpstr>
      <vt:lpstr>Connectivity</vt:lpstr>
      <vt:lpstr>Incidence Matrix</vt:lpstr>
      <vt:lpstr>Adjacency matrix</vt:lpstr>
      <vt:lpstr>Adjacency list</vt:lpstr>
      <vt:lpstr>Running time of the Graph Scanning Algorithm </vt:lpstr>
      <vt:lpstr>Graph Scanning Algorithm</vt:lpstr>
      <vt:lpstr>Proof of Prop 3.2</vt:lpstr>
      <vt:lpstr>Running time of the Graph Scanning Algorithm </vt:lpstr>
      <vt:lpstr>Proof of prop 3.2 (2)</vt:lpstr>
      <vt:lpstr>BFS, DFS</vt:lpstr>
      <vt:lpstr>BFS-tree</vt:lpstr>
      <vt:lpstr>Graph Scanning Algorithm</vt:lpstr>
      <vt:lpstr>Proof of Prop. 3.3.</vt:lpstr>
      <vt:lpstr>w∈V(G): dist(G)(s,w) &lt; dist(R,T)(s,w)</vt:lpstr>
      <vt:lpstr>Graph Scanning Algorithm</vt:lpstr>
      <vt:lpstr>Exercise 3.1</vt:lpstr>
      <vt:lpstr>Strongly connected digraph(1)</vt:lpstr>
      <vt:lpstr>Strongly Connected Component Algorithm</vt:lpstr>
      <vt:lpstr>Strongly Connected Component Algorithm (2)</vt:lpstr>
      <vt:lpstr>Example</vt:lpstr>
      <vt:lpstr>Strongly connectivity</vt:lpstr>
      <vt:lpstr>Proof</vt:lpstr>
      <vt:lpstr>Proof (2)</vt:lpstr>
      <vt:lpstr>Eulerian Graphs</vt:lpstr>
      <vt:lpstr>Euler’s Algorithm</vt:lpstr>
      <vt:lpstr>Euler’s Algorithm (2)</vt:lpstr>
      <vt:lpstr>Bipartition</vt:lpstr>
      <vt:lpstr>König’s Theorem</vt:lpstr>
      <vt:lpstr>Exercise 3.2 </vt:lpstr>
      <vt:lpstr>Sufficiency</vt:lpstr>
      <vt:lpstr>Exercise 3.3</vt:lpstr>
      <vt:lpstr>Homework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Connectivity</dc:title>
  <dc:creator>Alexander Kononov</dc:creator>
  <cp:lastModifiedBy>Alexander Kononov</cp:lastModifiedBy>
  <cp:revision>24</cp:revision>
  <dcterms:created xsi:type="dcterms:W3CDTF">2015-10-20T13:37:23Z</dcterms:created>
  <dcterms:modified xsi:type="dcterms:W3CDTF">2015-12-22T09:56:10Z</dcterms:modified>
</cp:coreProperties>
</file>