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notesSlides/notesSlide3.xml" ContentType="application/vnd.openxmlformats-officedocument.presentationml.notesSlide+xml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notesSlides/notesSlide4.xml" ContentType="application/vnd.openxmlformats-officedocument.presentationml.notesSlide+xml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27" r:id="rId2"/>
    <p:sldId id="402" r:id="rId3"/>
    <p:sldId id="403" r:id="rId4"/>
    <p:sldId id="404" r:id="rId5"/>
    <p:sldId id="363" r:id="rId6"/>
    <p:sldId id="364" r:id="rId7"/>
    <p:sldId id="365" r:id="rId8"/>
    <p:sldId id="366" r:id="rId9"/>
    <p:sldId id="367" r:id="rId10"/>
    <p:sldId id="405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  <p:sldId id="382" r:id="rId26"/>
    <p:sldId id="406" r:id="rId27"/>
    <p:sldId id="383" r:id="rId28"/>
    <p:sldId id="384" r:id="rId29"/>
    <p:sldId id="385" r:id="rId30"/>
    <p:sldId id="386" r:id="rId31"/>
    <p:sldId id="387" r:id="rId32"/>
    <p:sldId id="388" r:id="rId33"/>
    <p:sldId id="389" r:id="rId34"/>
    <p:sldId id="390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  <a:srgbClr val="00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20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handoutMaster" Target="handoutMasters/handoutMaster1.xml"/><Relationship Id="rId38" Type="http://schemas.openxmlformats.org/officeDocument/2006/relationships/printerSettings" Target="printerSettings/printerSettings1.bin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5" Type="http://schemas.openxmlformats.org/officeDocument/2006/relationships/image" Target="../media/image17.wmf"/><Relationship Id="rId6" Type="http://schemas.openxmlformats.org/officeDocument/2006/relationships/image" Target="../media/image18.wmf"/><Relationship Id="rId7" Type="http://schemas.openxmlformats.org/officeDocument/2006/relationships/image" Target="../media/image19.wmf"/><Relationship Id="rId8" Type="http://schemas.openxmlformats.org/officeDocument/2006/relationships/image" Target="../media/image20.wmf"/><Relationship Id="rId9" Type="http://schemas.openxmlformats.org/officeDocument/2006/relationships/image" Target="../media/image21.wmf"/><Relationship Id="rId10" Type="http://schemas.openxmlformats.org/officeDocument/2006/relationships/image" Target="../media/image22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Relationship Id="rId2" Type="http://schemas.openxmlformats.org/officeDocument/2006/relationships/image" Target="../media/image10.emf"/><Relationship Id="rId3" Type="http://schemas.openxmlformats.org/officeDocument/2006/relationships/image" Target="../media/image1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fld id="{A4415C11-1909-400A-A5EB-3F9774CDC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81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 smtClean="0"/>
            </a:lvl1pPr>
          </a:lstStyle>
          <a:p>
            <a:pPr>
              <a:defRPr/>
            </a:pPr>
            <a:fld id="{EACE8CB1-5DB3-473C-974B-D46C28EE5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483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set Q …. Q is an upper bound on the length of any computation of Fi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71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set Q …. Q is an upper bound on the length of any computation of Fi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710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should replace each clause Z with a family Z’ of clauses</a:t>
            </a:r>
            <a:r>
              <a:rPr lang="en-US" baseline="0" dirty="0" smtClean="0"/>
              <a:t> such that each element of Z’ has exactly 3 literals and clause is satisfiable if and only if all clauses of Z’ are satisfiable.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9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We show that Satisfiability polynomially transforms to Stable Set.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CE8CB1-5DB3-473C-974B-D46C28EE5B6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65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DF447-2506-443E-BE4D-86F452194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B7056-6D21-428E-88B8-130E6C21A6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81FA3-F6D2-4960-A71B-A9AD2C326A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0D007-C2BD-4C39-B389-9C16CCDDFD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638DF-A331-4451-92AE-9721BEB6D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CD503-9018-4763-96FD-9184A34DC0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36AF3-DE0B-4DC0-BB66-C191588EE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148DBC-4230-4618-8A7B-C7CFFB01A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109D0-FC70-4BF1-964C-E69E4A0A2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1247B-31D1-43A0-A321-1B58A66FA3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B14441-9F36-479B-87B0-D2EF8788AA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i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/>
            </a:lvl1pPr>
          </a:lstStyle>
          <a:p>
            <a:pPr>
              <a:defRPr/>
            </a:pPr>
            <a:fld id="{69A95DB9-CD6E-49EA-AD99-45E3F87E12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4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5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9.e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0.emf"/><Relationship Id="rId7" Type="http://schemas.openxmlformats.org/officeDocument/2006/relationships/oleObject" Target="../embeddings/oleObject11.bin"/><Relationship Id="rId8" Type="http://schemas.openxmlformats.org/officeDocument/2006/relationships/image" Target="../media/image11.e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4" Type="http://schemas.openxmlformats.org/officeDocument/2006/relationships/image" Target="../media/image12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6.bin"/><Relationship Id="rId20" Type="http://schemas.openxmlformats.org/officeDocument/2006/relationships/oleObject" Target="../embeddings/oleObject22.bin"/><Relationship Id="rId21" Type="http://schemas.openxmlformats.org/officeDocument/2006/relationships/image" Target="../media/image21.wmf"/><Relationship Id="rId22" Type="http://schemas.openxmlformats.org/officeDocument/2006/relationships/oleObject" Target="../embeddings/oleObject23.bin"/><Relationship Id="rId23" Type="http://schemas.openxmlformats.org/officeDocument/2006/relationships/image" Target="../media/image22.wmf"/><Relationship Id="rId10" Type="http://schemas.openxmlformats.org/officeDocument/2006/relationships/image" Target="../media/image16.wmf"/><Relationship Id="rId11" Type="http://schemas.openxmlformats.org/officeDocument/2006/relationships/oleObject" Target="../embeddings/oleObject17.bin"/><Relationship Id="rId12" Type="http://schemas.openxmlformats.org/officeDocument/2006/relationships/image" Target="../media/image17.wmf"/><Relationship Id="rId13" Type="http://schemas.openxmlformats.org/officeDocument/2006/relationships/oleObject" Target="../embeddings/oleObject18.bin"/><Relationship Id="rId14" Type="http://schemas.openxmlformats.org/officeDocument/2006/relationships/oleObject" Target="../embeddings/oleObject19.bin"/><Relationship Id="rId15" Type="http://schemas.openxmlformats.org/officeDocument/2006/relationships/image" Target="../media/image18.wmf"/><Relationship Id="rId16" Type="http://schemas.openxmlformats.org/officeDocument/2006/relationships/oleObject" Target="../embeddings/oleObject20.bin"/><Relationship Id="rId17" Type="http://schemas.openxmlformats.org/officeDocument/2006/relationships/image" Target="../media/image19.wmf"/><Relationship Id="rId18" Type="http://schemas.openxmlformats.org/officeDocument/2006/relationships/oleObject" Target="../embeddings/oleObject21.bin"/><Relationship Id="rId19" Type="http://schemas.openxmlformats.org/officeDocument/2006/relationships/image" Target="../media/image20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3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5.bin"/><Relationship Id="rId8" Type="http://schemas.openxmlformats.org/officeDocument/2006/relationships/image" Target="../media/image15.w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NP-completeness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Cook Theorem and </a:t>
            </a:r>
          </a:p>
          <a:p>
            <a:pPr eaLnBrk="1" hangingPunct="1"/>
            <a:r>
              <a:rPr lang="en-US" dirty="0" smtClean="0"/>
              <a:t>NP-complete problems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Variables</a:t>
            </a:r>
            <a:endParaRPr lang="ru-RU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Q</a:t>
            </a:r>
            <a:r>
              <a:rPr lang="en-US" dirty="0" smtClean="0"/>
              <a:t>:=</a:t>
            </a:r>
            <a:r>
              <a:rPr lang="en-US" i="1" dirty="0" smtClean="0"/>
              <a:t>q</a:t>
            </a:r>
            <a:r>
              <a:rPr lang="en-US" dirty="0" smtClean="0"/>
              <a:t>(</a:t>
            </a:r>
            <a:r>
              <a:rPr lang="en-US" dirty="0" smtClean="0">
                <a:cs typeface="Times New Roman" pitchFamily="18" charset="0"/>
              </a:rPr>
              <a:t>size(</a:t>
            </a: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/>
              <a:t>) + 1 + </a:t>
            </a:r>
            <a:r>
              <a:rPr lang="en-US" sz="4400" baseline="-20000" dirty="0" smtClean="0">
                <a:cs typeface="Times New Roman" pitchFamily="18" charset="0"/>
              </a:rPr>
              <a:t>└</a:t>
            </a:r>
            <a:r>
              <a:rPr lang="en-US" i="1" dirty="0" smtClean="0"/>
              <a:t>p</a:t>
            </a:r>
            <a:r>
              <a:rPr lang="en-US" dirty="0" smtClean="0"/>
              <a:t>(</a:t>
            </a:r>
            <a:r>
              <a:rPr lang="en-US" dirty="0" smtClean="0">
                <a:cs typeface="Times New Roman" pitchFamily="18" charset="0"/>
              </a:rPr>
              <a:t>size(</a:t>
            </a:r>
            <a:r>
              <a:rPr lang="en-US" i="1" dirty="0" smtClean="0">
                <a:cs typeface="Times New Roman" pitchFamily="18" charset="0"/>
              </a:rPr>
              <a:t>x</a:t>
            </a:r>
            <a:r>
              <a:rPr lang="en-US" dirty="0" smtClean="0"/>
              <a:t>))</a:t>
            </a:r>
            <a:r>
              <a:rPr lang="en-US" sz="4400" baseline="-20000" dirty="0" smtClean="0">
                <a:cs typeface="Times New Roman" pitchFamily="18" charset="0"/>
              </a:rPr>
              <a:t>┘</a:t>
            </a:r>
            <a:r>
              <a:rPr lang="en-US" dirty="0" smtClean="0"/>
              <a:t>)</a:t>
            </a:r>
          </a:p>
          <a:p>
            <a:pPr eaLnBrk="1" hangingPunct="1"/>
            <a:r>
              <a:rPr lang="en-US" i="1" dirty="0"/>
              <a:t>Q </a:t>
            </a:r>
            <a:r>
              <a:rPr lang="en-US" dirty="0"/>
              <a:t>is an upper bound on the length of any computation of </a:t>
            </a:r>
            <a:r>
              <a:rPr lang="en-US" dirty="0" smtClean="0"/>
              <a:t>on </a:t>
            </a:r>
            <a:r>
              <a:rPr lang="en-US" dirty="0"/>
              <a:t>input </a:t>
            </a:r>
            <a:r>
              <a:rPr lang="en-US" i="1" dirty="0" err="1"/>
              <a:t>x</a:t>
            </a:r>
            <a:r>
              <a:rPr lang="en-US" dirty="0" err="1"/>
              <a:t>#</a:t>
            </a:r>
            <a:r>
              <a:rPr lang="en-US" i="1" dirty="0" err="1"/>
              <a:t>c</a:t>
            </a:r>
            <a:r>
              <a:rPr lang="en-US" dirty="0"/>
              <a:t>, for any </a:t>
            </a:r>
            <a:r>
              <a:rPr lang="en-US" dirty="0" smtClean="0"/>
              <a:t>                 </a:t>
            </a:r>
            <a:r>
              <a:rPr lang="en-US" i="1" dirty="0" smtClean="0"/>
              <a:t>c </a:t>
            </a:r>
            <a:r>
              <a:rPr lang="en-US" dirty="0"/>
              <a:t>∈ {</a:t>
            </a:r>
            <a:r>
              <a:rPr lang="en-US" dirty="0" smtClean="0"/>
              <a:t>0,1}</a:t>
            </a:r>
            <a:r>
              <a:rPr lang="en-US" i="1" baseline="30000" dirty="0" smtClean="0"/>
              <a:t>p</a:t>
            </a:r>
            <a:r>
              <a:rPr lang="en-US" baseline="30000" dirty="0"/>
              <a:t>(size(</a:t>
            </a:r>
            <a:r>
              <a:rPr lang="en-US" i="1" baseline="30000" dirty="0"/>
              <a:t>x</a:t>
            </a:r>
            <a:r>
              <a:rPr lang="en-US" baseline="30000" dirty="0"/>
              <a:t>))</a:t>
            </a:r>
            <a:r>
              <a:rPr lang="en-US" dirty="0"/>
              <a:t>. </a:t>
            </a:r>
            <a:endParaRPr lang="en-US" dirty="0" smtClean="0"/>
          </a:p>
          <a:p>
            <a:pPr eaLnBrk="1" hangingPunct="1"/>
            <a:r>
              <a:rPr lang="en-US" i="1" dirty="0" smtClean="0"/>
              <a:t>V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contains </a:t>
            </a:r>
            <a:r>
              <a:rPr lang="en-US" dirty="0"/>
              <a:t>the following Boolean variables: </a:t>
            </a:r>
            <a:endParaRPr lang="en-US" dirty="0" smtClean="0"/>
          </a:p>
          <a:p>
            <a:pPr lvl="1" eaLnBrk="1" hangingPunct="1"/>
            <a:r>
              <a:rPr lang="en-US" i="1" dirty="0" err="1" smtClean="0"/>
              <a:t>v</a:t>
            </a:r>
            <a:r>
              <a:rPr lang="en-US" i="1" baseline="-25000" dirty="0" err="1" smtClean="0"/>
              <a:t>ij</a:t>
            </a:r>
            <a:r>
              <a:rPr lang="el-GR" i="1" baseline="-25000" dirty="0" smtClean="0">
                <a:cs typeface="Times New Roman" pitchFamily="18" charset="0"/>
              </a:rPr>
              <a:t>σ</a:t>
            </a:r>
            <a:r>
              <a:rPr lang="en-US" i="1" baseline="-25000" dirty="0" smtClean="0">
                <a:cs typeface="Times New Roman" pitchFamily="18" charset="0"/>
              </a:rPr>
              <a:t> </a:t>
            </a:r>
            <a:r>
              <a:rPr lang="en-US" dirty="0" smtClean="0"/>
              <a:t>, 0 </a:t>
            </a:r>
            <a:r>
              <a:rPr lang="en-US" i="1" dirty="0" smtClean="0">
                <a:cs typeface="Times New Roman" pitchFamily="18" charset="0"/>
              </a:rPr>
              <a:t>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i</a:t>
            </a:r>
            <a:r>
              <a:rPr lang="en-US" i="1" dirty="0" smtClean="0">
                <a:cs typeface="Times New Roman" pitchFamily="18" charset="0"/>
              </a:rPr>
              <a:t> ≤ Q</a:t>
            </a:r>
            <a:r>
              <a:rPr lang="en-US" dirty="0" smtClean="0">
                <a:cs typeface="Times New Roman" pitchFamily="18" charset="0"/>
              </a:rPr>
              <a:t>,  </a:t>
            </a:r>
            <a:r>
              <a:rPr lang="en-US" i="1" dirty="0" smtClean="0">
                <a:cs typeface="Times New Roman" pitchFamily="18" charset="0"/>
              </a:rPr>
              <a:t>-Q 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j ≤ Q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и </a:t>
            </a:r>
            <a:r>
              <a:rPr lang="el-GR" dirty="0" smtClean="0">
                <a:cs typeface="Times New Roman" pitchFamily="18" charset="0"/>
              </a:rPr>
              <a:t>σ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</a:t>
            </a:r>
            <a:r>
              <a:rPr lang="en-US" i="1" dirty="0" smtClean="0">
                <a:ea typeface="MS Mincho" pitchFamily="49" charset="-128"/>
                <a:cs typeface="Times New Roman" pitchFamily="18" charset="0"/>
              </a:rPr>
              <a:t>A</a:t>
            </a:r>
            <a:r>
              <a:rPr lang="ru-RU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</a:t>
            </a:r>
            <a:r>
              <a:rPr lang="en-US" dirty="0" smtClean="0"/>
              <a:t>{</a:t>
            </a:r>
            <a:r>
              <a:rPr lang="ru-RU" b="1" dirty="0" smtClean="0">
                <a:latin typeface="MS Mincho" pitchFamily="49" charset="-128"/>
                <a:ea typeface="MS Mincho" pitchFamily="49" charset="-128"/>
              </a:rPr>
              <a:t>⊔</a:t>
            </a:r>
            <a:r>
              <a:rPr lang="en-US" dirty="0" smtClean="0"/>
              <a:t>}</a:t>
            </a:r>
          </a:p>
          <a:p>
            <a:pPr lvl="1" eaLnBrk="1" hangingPunct="1"/>
            <a:r>
              <a:rPr lang="en-US" i="1" dirty="0" err="1" smtClean="0"/>
              <a:t>w</a:t>
            </a:r>
            <a:r>
              <a:rPr lang="en-US" i="1" baseline="-25000" dirty="0" err="1" smtClean="0"/>
              <a:t>ijn</a:t>
            </a:r>
            <a:r>
              <a:rPr lang="en-US" i="1" baseline="-25000" dirty="0" smtClean="0">
                <a:cs typeface="Times New Roman" pitchFamily="18" charset="0"/>
              </a:rPr>
              <a:t> </a:t>
            </a:r>
            <a:r>
              <a:rPr lang="ru-RU" dirty="0" smtClean="0"/>
              <a:t>, </a:t>
            </a:r>
            <a:r>
              <a:rPr lang="en-US" dirty="0" smtClean="0"/>
              <a:t>0 </a:t>
            </a:r>
            <a:r>
              <a:rPr lang="en-US" i="1" dirty="0" smtClean="0">
                <a:cs typeface="Times New Roman" pitchFamily="18" charset="0"/>
              </a:rPr>
              <a:t>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i</a:t>
            </a:r>
            <a:r>
              <a:rPr lang="en-US" i="1" dirty="0" smtClean="0">
                <a:cs typeface="Times New Roman" pitchFamily="18" charset="0"/>
              </a:rPr>
              <a:t> ≤ Q</a:t>
            </a:r>
            <a:r>
              <a:rPr lang="en-US" dirty="0" smtClean="0">
                <a:cs typeface="Times New Roman" pitchFamily="18" charset="0"/>
              </a:rPr>
              <a:t>,  </a:t>
            </a:r>
            <a:r>
              <a:rPr lang="en-US" i="1" dirty="0" smtClean="0">
                <a:cs typeface="Times New Roman" pitchFamily="18" charset="0"/>
              </a:rPr>
              <a:t>-Q 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j ≤ Q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и </a:t>
            </a:r>
            <a:r>
              <a:rPr lang="en-US" dirty="0" smtClean="0">
                <a:cs typeface="Times New Roman" pitchFamily="18" charset="0"/>
              </a:rPr>
              <a:t>−1≤ </a:t>
            </a:r>
            <a:r>
              <a:rPr lang="en-US" i="1" dirty="0" smtClean="0">
                <a:cs typeface="Times New Roman" pitchFamily="18" charset="0"/>
              </a:rPr>
              <a:t>n ≤ N</a:t>
            </a:r>
            <a:r>
              <a:rPr lang="en-US" dirty="0" smtClean="0"/>
              <a:t>;                    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9973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Meaning of Variables</a:t>
            </a:r>
            <a:endParaRPr lang="ru-RU" dirty="0" smtClean="0"/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err="1" smtClean="0"/>
              <a:t>v</a:t>
            </a:r>
            <a:r>
              <a:rPr lang="en-US" i="1" baseline="-25000" dirty="0" err="1" smtClean="0"/>
              <a:t>ij</a:t>
            </a:r>
            <a:r>
              <a:rPr lang="el-GR" i="1" baseline="-25000" dirty="0" smtClean="0">
                <a:cs typeface="Times New Roman" pitchFamily="18" charset="0"/>
              </a:rPr>
              <a:t>σ</a:t>
            </a:r>
            <a:r>
              <a:rPr lang="en-US" i="1" baseline="-25000" dirty="0" smtClean="0">
                <a:cs typeface="Times New Roman" pitchFamily="18" charset="0"/>
              </a:rPr>
              <a:t> </a:t>
            </a:r>
            <a:r>
              <a:rPr lang="en-US" dirty="0" smtClean="0"/>
              <a:t>, 0 </a:t>
            </a:r>
            <a:r>
              <a:rPr lang="en-US" i="1" dirty="0" smtClean="0">
                <a:cs typeface="Times New Roman" pitchFamily="18" charset="0"/>
              </a:rPr>
              <a:t>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i</a:t>
            </a:r>
            <a:r>
              <a:rPr lang="en-US" i="1" dirty="0" smtClean="0">
                <a:cs typeface="Times New Roman" pitchFamily="18" charset="0"/>
              </a:rPr>
              <a:t> ≤ Q</a:t>
            </a:r>
            <a:r>
              <a:rPr lang="en-US" dirty="0" smtClean="0">
                <a:cs typeface="Times New Roman" pitchFamily="18" charset="0"/>
              </a:rPr>
              <a:t>,  </a:t>
            </a:r>
            <a:r>
              <a:rPr lang="en-US" i="1" dirty="0" smtClean="0">
                <a:cs typeface="Times New Roman" pitchFamily="18" charset="0"/>
              </a:rPr>
              <a:t>-Q 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j ≤ Q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и </a:t>
            </a:r>
            <a:r>
              <a:rPr lang="el-GR" dirty="0" smtClean="0">
                <a:cs typeface="Times New Roman" pitchFamily="18" charset="0"/>
              </a:rPr>
              <a:t>σ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i="1" dirty="0" smtClean="0">
                <a:ea typeface="MS Mincho" pitchFamily="49" charset="-128"/>
                <a:cs typeface="Times New Roman" pitchFamily="18" charset="0"/>
              </a:rPr>
              <a:t>A</a:t>
            </a:r>
            <a:r>
              <a:rPr lang="ru-RU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</a:t>
            </a:r>
            <a:r>
              <a:rPr lang="en-US" dirty="0" smtClean="0"/>
              <a:t>{</a:t>
            </a:r>
            <a:r>
              <a:rPr lang="ru-RU" b="1" dirty="0" smtClean="0">
                <a:latin typeface="MS Mincho" pitchFamily="49" charset="-128"/>
                <a:ea typeface="MS Mincho" pitchFamily="49" charset="-128"/>
              </a:rPr>
              <a:t>⊔</a:t>
            </a:r>
            <a:r>
              <a:rPr lang="en-US" dirty="0" smtClean="0"/>
              <a:t>}</a:t>
            </a:r>
            <a:r>
              <a:rPr lang="ru-RU" dirty="0" smtClean="0"/>
              <a:t>                </a:t>
            </a:r>
            <a:r>
              <a:rPr lang="en-US" dirty="0" smtClean="0"/>
              <a:t>(</a:t>
            </a:r>
            <a:r>
              <a:rPr lang="en-US" i="1" dirty="0" err="1"/>
              <a:t>v</a:t>
            </a:r>
            <a:r>
              <a:rPr lang="en-US" i="1" baseline="-25000" dirty="0" err="1"/>
              <a:t>ij</a:t>
            </a:r>
            <a:r>
              <a:rPr lang="el-GR" i="1" baseline="-25000" dirty="0">
                <a:cs typeface="Times New Roman" pitchFamily="18" charset="0"/>
              </a:rPr>
              <a:t>σ</a:t>
            </a:r>
            <a:r>
              <a:rPr lang="en-US" i="1" baseline="-25000" dirty="0">
                <a:cs typeface="Times New Roman" pitchFamily="18" charset="0"/>
              </a:rPr>
              <a:t> </a:t>
            </a:r>
            <a:r>
              <a:rPr lang="en-US" i="1" baseline="-25000" dirty="0" smtClean="0">
                <a:cs typeface="Times New Roman" pitchFamily="18" charset="0"/>
              </a:rPr>
              <a:t> </a:t>
            </a:r>
            <a:r>
              <a:rPr lang="en-US" dirty="0" smtClean="0"/>
              <a:t>indicates whether after</a:t>
            </a:r>
            <a:r>
              <a:rPr lang="ru-RU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steps of the computation</a:t>
            </a:r>
            <a:r>
              <a:rPr lang="en-US" i="1" dirty="0" smtClean="0"/>
              <a:t> </a:t>
            </a:r>
            <a:r>
              <a:rPr lang="en-US" dirty="0" smtClean="0"/>
              <a:t>the</a:t>
            </a:r>
            <a:r>
              <a:rPr lang="ru-RU" dirty="0" smtClean="0"/>
              <a:t> </a:t>
            </a:r>
            <a:r>
              <a:rPr lang="en-US" i="1" dirty="0" smtClean="0">
                <a:cs typeface="Times New Roman" pitchFamily="18" charset="0"/>
              </a:rPr>
              <a:t>j</a:t>
            </a:r>
            <a:r>
              <a:rPr lang="ru-RU" dirty="0" smtClean="0"/>
              <a:t>-</a:t>
            </a:r>
            <a:r>
              <a:rPr lang="en-US" dirty="0" err="1" smtClean="0"/>
              <a:t>th</a:t>
            </a:r>
            <a:r>
              <a:rPr lang="ru-RU" dirty="0" smtClean="0"/>
              <a:t> </a:t>
            </a:r>
            <a:r>
              <a:rPr lang="en-US" dirty="0" smtClean="0"/>
              <a:t>position of the string contains the symbol </a:t>
            </a:r>
            <a:r>
              <a:rPr lang="el-GR" dirty="0" smtClean="0">
                <a:cs typeface="Times New Roman" pitchFamily="18" charset="0"/>
              </a:rPr>
              <a:t>σ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  <a:endParaRPr lang="ru-RU" dirty="0" smtClean="0"/>
          </a:p>
          <a:p>
            <a:pPr eaLnBrk="1" hangingPunct="1"/>
            <a:r>
              <a:rPr lang="en-US" i="1" dirty="0" err="1" smtClean="0"/>
              <a:t>w</a:t>
            </a:r>
            <a:r>
              <a:rPr lang="en-US" i="1" baseline="-25000" dirty="0" err="1" smtClean="0"/>
              <a:t>ijn</a:t>
            </a:r>
            <a:r>
              <a:rPr lang="en-US" i="1" baseline="-25000" dirty="0" smtClean="0">
                <a:cs typeface="Times New Roman" pitchFamily="18" charset="0"/>
              </a:rPr>
              <a:t> </a:t>
            </a:r>
            <a:r>
              <a:rPr lang="ru-RU" dirty="0" smtClean="0"/>
              <a:t>, </a:t>
            </a:r>
            <a:r>
              <a:rPr lang="en-US" dirty="0" smtClean="0"/>
              <a:t>0 </a:t>
            </a:r>
            <a:r>
              <a:rPr lang="en-US" i="1" dirty="0" smtClean="0">
                <a:cs typeface="Times New Roman" pitchFamily="18" charset="0"/>
              </a:rPr>
              <a:t>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err="1" smtClean="0">
                <a:cs typeface="Times New Roman" pitchFamily="18" charset="0"/>
              </a:rPr>
              <a:t>i</a:t>
            </a:r>
            <a:r>
              <a:rPr lang="en-US" i="1" dirty="0" smtClean="0">
                <a:cs typeface="Times New Roman" pitchFamily="18" charset="0"/>
              </a:rPr>
              <a:t> ≤ Q</a:t>
            </a:r>
            <a:r>
              <a:rPr lang="en-US" dirty="0" smtClean="0">
                <a:cs typeface="Times New Roman" pitchFamily="18" charset="0"/>
              </a:rPr>
              <a:t>,  </a:t>
            </a:r>
            <a:r>
              <a:rPr lang="en-US" i="1" dirty="0" smtClean="0">
                <a:cs typeface="Times New Roman" pitchFamily="18" charset="0"/>
              </a:rPr>
              <a:t>-Q ≤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j ≤ Q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и </a:t>
            </a:r>
            <a:r>
              <a:rPr lang="en-US" dirty="0" smtClean="0">
                <a:cs typeface="Times New Roman" pitchFamily="18" charset="0"/>
              </a:rPr>
              <a:t>−1≤ </a:t>
            </a:r>
            <a:r>
              <a:rPr lang="en-US" i="1" dirty="0" smtClean="0">
                <a:cs typeface="Times New Roman" pitchFamily="18" charset="0"/>
              </a:rPr>
              <a:t>n ≤ N</a:t>
            </a:r>
            <a:r>
              <a:rPr lang="en-US" dirty="0" smtClean="0"/>
              <a:t>;                    (</a:t>
            </a:r>
            <a:r>
              <a:rPr lang="en-US" i="1" dirty="0" err="1" smtClean="0"/>
              <a:t>w</a:t>
            </a:r>
            <a:r>
              <a:rPr lang="en-US" i="1" baseline="-25000" dirty="0" err="1" smtClean="0"/>
              <a:t>ijn</a:t>
            </a:r>
            <a:r>
              <a:rPr lang="en-US" i="1" baseline="-25000" dirty="0" smtClean="0"/>
              <a:t> </a:t>
            </a:r>
            <a:r>
              <a:rPr lang="en-US" dirty="0" smtClean="0"/>
              <a:t>indicates whether at time</a:t>
            </a:r>
            <a:r>
              <a:rPr lang="ru-RU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the </a:t>
            </a:r>
            <a:r>
              <a:rPr lang="en-US" i="1" dirty="0" smtClean="0">
                <a:cs typeface="Times New Roman" pitchFamily="18" charset="0"/>
              </a:rPr>
              <a:t>j</a:t>
            </a:r>
            <a:r>
              <a:rPr lang="ru-RU" dirty="0" smtClean="0"/>
              <a:t>-</a:t>
            </a:r>
            <a:r>
              <a:rPr lang="en-US" dirty="0" err="1" smtClean="0"/>
              <a:t>th</a:t>
            </a:r>
            <a:r>
              <a:rPr lang="en-US" dirty="0" smtClean="0"/>
              <a:t> position of the string is scanned and the </a:t>
            </a:r>
            <a:r>
              <a:rPr lang="en-US" i="1" dirty="0" smtClean="0"/>
              <a:t>n-</a:t>
            </a:r>
            <a:r>
              <a:rPr lang="en-US" dirty="0" err="1" smtClean="0"/>
              <a:t>th</a:t>
            </a:r>
            <a:r>
              <a:rPr lang="en-US" dirty="0" smtClean="0"/>
              <a:t>  instruction is executed</a:t>
            </a:r>
            <a:r>
              <a:rPr lang="ru-RU" dirty="0" smtClean="0"/>
              <a:t>).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goal</a:t>
            </a:r>
            <a:endParaRPr lang="ru-RU" dirty="0" smtClean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So if</a:t>
            </a:r>
            <a:r>
              <a:rPr lang="ru-RU" dirty="0" smtClean="0"/>
              <a:t> 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dirty="0" smtClean="0">
                <a:cs typeface="Times New Roman" pitchFamily="18" charset="0"/>
                <a:sym typeface="Symbol" pitchFamily="18" charset="2"/>
              </a:rPr>
              <a:t>n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,</a:t>
            </a:r>
            <a:r>
              <a:rPr lang="en-US" i="1" dirty="0" smtClean="0">
                <a:cs typeface="Times New Roman" pitchFamily="18" charset="0"/>
                <a:sym typeface="Symbol" pitchFamily="18" charset="2"/>
              </a:rPr>
              <a:t>s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,</a:t>
            </a:r>
            <a:r>
              <a:rPr lang="el-GR" i="1" dirty="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i="1" baseline="-25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-25000" dirty="0" smtClean="0">
                <a:cs typeface="Times New Roman" pitchFamily="18" charset="0"/>
                <a:sym typeface="Symbol" pitchFamily="18" charset="2"/>
              </a:rPr>
              <a:t> = 0,1,2,…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is a computation of</a:t>
            </a:r>
            <a:r>
              <a:rPr lang="ru-RU" dirty="0" smtClean="0">
                <a:cs typeface="Times New Roman" pitchFamily="18" charset="0"/>
                <a:sym typeface="Symbol" pitchFamily="18" charset="2"/>
              </a:rPr>
              <a:t>  </a:t>
            </a:r>
            <a:r>
              <a:rPr lang="el-GR" dirty="0" smtClean="0">
                <a:cs typeface="Times New Roman" pitchFamily="18" charset="0"/>
              </a:rPr>
              <a:t>Φ</a:t>
            </a:r>
            <a:r>
              <a:rPr lang="ru-RU" dirty="0" smtClean="0">
                <a:cs typeface="Times New Roman" pitchFamily="18" charset="0"/>
              </a:rPr>
              <a:t>,</a:t>
            </a:r>
            <a:r>
              <a:rPr lang="en-US" dirty="0" smtClean="0">
                <a:cs typeface="Times New Roman" pitchFamily="18" charset="0"/>
              </a:rPr>
              <a:t> then we intend to set</a:t>
            </a:r>
            <a:endParaRPr lang="ru-RU" sz="2800" dirty="0" smtClean="0">
              <a:cs typeface="Times New Roman" pitchFamily="18" charset="0"/>
            </a:endParaRPr>
          </a:p>
          <a:p>
            <a:pPr lvl="1" eaLnBrk="1" hangingPunct="1">
              <a:defRPr/>
            </a:pPr>
            <a:r>
              <a:rPr lang="en-US" i="1" dirty="0" err="1" smtClean="0"/>
              <a:t>v</a:t>
            </a:r>
            <a:r>
              <a:rPr lang="en-US" i="1" baseline="-25000" dirty="0" err="1" smtClean="0"/>
              <a:t>ij</a:t>
            </a:r>
            <a:r>
              <a:rPr lang="el-GR" i="1" baseline="-25000" dirty="0" smtClean="0">
                <a:cs typeface="Times New Roman" pitchFamily="18" charset="0"/>
              </a:rPr>
              <a:t>σ</a:t>
            </a:r>
            <a:r>
              <a:rPr lang="en-US" i="1" baseline="-25000" dirty="0" smtClean="0">
                <a:cs typeface="Times New Roman" pitchFamily="18" charset="0"/>
              </a:rPr>
              <a:t> </a:t>
            </a:r>
            <a:r>
              <a:rPr lang="ru-RU" dirty="0" smtClean="0">
                <a:cs typeface="Times New Roman" pitchFamily="18" charset="0"/>
              </a:rPr>
              <a:t>= </a:t>
            </a:r>
            <a:r>
              <a:rPr lang="en-US" i="1" dirty="0" smtClean="0">
                <a:cs typeface="Times New Roman" pitchFamily="18" charset="0"/>
              </a:rPr>
              <a:t>true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</a:t>
            </a:r>
            <a:r>
              <a:rPr lang="en-US" dirty="0" smtClean="0">
                <a:latin typeface="MS Mincho" pitchFamily="49" charset="-128"/>
                <a:ea typeface="MS Mincho" pitchFamily="49" charset="-128"/>
                <a:cs typeface="Times New Roman" pitchFamily="18" charset="0"/>
              </a:rPr>
              <a:t> </a:t>
            </a:r>
            <a:r>
              <a:rPr lang="en-US" i="1" dirty="0" err="1" smtClean="0">
                <a:ea typeface="MS Mincho" pitchFamily="49" charset="-128"/>
                <a:sym typeface="Symbol" pitchFamily="18" charset="2"/>
              </a:rPr>
              <a:t>s</a:t>
            </a:r>
            <a:r>
              <a:rPr lang="en-US" i="1" baseline="-25000" dirty="0" err="1" smtClean="0">
                <a:ea typeface="MS Mincho" pitchFamily="49" charset="-128"/>
                <a:sym typeface="Symbol" pitchFamily="18" charset="2"/>
              </a:rPr>
              <a:t>j</a:t>
            </a:r>
            <a:r>
              <a:rPr lang="en-US" baseline="30000" dirty="0" smtClean="0">
                <a:ea typeface="MS Mincho" pitchFamily="49" charset="-128"/>
                <a:sym typeface="Symbol" pitchFamily="18" charset="2"/>
              </a:rPr>
              <a:t>(</a:t>
            </a:r>
            <a:r>
              <a:rPr lang="en-US" i="1" baseline="30000" dirty="0" err="1" smtClean="0">
                <a:ea typeface="MS Mincho" pitchFamily="49" charset="-128"/>
                <a:sym typeface="Symbol" pitchFamily="18" charset="2"/>
              </a:rPr>
              <a:t>i</a:t>
            </a:r>
            <a:r>
              <a:rPr lang="en-US" baseline="30000" dirty="0" smtClean="0">
                <a:ea typeface="MS Mincho" pitchFamily="49" charset="-128"/>
                <a:sym typeface="Symbol" pitchFamily="18" charset="2"/>
              </a:rPr>
              <a:t>)</a:t>
            </a:r>
            <a:r>
              <a:rPr lang="en-US" dirty="0" smtClean="0">
                <a:ea typeface="MS Mincho" pitchFamily="49" charset="-128"/>
                <a:sym typeface="Symbol" pitchFamily="18" charset="2"/>
              </a:rPr>
              <a:t> =</a:t>
            </a:r>
            <a:r>
              <a:rPr lang="el-GR" dirty="0" smtClean="0">
                <a:ea typeface="MS Mincho" pitchFamily="49" charset="-128"/>
                <a:sym typeface="Symbol" pitchFamily="18" charset="2"/>
              </a:rPr>
              <a:t>σ</a:t>
            </a:r>
            <a:r>
              <a:rPr lang="en-US" dirty="0" smtClean="0">
                <a:ea typeface="MS Mincho" pitchFamily="49" charset="-128"/>
                <a:sym typeface="Symbol" pitchFamily="18" charset="2"/>
              </a:rPr>
              <a:t>;</a:t>
            </a:r>
          </a:p>
          <a:p>
            <a:pPr lvl="1" eaLnBrk="1" hangingPunct="1">
              <a:defRPr/>
            </a:pPr>
            <a:r>
              <a:rPr lang="en-US" i="1" dirty="0" err="1" smtClean="0"/>
              <a:t>w</a:t>
            </a:r>
            <a:r>
              <a:rPr lang="en-US" i="1" baseline="-25000" dirty="0" err="1" smtClean="0"/>
              <a:t>ijn</a:t>
            </a:r>
            <a:r>
              <a:rPr lang="en-US" dirty="0" smtClean="0">
                <a:ea typeface="MS Mincho" pitchFamily="49" charset="-128"/>
                <a:sym typeface="Symbol" pitchFamily="18" charset="2"/>
              </a:rPr>
              <a:t> = </a:t>
            </a:r>
            <a:r>
              <a:rPr lang="en-US" i="1" dirty="0" smtClean="0">
                <a:ea typeface="MS Mincho" pitchFamily="49" charset="-128"/>
                <a:sym typeface="Symbol" pitchFamily="18" charset="2"/>
              </a:rPr>
              <a:t>true </a:t>
            </a:r>
            <a:r>
              <a:rPr lang="en-US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</a:t>
            </a:r>
            <a:r>
              <a:rPr lang="en-US" dirty="0" smtClean="0">
                <a:latin typeface="MS Mincho" pitchFamily="49" charset="-128"/>
                <a:ea typeface="MS Mincho" pitchFamily="49" charset="-128"/>
              </a:rPr>
              <a:t> </a:t>
            </a:r>
            <a:r>
              <a:rPr lang="el-GR" i="1" dirty="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= </a:t>
            </a:r>
            <a:r>
              <a:rPr lang="en-US" i="1" dirty="0" smtClean="0">
                <a:cs typeface="Times New Roman" pitchFamily="18" charset="0"/>
                <a:sym typeface="Symbol" pitchFamily="18" charset="2"/>
              </a:rPr>
              <a:t>j </a:t>
            </a:r>
            <a:r>
              <a:rPr lang="ru-RU" dirty="0" smtClean="0">
                <a:cs typeface="Times New Roman" pitchFamily="18" charset="0"/>
                <a:sym typeface="Symbol" pitchFamily="18" charset="2"/>
              </a:rPr>
              <a:t>и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>
                <a:cs typeface="Times New Roman" pitchFamily="18" charset="0"/>
                <a:sym typeface="Symbol" pitchFamily="18" charset="2"/>
              </a:rPr>
              <a:t>n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baseline="30000" dirty="0" smtClean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=</a:t>
            </a:r>
            <a:r>
              <a:rPr lang="en-US" dirty="0" smtClean="0">
                <a:ea typeface="MS Mincho" pitchFamily="49" charset="-128"/>
                <a:sym typeface="Symbol" pitchFamily="18" charset="2"/>
              </a:rPr>
              <a:t> </a:t>
            </a:r>
            <a:r>
              <a:rPr lang="en-US" i="1" dirty="0" smtClean="0">
                <a:ea typeface="MS Mincho" pitchFamily="49" charset="-128"/>
                <a:sym typeface="Symbol" pitchFamily="18" charset="2"/>
              </a:rPr>
              <a:t>n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;</a:t>
            </a:r>
          </a:p>
          <a:p>
            <a:pPr lvl="1" eaLnBrk="1" hangingPunct="1">
              <a:defRPr/>
            </a:pPr>
            <a:r>
              <a:rPr lang="en-US" dirty="0" smtClean="0">
                <a:cs typeface="Times New Roman" pitchFamily="18" charset="0"/>
                <a:sym typeface="Symbol" pitchFamily="18" charset="2"/>
              </a:rPr>
              <a:t>The collection</a:t>
            </a:r>
            <a:r>
              <a:rPr lang="ru-RU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i="1" dirty="0" smtClean="0"/>
              <a:t>Z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of clauses to be constructed  will be satisfiable</a:t>
            </a:r>
            <a:r>
              <a:rPr lang="ru-RU" dirty="0" smtClean="0"/>
              <a:t> </a:t>
            </a:r>
            <a:r>
              <a:rPr lang="en-US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</a:t>
            </a:r>
            <a:r>
              <a:rPr lang="ru-RU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dirty="0" smtClean="0">
                <a:latin typeface="+mj-lt"/>
                <a:cs typeface="Times New Roman" pitchFamily="18" charset="0"/>
              </a:rPr>
              <a:t>there is a string</a:t>
            </a:r>
            <a:r>
              <a:rPr lang="ru-RU" dirty="0" smtClean="0">
                <a:latin typeface="+mj-lt"/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</a:rPr>
              <a:t>c</a:t>
            </a:r>
            <a:r>
              <a:rPr lang="en-US" dirty="0" smtClean="0">
                <a:cs typeface="Times New Roman" pitchFamily="18" charset="0"/>
              </a:rPr>
              <a:t> with </a:t>
            </a:r>
            <a:r>
              <a:rPr lang="ru-RU" dirty="0" smtClean="0">
                <a:cs typeface="Times New Roman" pitchFamily="18" charset="0"/>
              </a:rPr>
              <a:t> </a:t>
            </a:r>
            <a:r>
              <a:rPr lang="en-US" i="1" dirty="0" smtClean="0">
                <a:cs typeface="Times New Roman" pitchFamily="18" charset="0"/>
                <a:sym typeface="Symbol" pitchFamily="18" charset="2"/>
              </a:rPr>
              <a:t>output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l-GR" dirty="0" smtClean="0">
                <a:cs typeface="Times New Roman" pitchFamily="18" charset="0"/>
                <a:sym typeface="Symbol" pitchFamily="18" charset="2"/>
              </a:rPr>
              <a:t>Φ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,</a:t>
            </a:r>
            <a:r>
              <a:rPr lang="en-US" i="1" dirty="0" err="1" smtClean="0">
                <a:cs typeface="Times New Roman" pitchFamily="18" charset="0"/>
                <a:sym typeface="Symbol" pitchFamily="18" charset="2"/>
              </a:rPr>
              <a:t>x#c</a:t>
            </a:r>
            <a:r>
              <a:rPr lang="en-US" dirty="0" smtClean="0">
                <a:cs typeface="Times New Roman" pitchFamily="18" charset="0"/>
                <a:sym typeface="Symbol" pitchFamily="18" charset="2"/>
              </a:rPr>
              <a:t>)=1.</a:t>
            </a:r>
            <a:endParaRPr lang="el-GR" dirty="0" smtClean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dirty="0" smtClean="0"/>
              <a:t>Требуемые условия для выполнимого набора дизъюнкций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400" dirty="0"/>
              <a:t>At any time each position of the string contains a unique symbol </a:t>
            </a:r>
            <a:r>
              <a:rPr lang="ru-RU" sz="2400" dirty="0" smtClean="0"/>
              <a:t>. </a:t>
            </a:r>
          </a:p>
          <a:p>
            <a:r>
              <a:rPr lang="en-US" sz="2400" dirty="0"/>
              <a:t>At any time a unique position of the string is scanned and a single instruction </a:t>
            </a:r>
            <a:r>
              <a:rPr lang="en-US" sz="2400" dirty="0" smtClean="0"/>
              <a:t>is </a:t>
            </a:r>
            <a:r>
              <a:rPr lang="en-US" sz="2400" dirty="0"/>
              <a:t>executed </a:t>
            </a:r>
            <a:r>
              <a:rPr lang="ru-RU" sz="2400" dirty="0" smtClean="0"/>
              <a:t>.</a:t>
            </a:r>
          </a:p>
          <a:p>
            <a:pPr eaLnBrk="1" hangingPunct="1"/>
            <a:r>
              <a:rPr lang="en-US" sz="2400" dirty="0"/>
              <a:t>The algorithm starts correctly with input </a:t>
            </a:r>
            <a:br>
              <a:rPr lang="en-US" sz="2400" dirty="0"/>
            </a:br>
            <a:r>
              <a:rPr lang="ru-RU" sz="2400" dirty="0"/>
              <a:t> </a:t>
            </a:r>
            <a:r>
              <a:rPr lang="en-US" sz="2400" i="1" dirty="0" err="1">
                <a:cs typeface="Times New Roman" pitchFamily="18" charset="0"/>
                <a:sym typeface="Symbol" pitchFamily="18" charset="2"/>
              </a:rPr>
              <a:t>x#c</a:t>
            </a:r>
            <a:r>
              <a:rPr lang="ru-RU" sz="2400" dirty="0"/>
              <a:t> </a:t>
            </a:r>
            <a:r>
              <a:rPr lang="en-US" sz="2400" dirty="0"/>
              <a:t>for some</a:t>
            </a:r>
            <a:r>
              <a:rPr lang="ru-RU" sz="2400" dirty="0"/>
              <a:t> </a:t>
            </a:r>
            <a:r>
              <a:rPr lang="en-US" sz="2400" i="1" dirty="0">
                <a:ea typeface="MS Mincho" pitchFamily="49" charset="-128"/>
              </a:rPr>
              <a:t>c</a:t>
            </a:r>
            <a:r>
              <a:rPr lang="en-US" sz="2400" dirty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400" dirty="0">
                <a:cs typeface="Times New Roman" pitchFamily="18" charset="0"/>
                <a:sym typeface="Symbol" pitchFamily="18" charset="2"/>
              </a:rPr>
              <a:t>{0,1}</a:t>
            </a:r>
            <a:r>
              <a:rPr lang="en-US" sz="2400" baseline="10000" dirty="0">
                <a:cs typeface="Times New Roman" pitchFamily="18" charset="0"/>
                <a:sym typeface="Symbol" pitchFamily="18" charset="2"/>
              </a:rPr>
              <a:t>└ </a:t>
            </a:r>
            <a:r>
              <a:rPr lang="en-US" sz="2400" i="1" baseline="30000" dirty="0">
                <a:cs typeface="Times New Roman" pitchFamily="18" charset="0"/>
                <a:sym typeface="Symbol" pitchFamily="18" charset="2"/>
              </a:rPr>
              <a:t>p</a:t>
            </a:r>
            <a:r>
              <a:rPr lang="en-US" sz="2400" baseline="30000" dirty="0">
                <a:cs typeface="Times New Roman" pitchFamily="18" charset="0"/>
                <a:sym typeface="Symbol" pitchFamily="18" charset="2"/>
              </a:rPr>
              <a:t>(size(</a:t>
            </a:r>
            <a:r>
              <a:rPr lang="en-US" sz="2400" i="1" baseline="30000" dirty="0">
                <a:cs typeface="Times New Roman" pitchFamily="18" charset="0"/>
              </a:rPr>
              <a:t>x</a:t>
            </a:r>
            <a:r>
              <a:rPr lang="en-US" sz="2400" baseline="30000" dirty="0">
                <a:cs typeface="Times New Roman" pitchFamily="18" charset="0"/>
                <a:sym typeface="Symbol" pitchFamily="18" charset="2"/>
              </a:rPr>
              <a:t>))</a:t>
            </a:r>
            <a:r>
              <a:rPr lang="en-US" sz="2400" baseline="10000" dirty="0" smtClean="0">
                <a:cs typeface="Times New Roman" pitchFamily="18" charset="0"/>
                <a:sym typeface="Symbol" pitchFamily="18" charset="2"/>
              </a:rPr>
              <a:t>┘</a:t>
            </a:r>
            <a:r>
              <a:rPr lang="en-US" sz="2400" dirty="0" smtClean="0"/>
              <a:t>.</a:t>
            </a:r>
          </a:p>
          <a:p>
            <a:pPr eaLnBrk="1" hangingPunct="1"/>
            <a:r>
              <a:rPr lang="en-US" sz="2400" dirty="0"/>
              <a:t>The algorithm works </a:t>
            </a:r>
            <a:r>
              <a:rPr lang="en-US" sz="2400" dirty="0" smtClean="0"/>
              <a:t>correctly</a:t>
            </a:r>
            <a:r>
              <a:rPr lang="ru-RU" sz="2400" dirty="0" smtClean="0"/>
              <a:t> (</a:t>
            </a:r>
            <a:r>
              <a:rPr lang="ru-RU" sz="2400" dirty="0" smtClean="0">
                <a:sym typeface="Symbol" pitchFamily="18" charset="2"/>
              </a:rPr>
              <a:t>(</a:t>
            </a:r>
            <a:r>
              <a:rPr lang="en-US" sz="2400" i="1" dirty="0" smtClean="0">
                <a:sym typeface="Symbol" pitchFamily="18" charset="2"/>
              </a:rPr>
              <a:t>n</a:t>
            </a:r>
            <a:r>
              <a:rPr lang="en-US" sz="2400" dirty="0" smtClean="0">
                <a:sym typeface="Symbol" pitchFamily="18" charset="2"/>
              </a:rPr>
              <a:t>,</a:t>
            </a:r>
            <a:r>
              <a:rPr lang="el-GR" sz="2400" dirty="0" smtClean="0">
                <a:cs typeface="Times New Roman" pitchFamily="18" charset="0"/>
                <a:sym typeface="Symbol" pitchFamily="18" charset="2"/>
              </a:rPr>
              <a:t>σ</a:t>
            </a:r>
            <a:r>
              <a:rPr lang="ru-RU" sz="2400" dirty="0" smtClean="0">
                <a:sym typeface="Symbol" pitchFamily="18" charset="2"/>
              </a:rPr>
              <a:t>)</a:t>
            </a:r>
            <a:r>
              <a:rPr lang="en-US" sz="2400" dirty="0" smtClean="0">
                <a:sym typeface="Symbol" pitchFamily="18" charset="2"/>
              </a:rPr>
              <a:t>=(</a:t>
            </a:r>
            <a:r>
              <a:rPr lang="en-US" sz="2400" i="1" dirty="0" smtClean="0">
                <a:sym typeface="Symbol" pitchFamily="18" charset="2"/>
              </a:rPr>
              <a:t>m</a:t>
            </a:r>
            <a:r>
              <a:rPr lang="en-US" sz="2400" dirty="0" smtClean="0">
                <a:sym typeface="Symbol" pitchFamily="18" charset="2"/>
              </a:rPr>
              <a:t>,</a:t>
            </a:r>
            <a:r>
              <a:rPr lang="el-GR" sz="2400" dirty="0" smtClean="0">
                <a:cs typeface="Times New Roman" pitchFamily="18" charset="0"/>
                <a:sym typeface="Symbol" pitchFamily="18" charset="2"/>
              </a:rPr>
              <a:t>τ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,</a:t>
            </a:r>
            <a:r>
              <a:rPr lang="el-GR" sz="2400" dirty="0" smtClean="0">
                <a:cs typeface="Times New Roman" pitchFamily="18" charset="0"/>
                <a:sym typeface="Symbol" pitchFamily="18" charset="2"/>
              </a:rPr>
              <a:t>δ</a:t>
            </a:r>
            <a:r>
              <a:rPr lang="en-US" sz="2400" dirty="0" smtClean="0">
                <a:sym typeface="Symbol" pitchFamily="18" charset="2"/>
              </a:rPr>
              <a:t>)</a:t>
            </a:r>
            <a:r>
              <a:rPr lang="en-US" sz="2400" dirty="0" smtClean="0"/>
              <a:t>).</a:t>
            </a:r>
          </a:p>
          <a:p>
            <a:pPr eaLnBrk="1" hangingPunct="1"/>
            <a:r>
              <a:rPr lang="en-US" sz="2400" dirty="0"/>
              <a:t>When the algorithm reaches statement −1, it </a:t>
            </a:r>
            <a:r>
              <a:rPr lang="en-US" sz="2400" dirty="0" smtClean="0"/>
              <a:t>stops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.</a:t>
            </a:r>
          </a:p>
          <a:p>
            <a:r>
              <a:rPr lang="en-US" sz="2400" dirty="0"/>
              <a:t>Positions not being scanned remain </a:t>
            </a:r>
            <a:r>
              <a:rPr lang="en-US" sz="2400" dirty="0" smtClean="0"/>
              <a:t>unchanged</a:t>
            </a:r>
            <a:r>
              <a:rPr lang="en-US" sz="2400" dirty="0"/>
              <a:t>.</a:t>
            </a:r>
          </a:p>
          <a:p>
            <a:r>
              <a:rPr lang="en-US" sz="2400" dirty="0"/>
              <a:t>The output of the algorithm is </a:t>
            </a:r>
            <a:r>
              <a:rPr lang="en-US" sz="2400" dirty="0" smtClean="0"/>
              <a:t>1.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At any time each position of the string contains a unique </a:t>
            </a:r>
            <a:r>
              <a:rPr lang="en-US" sz="3600" dirty="0" smtClean="0"/>
              <a:t>symbol</a:t>
            </a:r>
            <a:r>
              <a:rPr lang="en-US" sz="3600" dirty="0"/>
              <a:t>:</a:t>
            </a:r>
            <a:r>
              <a:rPr lang="ru-RU" sz="3200" dirty="0" smtClean="0"/>
              <a:t> 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838200" y="2895600"/>
          <a:ext cx="7129463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Формула" r:id="rId3" imgW="3124080" imgH="533160" progId="Equation.3">
                  <p:embed/>
                </p:oleObj>
              </mc:Choice>
              <mc:Fallback>
                <p:oleObj name="Формула" r:id="rId3" imgW="3124080" imgH="5331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2895600"/>
                        <a:ext cx="7129463" cy="1216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30362"/>
          </a:xfrm>
        </p:spPr>
        <p:txBody>
          <a:bodyPr/>
          <a:lstStyle/>
          <a:p>
            <a:r>
              <a:rPr lang="en-US" sz="3200" dirty="0"/>
              <a:t>At any time a unique position of the string is scanned and a single instruction </a:t>
            </a:r>
            <a:r>
              <a:rPr lang="en-US" sz="3200" dirty="0" smtClean="0"/>
              <a:t>is executed: </a:t>
            </a:r>
            <a:endParaRPr lang="en-US" sz="3200" dirty="0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457200" y="3175000"/>
          <a:ext cx="8172450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Формула" r:id="rId3" imgW="3962160" imgH="507960" progId="Equation.3">
                  <p:embed/>
                </p:oleObj>
              </mc:Choice>
              <mc:Fallback>
                <p:oleObj name="Формула" r:id="rId3" imgW="396216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175000"/>
                        <a:ext cx="8172450" cy="1047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The </a:t>
            </a:r>
            <a:r>
              <a:rPr lang="en-US" sz="3200" dirty="0"/>
              <a:t>algorithm starts correctly with input </a:t>
            </a:r>
            <a:br>
              <a:rPr lang="en-US" sz="3200" dirty="0"/>
            </a:br>
            <a:r>
              <a:rPr lang="ru-RU" sz="3200" dirty="0" smtClean="0"/>
              <a:t> </a:t>
            </a:r>
            <a:r>
              <a:rPr lang="en-US" sz="3200" i="1" dirty="0" err="1" smtClean="0">
                <a:cs typeface="Times New Roman" pitchFamily="18" charset="0"/>
                <a:sym typeface="Symbol" pitchFamily="18" charset="2"/>
              </a:rPr>
              <a:t>x#c</a:t>
            </a:r>
            <a:r>
              <a:rPr lang="ru-RU" sz="3200" dirty="0" smtClean="0"/>
              <a:t> </a:t>
            </a:r>
            <a:r>
              <a:rPr lang="en-US" sz="3200" dirty="0" smtClean="0"/>
              <a:t>for some</a:t>
            </a:r>
            <a:r>
              <a:rPr lang="ru-RU" sz="3200" dirty="0" smtClean="0"/>
              <a:t> </a:t>
            </a:r>
            <a:r>
              <a:rPr lang="en-US" sz="3200" i="1" dirty="0" smtClean="0">
                <a:ea typeface="MS Mincho" pitchFamily="49" charset="-128"/>
              </a:rPr>
              <a:t>c</a:t>
            </a:r>
            <a:r>
              <a:rPr lang="en-US" sz="32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3200" dirty="0" smtClean="0">
                <a:cs typeface="Times New Roman" pitchFamily="18" charset="0"/>
                <a:sym typeface="Symbol" pitchFamily="18" charset="2"/>
              </a:rPr>
              <a:t>{0,1}</a:t>
            </a:r>
            <a:r>
              <a:rPr lang="en-US" sz="3200" baseline="10000" dirty="0" smtClean="0">
                <a:cs typeface="Times New Roman" pitchFamily="18" charset="0"/>
                <a:sym typeface="Symbol" pitchFamily="18" charset="2"/>
              </a:rPr>
              <a:t>└ </a:t>
            </a:r>
            <a:r>
              <a:rPr lang="en-US" sz="3200" i="1" baseline="30000" dirty="0" smtClean="0">
                <a:cs typeface="Times New Roman" pitchFamily="18" charset="0"/>
                <a:sym typeface="Symbol" pitchFamily="18" charset="2"/>
              </a:rPr>
              <a:t>p</a:t>
            </a:r>
            <a:r>
              <a:rPr lang="en-US" sz="3200" baseline="30000" dirty="0" smtClean="0">
                <a:cs typeface="Times New Roman" pitchFamily="18" charset="0"/>
                <a:sym typeface="Symbol" pitchFamily="18" charset="2"/>
              </a:rPr>
              <a:t>(size(</a:t>
            </a:r>
            <a:r>
              <a:rPr lang="en-US" sz="3200" i="1" baseline="30000" dirty="0" smtClean="0">
                <a:cs typeface="Times New Roman" pitchFamily="18" charset="0"/>
              </a:rPr>
              <a:t>x</a:t>
            </a:r>
            <a:r>
              <a:rPr lang="en-US" sz="3200" baseline="30000" dirty="0" smtClean="0">
                <a:cs typeface="Times New Roman" pitchFamily="18" charset="0"/>
                <a:sym typeface="Symbol" pitchFamily="18" charset="2"/>
              </a:rPr>
              <a:t>))</a:t>
            </a:r>
            <a:r>
              <a:rPr lang="en-US" sz="3200" baseline="10000" dirty="0" smtClean="0">
                <a:cs typeface="Times New Roman" pitchFamily="18" charset="0"/>
                <a:sym typeface="Symbol" pitchFamily="18" charset="2"/>
              </a:rPr>
              <a:t>┘</a:t>
            </a:r>
            <a:r>
              <a:rPr lang="ru-RU" sz="3200" baseline="10000" dirty="0" smtClean="0">
                <a:cs typeface="Times New Roman" pitchFamily="18" charset="0"/>
                <a:sym typeface="Symbol" pitchFamily="18" charset="2"/>
              </a:rPr>
              <a:t>.</a:t>
            </a:r>
            <a:r>
              <a:rPr lang="en-US" sz="3200" dirty="0" smtClean="0"/>
              <a:t>:</a:t>
            </a:r>
            <a:endParaRPr lang="ru-RU" sz="3200" dirty="0" smtClean="0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1219200" y="2438400"/>
          <a:ext cx="6445250" cy="228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0" name="Формула" r:id="rId3" imgW="2793960" imgH="990360" progId="Equation.3">
                  <p:embed/>
                </p:oleObj>
              </mc:Choice>
              <mc:Fallback>
                <p:oleObj name="Формула" r:id="rId3" imgW="2793960" imgH="990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438400"/>
                        <a:ext cx="6445250" cy="2284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pPr eaLnBrk="1" hangingPunct="1"/>
            <a:r>
              <a:rPr lang="en-US" sz="3600" dirty="0"/>
              <a:t>The algorithm works correctly</a:t>
            </a:r>
            <a:r>
              <a:rPr lang="ru-RU" sz="3600" dirty="0"/>
              <a:t> (</a:t>
            </a:r>
            <a:r>
              <a:rPr lang="ru-RU" sz="3600" dirty="0">
                <a:sym typeface="Symbol" pitchFamily="18" charset="2"/>
              </a:rPr>
              <a:t>(</a:t>
            </a:r>
            <a:r>
              <a:rPr lang="en-US" sz="3600" i="1" dirty="0">
                <a:sym typeface="Symbol" pitchFamily="18" charset="2"/>
              </a:rPr>
              <a:t>n</a:t>
            </a:r>
            <a:r>
              <a:rPr lang="en-US" sz="3600" dirty="0">
                <a:sym typeface="Symbol" pitchFamily="18" charset="2"/>
              </a:rPr>
              <a:t>,</a:t>
            </a:r>
            <a:r>
              <a:rPr lang="el-GR" sz="3600" dirty="0">
                <a:cs typeface="Times New Roman" pitchFamily="18" charset="0"/>
                <a:sym typeface="Symbol" pitchFamily="18" charset="2"/>
              </a:rPr>
              <a:t>σ</a:t>
            </a:r>
            <a:r>
              <a:rPr lang="ru-RU" sz="3600" dirty="0">
                <a:sym typeface="Symbol" pitchFamily="18" charset="2"/>
              </a:rPr>
              <a:t>)</a:t>
            </a:r>
            <a:r>
              <a:rPr lang="en-US" sz="3600" dirty="0">
                <a:sym typeface="Symbol" pitchFamily="18" charset="2"/>
              </a:rPr>
              <a:t>=(</a:t>
            </a:r>
            <a:r>
              <a:rPr lang="en-US" sz="3600" i="1" dirty="0">
                <a:sym typeface="Symbol" pitchFamily="18" charset="2"/>
              </a:rPr>
              <a:t>m</a:t>
            </a:r>
            <a:r>
              <a:rPr lang="en-US" sz="3600" dirty="0">
                <a:sym typeface="Symbol" pitchFamily="18" charset="2"/>
              </a:rPr>
              <a:t>,</a:t>
            </a:r>
            <a:r>
              <a:rPr lang="el-GR" sz="3600" dirty="0">
                <a:cs typeface="Times New Roman" pitchFamily="18" charset="0"/>
                <a:sym typeface="Symbol" pitchFamily="18" charset="2"/>
              </a:rPr>
              <a:t>τ</a:t>
            </a:r>
            <a:r>
              <a:rPr lang="en-US" sz="3600" dirty="0">
                <a:cs typeface="Times New Roman" pitchFamily="18" charset="0"/>
                <a:sym typeface="Symbol" pitchFamily="18" charset="2"/>
              </a:rPr>
              <a:t>,</a:t>
            </a:r>
            <a:r>
              <a:rPr lang="el-GR" sz="3600" dirty="0">
                <a:cs typeface="Times New Roman" pitchFamily="18" charset="0"/>
                <a:sym typeface="Symbol" pitchFamily="18" charset="2"/>
              </a:rPr>
              <a:t>δ</a:t>
            </a:r>
            <a:r>
              <a:rPr lang="en-US" sz="3600" dirty="0">
                <a:sym typeface="Symbol" pitchFamily="18" charset="2"/>
              </a:rPr>
              <a:t>)</a:t>
            </a:r>
            <a:r>
              <a:rPr lang="en-US" sz="3600" dirty="0"/>
              <a:t>)</a:t>
            </a:r>
            <a:r>
              <a:rPr lang="en-US" sz="3600" dirty="0" smtClean="0"/>
              <a:t>.</a:t>
            </a:r>
            <a:endParaRPr lang="ru-RU" sz="3600" dirty="0" smtClean="0"/>
          </a:p>
        </p:txBody>
      </p:sp>
      <p:graphicFrame>
        <p:nvGraphicFramePr>
          <p:cNvPr id="6146" name="Object 5"/>
          <p:cNvGraphicFramePr>
            <a:graphicFrameLocks noChangeAspect="1"/>
          </p:cNvGraphicFramePr>
          <p:nvPr/>
        </p:nvGraphicFramePr>
        <p:xfrm>
          <a:off x="685800" y="2895600"/>
          <a:ext cx="8029575" cy="1514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4" name="Формула" r:id="rId3" imgW="2692080" imgH="507960" progId="Equation.3">
                  <p:embed/>
                </p:oleObj>
              </mc:Choice>
              <mc:Fallback>
                <p:oleObj name="Формула" r:id="rId3" imgW="2692080" imgH="5079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895600"/>
                        <a:ext cx="8029575" cy="1514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/>
          <a:lstStyle/>
          <a:p>
            <a:r>
              <a:rPr lang="en-US" sz="3600" dirty="0"/>
              <a:t>When the algorithm reaches statement −1, it </a:t>
            </a:r>
            <a:r>
              <a:rPr lang="en-US" sz="3600" dirty="0" smtClean="0"/>
              <a:t>stops: </a:t>
            </a:r>
            <a:endParaRPr lang="en-US" sz="3600" dirty="0"/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219200" y="2743200"/>
          <a:ext cx="6438900" cy="155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8" name="Формула" r:id="rId3" imgW="2108160" imgH="507960" progId="Equation.3">
                  <p:embed/>
                </p:oleObj>
              </mc:Choice>
              <mc:Fallback>
                <p:oleObj name="Формула" r:id="rId3" imgW="2108160" imgH="507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743200"/>
                        <a:ext cx="6438900" cy="1550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/>
          <a:lstStyle/>
          <a:p>
            <a:pPr eaLnBrk="1" hangingPunct="1"/>
            <a:r>
              <a:rPr lang="en-US" sz="3600" dirty="0"/>
              <a:t>Positions not being scanned remain unchanged: </a:t>
            </a:r>
            <a:endParaRPr lang="ru-RU" sz="3600" dirty="0" smtClean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200150" y="3048000"/>
          <a:ext cx="654843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2" name="Формула" r:id="rId3" imgW="2184120" imgH="482400" progId="Equation.3">
                  <p:embed/>
                </p:oleObj>
              </mc:Choice>
              <mc:Fallback>
                <p:oleObj name="Формула" r:id="rId3" imgW="218412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3048000"/>
                        <a:ext cx="6548438" cy="1447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NP-complete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800080"/>
                </a:solidFill>
              </a:rPr>
              <a:t>Definition 10.1.</a:t>
            </a:r>
          </a:p>
          <a:p>
            <a:r>
              <a:rPr lang="en-US" dirty="0" smtClean="0"/>
              <a:t>A decision problem </a:t>
            </a:r>
            <a:r>
              <a:rPr lang="el-GR" i="1" dirty="0" smtClean="0">
                <a:cs typeface="Times New Roman" pitchFamily="18" charset="0"/>
              </a:rPr>
              <a:t>Π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ru-RU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ru-RU" dirty="0" smtClean="0">
                <a:latin typeface="Arial" charset="0"/>
              </a:rPr>
              <a:t> </a:t>
            </a:r>
            <a:r>
              <a:rPr lang="en-US" i="1" dirty="0" smtClean="0"/>
              <a:t>NP </a:t>
            </a:r>
            <a:r>
              <a:rPr lang="en-US" dirty="0" smtClean="0"/>
              <a:t>is called              </a:t>
            </a:r>
            <a:r>
              <a:rPr lang="en-US" b="1" dirty="0" smtClean="0"/>
              <a:t>NP-complete </a:t>
            </a:r>
            <a:r>
              <a:rPr lang="en-US" dirty="0" smtClean="0"/>
              <a:t>if all other problems in </a:t>
            </a:r>
            <a:r>
              <a:rPr lang="en-US" i="1" dirty="0" smtClean="0"/>
              <a:t>NP</a:t>
            </a:r>
            <a:r>
              <a:rPr lang="en-US" dirty="0" smtClean="0"/>
              <a:t> polynomially transforms to </a:t>
            </a:r>
            <a:r>
              <a:rPr lang="el-GR" i="1" dirty="0" smtClean="0">
                <a:cs typeface="Times New Roman" pitchFamily="18" charset="0"/>
              </a:rPr>
              <a:t>Π</a:t>
            </a:r>
            <a:r>
              <a:rPr lang="en-US" i="1" dirty="0" smtClean="0">
                <a:cs typeface="Times New Roman" pitchFamily="18" charset="0"/>
              </a:rPr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79005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The output of the algorithm is </a:t>
            </a:r>
            <a:r>
              <a:rPr lang="en-US" sz="4000" dirty="0" smtClean="0"/>
              <a:t>1:</a:t>
            </a:r>
            <a:endParaRPr lang="ru-RU" sz="4000" dirty="0" smtClean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endParaRPr lang="ru-RU" smtClean="0"/>
          </a:p>
          <a:p>
            <a:pPr eaLnBrk="1" hangingPunct="1">
              <a:buFontTx/>
              <a:buNone/>
            </a:pPr>
            <a:r>
              <a:rPr lang="en-US" sz="3600" smtClean="0"/>
              <a:t>                     {</a:t>
            </a:r>
            <a:r>
              <a:rPr lang="en-US" sz="3600" i="1" smtClean="0"/>
              <a:t>v</a:t>
            </a:r>
            <a:r>
              <a:rPr lang="en-US" sz="3600" i="1" baseline="-25000" smtClean="0"/>
              <a:t>Q</a:t>
            </a:r>
            <a:r>
              <a:rPr lang="en-US" sz="3600" baseline="-25000" smtClean="0"/>
              <a:t>,1,1</a:t>
            </a:r>
            <a:r>
              <a:rPr lang="en-US" sz="3600" smtClean="0"/>
              <a:t>}, {</a:t>
            </a:r>
            <a:r>
              <a:rPr lang="en-US" sz="3600" i="1" smtClean="0"/>
              <a:t>v</a:t>
            </a:r>
            <a:r>
              <a:rPr lang="en-US" sz="3600" i="1" baseline="-25000" smtClean="0"/>
              <a:t>Q</a:t>
            </a:r>
            <a:r>
              <a:rPr lang="en-US" sz="3600" baseline="-25000" smtClean="0"/>
              <a:t>,2,</a:t>
            </a:r>
            <a:r>
              <a:rPr lang="en-US" sz="3600" baseline="-25000" smtClean="0">
                <a:latin typeface="MS Mincho" pitchFamily="49" charset="-128"/>
                <a:ea typeface="MS Mincho" pitchFamily="49" charset="-128"/>
              </a:rPr>
              <a:t>⊔</a:t>
            </a:r>
            <a:r>
              <a:rPr lang="en-US" sz="3600" smtClean="0"/>
              <a:t>}</a:t>
            </a:r>
            <a:endParaRPr lang="ru-RU" sz="360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Reduction is polynomial</a:t>
            </a:r>
            <a:endParaRPr lang="ru-RU" dirty="0" smtClean="0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eaLnBrk="1" hangingPunct="1"/>
            <a:r>
              <a:rPr lang="en-US" sz="2800" dirty="0"/>
              <a:t>The encoding length of </a:t>
            </a:r>
            <a:r>
              <a:rPr lang="en-US" sz="2800" dirty="0" smtClean="0"/>
              <a:t> </a:t>
            </a:r>
            <a:r>
              <a:rPr lang="en-US" sz="2800" i="1" dirty="0" smtClean="0"/>
              <a:t>Z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  <a:r>
              <a:rPr lang="en-US" sz="2800" dirty="0" smtClean="0"/>
              <a:t>is</a:t>
            </a:r>
            <a:r>
              <a:rPr lang="ru-RU" sz="2800" dirty="0" smtClean="0"/>
              <a:t> </a:t>
            </a:r>
            <a:r>
              <a:rPr lang="en-US" sz="2800" i="1" dirty="0" smtClean="0"/>
              <a:t>O</a:t>
            </a:r>
            <a:r>
              <a:rPr lang="ru-RU" sz="2800" dirty="0" smtClean="0"/>
              <a:t>(</a:t>
            </a:r>
            <a:r>
              <a:rPr lang="en-US" sz="2800" i="1" dirty="0" smtClean="0"/>
              <a:t>Q</a:t>
            </a:r>
            <a:r>
              <a:rPr lang="en-US" sz="2800" baseline="30000" dirty="0" smtClean="0"/>
              <a:t>3</a:t>
            </a:r>
            <a:r>
              <a:rPr lang="en-US" sz="2800" dirty="0" smtClean="0"/>
              <a:t>log </a:t>
            </a:r>
            <a:r>
              <a:rPr lang="en-US" sz="2800" i="1" dirty="0" smtClean="0"/>
              <a:t>Q</a:t>
            </a:r>
            <a:r>
              <a:rPr lang="ru-RU" sz="2800" dirty="0" smtClean="0"/>
              <a:t>)</a:t>
            </a:r>
            <a:r>
              <a:rPr lang="en-US" sz="2800" dirty="0" smtClean="0"/>
              <a:t>:</a:t>
            </a:r>
          </a:p>
          <a:p>
            <a:pPr lvl="1" eaLnBrk="1" hangingPunct="1"/>
            <a:r>
              <a:rPr lang="en-US" dirty="0" smtClean="0"/>
              <a:t>There are </a:t>
            </a:r>
            <a:r>
              <a:rPr lang="en-US" i="1" dirty="0" smtClean="0"/>
              <a:t>O</a:t>
            </a:r>
            <a:r>
              <a:rPr lang="ru-RU" dirty="0" smtClean="0"/>
              <a:t>(</a:t>
            </a:r>
            <a:r>
              <a:rPr lang="en-US" i="1" dirty="0" smtClean="0"/>
              <a:t>Q</a:t>
            </a:r>
            <a:r>
              <a:rPr lang="en-US" baseline="30000" dirty="0" smtClean="0"/>
              <a:t>3</a:t>
            </a:r>
            <a:r>
              <a:rPr lang="ru-RU" dirty="0" smtClean="0"/>
              <a:t>)</a:t>
            </a:r>
            <a:r>
              <a:rPr lang="en-US" dirty="0" smtClean="0"/>
              <a:t> occurrences of literals, whose indices require</a:t>
            </a:r>
            <a:r>
              <a:rPr lang="ru-RU" dirty="0" smtClean="0"/>
              <a:t> </a:t>
            </a:r>
            <a:r>
              <a:rPr lang="en-US" i="1" dirty="0" smtClean="0"/>
              <a:t>O</a:t>
            </a:r>
            <a:r>
              <a:rPr lang="ru-RU" dirty="0" smtClean="0"/>
              <a:t>(</a:t>
            </a:r>
            <a:r>
              <a:rPr lang="en-US" dirty="0" smtClean="0"/>
              <a:t>log </a:t>
            </a:r>
            <a:r>
              <a:rPr lang="en-US" i="1" dirty="0" smtClean="0"/>
              <a:t>Q</a:t>
            </a:r>
            <a:r>
              <a:rPr lang="ru-RU" dirty="0" smtClean="0"/>
              <a:t>)</a:t>
            </a:r>
            <a:r>
              <a:rPr lang="en-US" dirty="0" smtClean="0"/>
              <a:t> space.</a:t>
            </a:r>
            <a:endParaRPr lang="ru-RU" dirty="0" smtClean="0"/>
          </a:p>
          <a:p>
            <a:pPr eaLnBrk="1" hangingPunct="1"/>
            <a:r>
              <a:rPr lang="en-US" sz="2800" dirty="0" smtClean="0"/>
              <a:t>Since </a:t>
            </a:r>
            <a:r>
              <a:rPr lang="en-US" sz="2800" i="1" dirty="0" smtClean="0"/>
              <a:t>Q</a:t>
            </a:r>
            <a:r>
              <a:rPr lang="en-US" sz="2800" dirty="0" smtClean="0"/>
              <a:t> </a:t>
            </a:r>
            <a:r>
              <a:rPr lang="en-US" sz="2800" dirty="0" smtClean="0">
                <a:cs typeface="Times New Roman" pitchFamily="18" charset="0"/>
              </a:rPr>
              <a:t>depends polynomially on</a:t>
            </a:r>
            <a:r>
              <a:rPr lang="ru-RU" sz="2800" dirty="0" smtClean="0">
                <a:cs typeface="Times New Roman" pitchFamily="18" charset="0"/>
              </a:rPr>
              <a:t> </a:t>
            </a:r>
            <a:r>
              <a:rPr lang="en-US" sz="2800" dirty="0" smtClean="0">
                <a:cs typeface="Times New Roman" pitchFamily="18" charset="0"/>
              </a:rPr>
              <a:t>size(</a:t>
            </a:r>
            <a:r>
              <a:rPr lang="en-US" sz="2800" i="1" dirty="0" smtClean="0">
                <a:cs typeface="Times New Roman" pitchFamily="18" charset="0"/>
              </a:rPr>
              <a:t>x</a:t>
            </a:r>
            <a:r>
              <a:rPr lang="en-US" sz="2800" dirty="0" smtClean="0"/>
              <a:t>)</a:t>
            </a:r>
            <a:r>
              <a:rPr lang="ru-RU" sz="2800" dirty="0" smtClean="0"/>
              <a:t>,</a:t>
            </a:r>
            <a:r>
              <a:rPr lang="en-US" sz="2800" dirty="0" smtClean="0"/>
              <a:t> </a:t>
            </a:r>
            <a:r>
              <a:rPr lang="en-US" sz="2800" dirty="0"/>
              <a:t>we conclude that there is a polynomial-time algorithm </a:t>
            </a:r>
            <a:r>
              <a:rPr lang="en-US" sz="2800" dirty="0" smtClean="0"/>
              <a:t>which, given</a:t>
            </a:r>
            <a:r>
              <a:rPr lang="ru-RU" sz="2800" dirty="0" smtClean="0"/>
              <a:t> </a:t>
            </a:r>
            <a:r>
              <a:rPr lang="en-US" sz="2800" i="1" dirty="0" smtClean="0"/>
              <a:t>x</a:t>
            </a:r>
            <a:r>
              <a:rPr lang="ru-RU" sz="2800" dirty="0" smtClean="0"/>
              <a:t>, </a:t>
            </a:r>
            <a:r>
              <a:rPr lang="en-US" sz="2800" dirty="0" smtClean="0"/>
              <a:t>constructs</a:t>
            </a:r>
            <a:r>
              <a:rPr lang="ru-RU" sz="2800" dirty="0" smtClean="0"/>
              <a:t> </a:t>
            </a:r>
            <a:r>
              <a:rPr lang="en-US" sz="2800" i="1" dirty="0" smtClean="0"/>
              <a:t>Z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</a:t>
            </a:r>
            <a:r>
              <a:rPr lang="ru-RU" sz="2800" dirty="0" smtClean="0"/>
              <a:t>.</a:t>
            </a:r>
            <a:endParaRPr lang="en-US" sz="2800" dirty="0" smtClean="0"/>
          </a:p>
          <a:p>
            <a:pPr eaLnBrk="1" hangingPunct="1"/>
            <a:r>
              <a:rPr lang="en-US" sz="2800" dirty="0" smtClean="0"/>
              <a:t>Note that </a:t>
            </a:r>
            <a:r>
              <a:rPr lang="en-US" sz="2800" i="1" dirty="0" smtClean="0"/>
              <a:t>p</a:t>
            </a:r>
            <a:r>
              <a:rPr lang="en-US" sz="2800" dirty="0" smtClean="0"/>
              <a:t>, </a:t>
            </a:r>
            <a:r>
              <a:rPr lang="ru-RU" sz="2800" dirty="0" smtClean="0">
                <a:sym typeface="Symbol" pitchFamily="18" charset="2"/>
              </a:rPr>
              <a:t>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smtClean="0"/>
              <a:t>and </a:t>
            </a:r>
            <a:r>
              <a:rPr lang="en-US" sz="2800" i="1" dirty="0" smtClean="0"/>
              <a:t>q</a:t>
            </a:r>
            <a:r>
              <a:rPr lang="en-US" sz="2800" dirty="0" smtClean="0"/>
              <a:t> are fixed and not part of the input of this algorithm.</a:t>
            </a:r>
            <a:endParaRPr lang="ru-RU" sz="2800" dirty="0" smtClean="0"/>
          </a:p>
          <a:p>
            <a:pPr eaLnBrk="1" hangingPunct="1"/>
            <a:r>
              <a:rPr lang="en-US" sz="2800" dirty="0"/>
              <a:t>It remains to show that </a:t>
            </a:r>
            <a:r>
              <a:rPr lang="en-US" sz="2800" dirty="0" smtClean="0"/>
              <a:t> </a:t>
            </a:r>
            <a:r>
              <a:rPr lang="en-US" sz="2800" i="1" dirty="0" smtClean="0"/>
              <a:t>Z</a:t>
            </a:r>
            <a:r>
              <a:rPr lang="en-US" sz="2800" dirty="0" smtClean="0"/>
              <a:t>(</a:t>
            </a:r>
            <a:r>
              <a:rPr lang="en-US" sz="2800" i="1" dirty="0" smtClean="0"/>
              <a:t>x</a:t>
            </a:r>
            <a:r>
              <a:rPr lang="en-US" sz="2800" dirty="0" smtClean="0"/>
              <a:t>)</a:t>
            </a:r>
            <a:r>
              <a:rPr lang="ru-RU" sz="2800" dirty="0" smtClean="0"/>
              <a:t> </a:t>
            </a:r>
            <a:r>
              <a:rPr lang="en-US" sz="2800" dirty="0"/>
              <a:t>is satisfiable if and only if </a:t>
            </a:r>
            <a:r>
              <a:rPr lang="ru-RU" sz="2800" dirty="0" smtClean="0"/>
              <a:t> </a:t>
            </a:r>
            <a:r>
              <a:rPr lang="en-US" sz="2800" i="1" dirty="0" smtClean="0"/>
              <a:t>x </a:t>
            </a:r>
            <a:r>
              <a:rPr lang="en-US" sz="28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800" dirty="0" smtClean="0">
                <a:ea typeface="MS Mincho" pitchFamily="49" charset="-128"/>
              </a:rPr>
              <a:t> </a:t>
            </a:r>
            <a:r>
              <a:rPr lang="en-US" sz="2800" i="1" dirty="0" smtClean="0">
                <a:ea typeface="MS Mincho" pitchFamily="49" charset="-128"/>
              </a:rPr>
              <a:t>Y.</a:t>
            </a:r>
            <a:endParaRPr lang="ru-RU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73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If</a:t>
            </a:r>
            <a:r>
              <a:rPr lang="en-US" sz="4000" i="1" dirty="0" smtClean="0"/>
              <a:t> Z</a:t>
            </a:r>
            <a:r>
              <a:rPr lang="en-US" sz="4000" dirty="0"/>
              <a:t>(</a:t>
            </a:r>
            <a:r>
              <a:rPr lang="en-US" sz="4000" i="1" dirty="0"/>
              <a:t>x</a:t>
            </a:r>
            <a:r>
              <a:rPr lang="en-US" sz="4000" dirty="0"/>
              <a:t>)</a:t>
            </a:r>
            <a:r>
              <a:rPr lang="ru-RU" sz="4000" dirty="0"/>
              <a:t> </a:t>
            </a:r>
            <a:r>
              <a:rPr lang="en-US" sz="4000" dirty="0"/>
              <a:t>is satisfiable </a:t>
            </a:r>
            <a:r>
              <a:rPr lang="en-US" sz="4000" dirty="0" smtClean="0"/>
              <a:t>then</a:t>
            </a:r>
            <a:r>
              <a:rPr lang="ru-RU" sz="4000" dirty="0" smtClean="0"/>
              <a:t> </a:t>
            </a:r>
            <a:r>
              <a:rPr lang="en-US" sz="4000" i="1" dirty="0"/>
              <a:t>x </a:t>
            </a:r>
            <a:r>
              <a:rPr lang="en-US" sz="4000" dirty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4000" dirty="0">
                <a:ea typeface="MS Mincho" pitchFamily="49" charset="-128"/>
              </a:rPr>
              <a:t> </a:t>
            </a:r>
            <a:r>
              <a:rPr lang="en-US" sz="4000" i="1" dirty="0">
                <a:ea typeface="MS Mincho" pitchFamily="49" charset="-128"/>
              </a:rPr>
              <a:t>Y.</a:t>
            </a:r>
            <a:endParaRPr lang="ru-RU" sz="4000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If Z(</a:t>
            </a:r>
            <a:r>
              <a:rPr lang="en-US" sz="2400" i="1" dirty="0"/>
              <a:t>x</a:t>
            </a:r>
            <a:r>
              <a:rPr lang="en-US" sz="2400" dirty="0"/>
              <a:t>) is satisfiable, consider a truth assignment </a:t>
            </a:r>
            <a:r>
              <a:rPr lang="en-US" sz="2400" i="1" dirty="0"/>
              <a:t>T </a:t>
            </a:r>
            <a:r>
              <a:rPr lang="en-US" sz="2400" dirty="0"/>
              <a:t>satisfying all clauses.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Let</a:t>
            </a:r>
            <a:r>
              <a:rPr lang="ru-RU" sz="2400" dirty="0" smtClean="0"/>
              <a:t> </a:t>
            </a:r>
            <a:r>
              <a:rPr lang="en-US" sz="2400" i="1" dirty="0" smtClean="0">
                <a:ea typeface="MS Mincho" pitchFamily="49" charset="-128"/>
                <a:cs typeface="Times New Roman" pitchFamily="18" charset="0"/>
              </a:rPr>
              <a:t>c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4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{0,1}</a:t>
            </a:r>
            <a:r>
              <a:rPr lang="en-US" sz="2400" baseline="1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└ </a:t>
            </a:r>
            <a:r>
              <a:rPr lang="en-US" sz="2400" i="1" baseline="3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p</a:t>
            </a:r>
            <a:r>
              <a:rPr lang="en-US" sz="2400" baseline="3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(size(</a:t>
            </a:r>
            <a:r>
              <a:rPr lang="en-US" sz="2400" i="1" baseline="30000" dirty="0" smtClean="0">
                <a:ea typeface="MS Mincho" pitchFamily="49" charset="-128"/>
                <a:cs typeface="Times New Roman" pitchFamily="18" charset="0"/>
              </a:rPr>
              <a:t>x</a:t>
            </a:r>
            <a:r>
              <a:rPr lang="en-US" sz="2400" baseline="3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))</a:t>
            </a:r>
            <a:r>
              <a:rPr lang="en-US" sz="2400" baseline="1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┘</a:t>
            </a:r>
            <a:r>
              <a:rPr lang="en-US" sz="24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,                                                           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with </a:t>
            </a:r>
            <a:r>
              <a:rPr lang="en-US" sz="2400" i="1" dirty="0" err="1" smtClean="0">
                <a:ea typeface="MS Mincho" pitchFamily="49" charset="-128"/>
              </a:rPr>
              <a:t>c</a:t>
            </a:r>
            <a:r>
              <a:rPr lang="en-US" sz="2400" i="1" baseline="-25000" dirty="0" err="1" smtClean="0"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1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for all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with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0,size(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)+1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+j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,1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true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                                      and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err="1" smtClean="0">
                <a:ea typeface="MS Mincho" pitchFamily="49" charset="-128"/>
              </a:rPr>
              <a:t>c</a:t>
            </a:r>
            <a:r>
              <a:rPr lang="en-US" sz="2400" i="1" baseline="-25000" dirty="0" err="1" smtClean="0"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0 for all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with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v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0,size(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)+1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+j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,1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false. 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By the construction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the variables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reflect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computation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of 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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on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input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dirty="0" err="1" smtClean="0">
                <a:cs typeface="Times New Roman" pitchFamily="18" charset="0"/>
                <a:sym typeface="Symbol" pitchFamily="18" charset="2"/>
              </a:rPr>
              <a:t>#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. </a:t>
            </a:r>
            <a:r>
              <a:rPr lang="ru-RU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</a:t>
            </a:r>
            <a:endParaRPr lang="en-US" sz="2400" dirty="0" smtClean="0">
              <a:latin typeface="MS Mincho" pitchFamily="49" charset="-128"/>
              <a:ea typeface="MS Mincho" pitchFamily="49" charset="-128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ea typeface="MS Mincho" pitchFamily="49" charset="-128"/>
              </a:rPr>
              <a:t>we may conclude that output(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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, 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dirty="0" err="1" smtClean="0">
                <a:cs typeface="Times New Roman" pitchFamily="18" charset="0"/>
                <a:sym typeface="Symbol" pitchFamily="18" charset="2"/>
              </a:rPr>
              <a:t>#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)=1.</a:t>
            </a:r>
          </a:p>
          <a:p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Since  is a </a:t>
            </a:r>
            <a:r>
              <a:rPr lang="en-US" sz="2400" dirty="0"/>
              <a:t>certificate-checking algorithm, this implies that </a:t>
            </a:r>
            <a:r>
              <a:rPr lang="en-US" sz="2400" i="1" dirty="0"/>
              <a:t>x </a:t>
            </a:r>
            <a:r>
              <a:rPr lang="en-US" sz="2400" dirty="0"/>
              <a:t>is a yes-</a:t>
            </a:r>
            <a:r>
              <a:rPr lang="en-US" sz="2400" dirty="0" smtClean="0"/>
              <a:t>instance (</a:t>
            </a:r>
            <a:r>
              <a:rPr lang="en-US" sz="2400" i="1" dirty="0" smtClean="0"/>
              <a:t>x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400" dirty="0" smtClean="0">
                <a:ea typeface="MS Mincho" pitchFamily="49" charset="-128"/>
              </a:rPr>
              <a:t> </a:t>
            </a:r>
            <a:r>
              <a:rPr lang="en-US" sz="2400" i="1" dirty="0" smtClean="0">
                <a:ea typeface="MS Mincho" pitchFamily="49" charset="-128"/>
              </a:rPr>
              <a:t>Y</a:t>
            </a:r>
            <a:r>
              <a:rPr lang="en-US" sz="2400" dirty="0" smtClean="0">
                <a:ea typeface="MS Mincho" pitchFamily="49" charset="-128"/>
              </a:rPr>
              <a:t>)</a:t>
            </a:r>
            <a:r>
              <a:rPr lang="en-US" sz="2400" dirty="0" smtClean="0"/>
              <a:t>.</a:t>
            </a:r>
            <a:endParaRPr lang="en-US" sz="2400" i="1" dirty="0" smtClean="0">
              <a:ea typeface="MS Mincho" pitchFamily="49" charset="-128"/>
            </a:endParaRPr>
          </a:p>
          <a:p>
            <a:pPr eaLnBrk="1" hangingPunct="1">
              <a:lnSpc>
                <a:spcPct val="90000"/>
              </a:lnSpc>
            </a:pPr>
            <a:endParaRPr lang="ru-RU" sz="2400" i="1" dirty="0" smtClean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If</a:t>
            </a:r>
            <a:r>
              <a:rPr lang="en-US" i="1" dirty="0"/>
              <a:t> x </a:t>
            </a:r>
            <a:r>
              <a:rPr lang="en-US" dirty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dirty="0">
                <a:ea typeface="MS Mincho" pitchFamily="49" charset="-128"/>
              </a:rPr>
              <a:t> </a:t>
            </a:r>
            <a:r>
              <a:rPr lang="en-US" i="1" dirty="0" smtClean="0">
                <a:ea typeface="MS Mincho" pitchFamily="49" charset="-128"/>
              </a:rPr>
              <a:t>Y </a:t>
            </a:r>
            <a:r>
              <a:rPr lang="en-US" dirty="0" smtClean="0">
                <a:ea typeface="MS Mincho" pitchFamily="49" charset="-128"/>
              </a:rPr>
              <a:t>then </a:t>
            </a:r>
            <a:r>
              <a:rPr lang="en-US" i="1" dirty="0" smtClean="0"/>
              <a:t>Z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</a:t>
            </a:r>
            <a:r>
              <a:rPr lang="ru-RU" dirty="0"/>
              <a:t> </a:t>
            </a:r>
            <a:r>
              <a:rPr lang="en-US" dirty="0"/>
              <a:t>is </a:t>
            </a:r>
            <a:r>
              <a:rPr lang="en-US" dirty="0" smtClean="0"/>
              <a:t>satisfiable</a:t>
            </a:r>
            <a:r>
              <a:rPr lang="en-US" i="1" dirty="0" smtClean="0">
                <a:ea typeface="MS Mincho" pitchFamily="49" charset="-128"/>
              </a:rPr>
              <a:t>.</a:t>
            </a:r>
            <a:endParaRPr lang="ru-RU" dirty="0" smtClean="0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If </a:t>
            </a:r>
            <a:r>
              <a:rPr lang="en-US" sz="2400" i="1" dirty="0" smtClean="0"/>
              <a:t>x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400" dirty="0" smtClean="0">
                <a:ea typeface="MS Mincho" pitchFamily="49" charset="-128"/>
              </a:rPr>
              <a:t> </a:t>
            </a:r>
            <a:r>
              <a:rPr lang="en-US" sz="2400" i="1" dirty="0" smtClean="0">
                <a:ea typeface="MS Mincho" pitchFamily="49" charset="-128"/>
              </a:rPr>
              <a:t>Y</a:t>
            </a:r>
            <a:r>
              <a:rPr lang="en-US" sz="2400" dirty="0" smtClean="0"/>
              <a:t>, let</a:t>
            </a:r>
            <a:r>
              <a:rPr lang="ru-RU" sz="2400" dirty="0" smtClean="0"/>
              <a:t> </a:t>
            </a:r>
            <a:r>
              <a:rPr lang="en-US" sz="2400" i="1" dirty="0" smtClean="0"/>
              <a:t>c </a:t>
            </a:r>
            <a:r>
              <a:rPr lang="en-US" sz="2400" dirty="0"/>
              <a:t>be any certificate for 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i="1" dirty="0" smtClean="0"/>
              <a:t>x</a:t>
            </a:r>
            <a:r>
              <a:rPr lang="ru-RU" sz="2400" dirty="0" smtClean="0"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cs typeface="Times New Roman" pitchFamily="18" charset="0"/>
              </a:rPr>
              <a:t>Let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,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,</a:t>
            </a:r>
            <a:r>
              <a:rPr lang="el-GR" sz="2400" i="1" dirty="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i="1" baseline="-25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baseline="-25000" dirty="0" smtClean="0">
                <a:cs typeface="Times New Roman" pitchFamily="18" charset="0"/>
                <a:sym typeface="Symbol" pitchFamily="18" charset="2"/>
              </a:rPr>
              <a:t>= 0, 1, …, </a:t>
            </a:r>
            <a:r>
              <a:rPr lang="en-US" sz="2400" i="1" baseline="-25000" dirty="0" smtClean="0">
                <a:cs typeface="Times New Roman" pitchFamily="18" charset="0"/>
                <a:sym typeface="Symbol" pitchFamily="18" charset="2"/>
              </a:rPr>
              <a:t>m </a:t>
            </a:r>
            <a:r>
              <a:rPr lang="en-US" sz="2400" dirty="0"/>
              <a:t>be the computation </a:t>
            </a:r>
            <a:r>
              <a:rPr lang="en-US" sz="2400" dirty="0" smtClean="0"/>
              <a:t>of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l-GR" sz="2400" dirty="0" smtClean="0">
                <a:latin typeface="+mj-lt"/>
                <a:cs typeface="Times New Roman" pitchFamily="18" charset="0"/>
              </a:rPr>
              <a:t>Φ</a:t>
            </a:r>
            <a:r>
              <a:rPr lang="en-US" sz="2400" dirty="0" smtClean="0">
                <a:latin typeface="+mj-lt"/>
                <a:cs typeface="Times New Roman" pitchFamily="18" charset="0"/>
                <a:sym typeface="Symbol" pitchFamily="18" charset="2"/>
              </a:rPr>
              <a:t> on input 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x</a:t>
            </a:r>
            <a:r>
              <a:rPr lang="en-US" sz="2400" dirty="0" err="1" smtClean="0">
                <a:cs typeface="Times New Roman" pitchFamily="18" charset="0"/>
                <a:sym typeface="Symbol" pitchFamily="18" charset="2"/>
              </a:rPr>
              <a:t>#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c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.</a:t>
            </a:r>
          </a:p>
          <a:p>
            <a:pPr eaLnBrk="1" hangingPunct="1">
              <a:defRPr/>
            </a:pP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Then we define</a:t>
            </a:r>
          </a:p>
          <a:p>
            <a:pPr lvl="1" eaLnBrk="1" hangingPunct="1">
              <a:defRPr/>
            </a:pP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i,j</a:t>
            </a:r>
            <a:r>
              <a:rPr lang="en-US" sz="2400" i="1" baseline="-25000" dirty="0" smtClean="0"/>
              <a:t>,</a:t>
            </a:r>
            <a:r>
              <a:rPr lang="el-GR" sz="2400" i="1" baseline="-25000" dirty="0" smtClean="0"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true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 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s</a:t>
            </a:r>
            <a:r>
              <a:rPr lang="en-US" sz="2400" i="1" baseline="-25000" dirty="0" err="1" smtClean="0">
                <a:cs typeface="Times New Roman" pitchFamily="18" charset="0"/>
                <a:sym typeface="Symbol" pitchFamily="18" charset="2"/>
              </a:rPr>
              <a:t>j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= </a:t>
            </a:r>
            <a:r>
              <a:rPr lang="el-GR" sz="2400" dirty="0" smtClean="0">
                <a:cs typeface="Times New Roman" pitchFamily="18" charset="0"/>
                <a:sym typeface="Symbol" pitchFamily="18" charset="2"/>
              </a:rPr>
              <a:t>σ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 </a:t>
            </a:r>
          </a:p>
          <a:p>
            <a:pPr lvl="1" eaLnBrk="1" hangingPunct="1">
              <a:defRPr/>
            </a:pP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i,j,</a:t>
            </a:r>
            <a:r>
              <a:rPr lang="en-US" sz="2400" i="1" baseline="-25000" dirty="0" err="1" smtClean="0">
                <a:cs typeface="Times New Roman" pitchFamily="18" charset="0"/>
              </a:rPr>
              <a:t>n</a:t>
            </a:r>
            <a:r>
              <a:rPr lang="en-US" sz="2400" i="1" baseline="-25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true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 </a:t>
            </a:r>
            <a:r>
              <a:rPr lang="el-GR" sz="2400" i="1" dirty="0" smtClean="0">
                <a:cs typeface="Times New Roman" pitchFamily="18" charset="0"/>
                <a:sym typeface="Symbol" pitchFamily="18" charset="2"/>
              </a:rPr>
              <a:t>π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j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and</a:t>
            </a:r>
            <a:r>
              <a:rPr lang="ru-RU" sz="24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n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baseline="30000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n.</a:t>
            </a:r>
          </a:p>
          <a:p>
            <a:pPr lvl="1" eaLnBrk="1" hangingPunct="1">
              <a:defRPr/>
            </a:pP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err="1" smtClean="0"/>
              <a:t>v</a:t>
            </a:r>
            <a:r>
              <a:rPr lang="en-US" sz="2400" i="1" baseline="-25000" dirty="0" err="1" smtClean="0"/>
              <a:t>i,j</a:t>
            </a:r>
            <a:r>
              <a:rPr lang="en-US" sz="2400" i="1" baseline="-25000" dirty="0" smtClean="0"/>
              <a:t>,</a:t>
            </a:r>
            <a:r>
              <a:rPr lang="el-GR" sz="2400" i="1" baseline="-25000" dirty="0" smtClean="0"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smtClean="0"/>
              <a:t>v</a:t>
            </a:r>
            <a:r>
              <a:rPr lang="en-US" sz="2400" i="1" baseline="-25000" dirty="0" smtClean="0"/>
              <a:t>i-</a:t>
            </a:r>
            <a:r>
              <a:rPr lang="en-US" sz="2400" baseline="-25000" dirty="0" smtClean="0"/>
              <a:t>1,</a:t>
            </a:r>
            <a:r>
              <a:rPr lang="en-US" sz="2400" i="1" baseline="-25000" dirty="0" smtClean="0"/>
              <a:t>j,</a:t>
            </a:r>
            <a:r>
              <a:rPr lang="el-GR" sz="2400" i="1" baseline="-25000" dirty="0" smtClean="0">
                <a:cs typeface="Times New Roman" pitchFamily="18" charset="0"/>
              </a:rPr>
              <a:t>σ</a:t>
            </a:r>
            <a:r>
              <a:rPr lang="en-US" sz="2400" i="1" baseline="-25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     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m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+ 1,…,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Q.</a:t>
            </a:r>
          </a:p>
          <a:p>
            <a:pPr lvl="1" eaLnBrk="1" hangingPunct="1">
              <a:defRPr/>
            </a:pP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err="1" smtClean="0"/>
              <a:t>w</a:t>
            </a:r>
            <a:r>
              <a:rPr lang="en-US" sz="2400" i="1" baseline="-25000" dirty="0" err="1" smtClean="0"/>
              <a:t>i,j,</a:t>
            </a:r>
            <a:r>
              <a:rPr lang="en-US" sz="2400" i="1" baseline="-25000" dirty="0" err="1" smtClean="0">
                <a:cs typeface="Times New Roman" pitchFamily="18" charset="0"/>
              </a:rPr>
              <a:t>n</a:t>
            </a:r>
            <a:r>
              <a:rPr lang="en-US" sz="2400" i="1" baseline="-250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(</a:t>
            </a:r>
            <a:r>
              <a:rPr lang="en-US" sz="2400" i="1" dirty="0" smtClean="0"/>
              <a:t>w</a:t>
            </a:r>
            <a:r>
              <a:rPr lang="en-US" sz="2400" i="1" baseline="-25000" dirty="0" smtClean="0"/>
              <a:t>i-</a:t>
            </a:r>
            <a:r>
              <a:rPr lang="en-US" sz="2400" baseline="-25000" dirty="0" smtClean="0"/>
              <a:t>1,</a:t>
            </a:r>
            <a:r>
              <a:rPr lang="en-US" sz="2400" i="1" baseline="-25000" dirty="0" smtClean="0"/>
              <a:t>j,</a:t>
            </a:r>
            <a:r>
              <a:rPr lang="en-US" sz="2400" i="1" baseline="-25000" dirty="0" smtClean="0">
                <a:cs typeface="Times New Roman" pitchFamily="18" charset="0"/>
              </a:rPr>
              <a:t>n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)      </a:t>
            </a:r>
            <a:r>
              <a:rPr lang="en-US" sz="2400" i="1" dirty="0" err="1" smtClean="0">
                <a:cs typeface="Times New Roman" pitchFamily="18" charset="0"/>
                <a:sym typeface="Symbol" pitchFamily="18" charset="2"/>
              </a:rPr>
              <a:t>i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=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m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+ 1,…,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Q</a:t>
            </a:r>
            <a:r>
              <a:rPr lang="en-US" sz="2000" i="1" dirty="0" smtClean="0">
                <a:cs typeface="Times New Roman" pitchFamily="18" charset="0"/>
                <a:sym typeface="Symbol" pitchFamily="18" charset="2"/>
              </a:rPr>
              <a:t>. </a:t>
            </a:r>
            <a:r>
              <a:rPr lang="en-US" sz="20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</a:t>
            </a:r>
          </a:p>
          <a:p>
            <a:pPr eaLnBrk="1" hangingPunct="1">
              <a:defRPr/>
            </a:pP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Then </a:t>
            </a:r>
            <a:r>
              <a:rPr lang="en-US" sz="2400" i="1" dirty="0" smtClean="0">
                <a:cs typeface="Times New Roman" pitchFamily="18" charset="0"/>
                <a:sym typeface="Symbol" pitchFamily="18" charset="2"/>
              </a:rPr>
              <a:t>T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is a truth assignment satisfying</a:t>
            </a:r>
            <a:r>
              <a:rPr lang="ru-RU" sz="2400" dirty="0" smtClean="0"/>
              <a:t> </a:t>
            </a:r>
            <a:r>
              <a:rPr lang="en-US" sz="2400" i="1" dirty="0" smtClean="0"/>
              <a:t>Z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), completing the proof</a:t>
            </a:r>
            <a:r>
              <a:rPr lang="ru-RU" sz="2400" dirty="0" smtClean="0"/>
              <a:t>.</a:t>
            </a:r>
            <a:endParaRPr lang="ru-RU" sz="2400" i="1" dirty="0" smtClean="0">
              <a:cs typeface="Times New Roman" pitchFamily="18" charset="0"/>
              <a:sym typeface="Symbol" pitchFamily="18" charset="2"/>
            </a:endParaRPr>
          </a:p>
          <a:p>
            <a:pPr eaLnBrk="1" hangingPunct="1">
              <a:defRPr/>
            </a:pPr>
            <a:endParaRPr lang="en-US" sz="2400" baseline="30000" dirty="0" smtClean="0">
              <a:cs typeface="Times New Roman" pitchFamily="18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3Sat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dirty="0" smtClean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Instance:</a:t>
            </a:r>
            <a:r>
              <a:rPr lang="en-US" dirty="0"/>
              <a:t> A set </a:t>
            </a:r>
            <a:r>
              <a:rPr lang="en-US" i="1" dirty="0"/>
              <a:t>X </a:t>
            </a:r>
            <a:r>
              <a:rPr lang="en-US" dirty="0"/>
              <a:t>of variables and a collection Z of clauses over </a:t>
            </a:r>
            <a:r>
              <a:rPr lang="en-US" i="1" dirty="0"/>
              <a:t>X</a:t>
            </a:r>
            <a:r>
              <a:rPr lang="en-US" dirty="0"/>
              <a:t>, each </a:t>
            </a:r>
            <a:r>
              <a:rPr lang="en-US" dirty="0" smtClean="0"/>
              <a:t>containing </a:t>
            </a:r>
            <a:r>
              <a:rPr lang="en-US" dirty="0"/>
              <a:t>exactly three literals. </a:t>
            </a:r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Question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dirty="0"/>
              <a:t>Is Z satisfiable?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3Sat</a:t>
            </a:r>
            <a:endParaRPr lang="ru-RU" sz="4000" dirty="0" smtClean="0">
              <a:solidFill>
                <a:schemeClr val="tx1"/>
              </a:solidFill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Theorem</a:t>
            </a:r>
            <a:r>
              <a:rPr lang="ru-RU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10</a:t>
            </a:r>
            <a:r>
              <a:rPr lang="ru-RU" sz="3600" dirty="0" smtClean="0">
                <a:solidFill>
                  <a:srgbClr val="FF0000"/>
                </a:solidFill>
              </a:rPr>
              <a:t>.2 </a:t>
            </a:r>
            <a:r>
              <a:rPr lang="en-US" sz="3600" dirty="0" smtClean="0">
                <a:solidFill>
                  <a:srgbClr val="FF0000"/>
                </a:solidFill>
              </a:rPr>
              <a:t>(Cook 1971)</a:t>
            </a:r>
            <a:endParaRPr lang="ru-RU" sz="3600" dirty="0" smtClean="0"/>
          </a:p>
          <a:p>
            <a:pPr eaLnBrk="1" hangingPunct="1">
              <a:buFontTx/>
              <a:buNone/>
            </a:pPr>
            <a:r>
              <a:rPr lang="ru-RU" sz="2800" dirty="0" smtClean="0"/>
              <a:t>    </a:t>
            </a:r>
            <a:r>
              <a:rPr lang="ru-RU" sz="3600" dirty="0" smtClean="0"/>
              <a:t> </a:t>
            </a:r>
            <a:r>
              <a:rPr lang="en-US" sz="3600" dirty="0" smtClean="0"/>
              <a:t>3Sat is </a:t>
            </a:r>
            <a:r>
              <a:rPr lang="en-US" sz="3600" i="1" dirty="0" smtClean="0"/>
              <a:t>NP</a:t>
            </a:r>
            <a:r>
              <a:rPr lang="en-US" sz="3600" dirty="0" smtClean="0"/>
              <a:t>-complete</a:t>
            </a:r>
            <a:r>
              <a:rPr lang="ru-RU" sz="36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9222431"/>
              </p:ext>
            </p:extLst>
          </p:nvPr>
        </p:nvGraphicFramePr>
        <p:xfrm>
          <a:off x="914400" y="1784604"/>
          <a:ext cx="7395652" cy="9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4" name="Equation" r:id="rId3" imgW="4445000" imgH="584200" progId="Equation.3">
                  <p:embed/>
                </p:oleObj>
              </mc:Choice>
              <mc:Fallback>
                <p:oleObj name="Equation" r:id="rId3" imgW="44450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1784604"/>
                        <a:ext cx="7395652" cy="97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9197690"/>
              </p:ext>
            </p:extLst>
          </p:nvPr>
        </p:nvGraphicFramePr>
        <p:xfrm>
          <a:off x="969963" y="3143250"/>
          <a:ext cx="291623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5" name="Equation" r:id="rId5" imgW="1752600" imgH="584200" progId="Equation.3">
                  <p:embed/>
                </p:oleObj>
              </mc:Choice>
              <mc:Fallback>
                <p:oleObj name="Equation" r:id="rId5" imgW="17526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9963" y="3143250"/>
                        <a:ext cx="2916237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7993658"/>
              </p:ext>
            </p:extLst>
          </p:nvPr>
        </p:nvGraphicFramePr>
        <p:xfrm>
          <a:off x="914400" y="4514850"/>
          <a:ext cx="5092701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6" name="Equation" r:id="rId7" imgW="3060700" imgH="584200" progId="Equation.3">
                  <p:embed/>
                </p:oleObj>
              </mc:Choice>
              <mc:Fallback>
                <p:oleObj name="Equation" r:id="rId7" imgW="3060700" imgH="584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14400" y="4514850"/>
                        <a:ext cx="5092701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5666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Stable Set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53400" cy="4525963"/>
          </a:xfrm>
          <a:ln>
            <a:solidFill>
              <a:schemeClr val="bg1"/>
            </a:solidFill>
          </a:ln>
        </p:spPr>
        <p:txBody>
          <a:bodyPr/>
          <a:lstStyle/>
          <a:p>
            <a:endParaRPr lang="ru-RU" sz="2800" dirty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Instance: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A graph </a:t>
            </a:r>
            <a:r>
              <a:rPr lang="en-US" sz="2800" i="1" dirty="0"/>
              <a:t>G </a:t>
            </a:r>
            <a:r>
              <a:rPr lang="en-US" sz="2800" dirty="0"/>
              <a:t>and an integer </a:t>
            </a:r>
            <a:r>
              <a:rPr lang="en-US" sz="2800" i="1" dirty="0"/>
              <a:t>k</a:t>
            </a:r>
            <a:r>
              <a:rPr lang="en-US" sz="2800" dirty="0"/>
              <a:t>. </a:t>
            </a:r>
            <a:endParaRPr lang="ru-RU" sz="2800" dirty="0"/>
          </a:p>
          <a:p>
            <a:r>
              <a:rPr lang="en-US" sz="2800" b="1" dirty="0" smtClean="0">
                <a:solidFill>
                  <a:srgbClr val="FF0000"/>
                </a:solidFill>
              </a:rPr>
              <a:t>Question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/>
              <a:t>Is there a stable set of </a:t>
            </a:r>
            <a:r>
              <a:rPr lang="en-US" sz="2800" i="1" dirty="0"/>
              <a:t>k </a:t>
            </a:r>
            <a:r>
              <a:rPr lang="en-US" sz="2800" dirty="0"/>
              <a:t>vertices? </a:t>
            </a:r>
          </a:p>
          <a:p>
            <a:pPr marL="0" indent="0">
              <a:buNone/>
            </a:pPr>
            <a:endParaRPr lang="ru-RU" sz="2800" dirty="0"/>
          </a:p>
          <a:p>
            <a:r>
              <a:rPr lang="en-US" sz="2800" b="1" dirty="0" smtClean="0">
                <a:solidFill>
                  <a:schemeClr val="hlink"/>
                </a:solidFill>
              </a:rPr>
              <a:t>A </a:t>
            </a:r>
            <a:r>
              <a:rPr lang="en-US" sz="2800" b="1" dirty="0">
                <a:solidFill>
                  <a:schemeClr val="hlink"/>
                </a:solidFill>
              </a:rPr>
              <a:t>stable set </a:t>
            </a:r>
            <a:r>
              <a:rPr lang="en-US" sz="2800" dirty="0">
                <a:solidFill>
                  <a:schemeClr val="hlink"/>
                </a:solidFill>
              </a:rPr>
              <a:t>in </a:t>
            </a:r>
            <a:r>
              <a:rPr lang="en-US" sz="2800" i="1" dirty="0">
                <a:solidFill>
                  <a:schemeClr val="hlink"/>
                </a:solidFill>
              </a:rPr>
              <a:t>G</a:t>
            </a:r>
            <a:r>
              <a:rPr lang="en-US" sz="2800" dirty="0">
                <a:solidFill>
                  <a:schemeClr val="hlink"/>
                </a:solidFill>
              </a:rPr>
              <a:t> is a set of pairwise non-adjacent vertices.</a:t>
            </a:r>
          </a:p>
          <a:p>
            <a:endParaRPr lang="ru-RU" sz="2800" dirty="0">
              <a:solidFill>
                <a:schemeClr val="hlink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tx1"/>
                </a:solidFill>
              </a:rPr>
              <a:t>Stable Set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ru-RU" dirty="0">
              <a:solidFill>
                <a:srgbClr val="FF0000"/>
              </a:solidFill>
            </a:endParaRPr>
          </a:p>
          <a:p>
            <a:pPr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Theorem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10</a:t>
            </a:r>
            <a:r>
              <a:rPr lang="ru-RU" dirty="0" smtClean="0">
                <a:solidFill>
                  <a:srgbClr val="FF0000"/>
                </a:solidFill>
              </a:rPr>
              <a:t>.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(Karp 1972)</a:t>
            </a:r>
            <a:endParaRPr lang="ru-RU" sz="2800" dirty="0"/>
          </a:p>
          <a:p>
            <a:pPr>
              <a:buNone/>
            </a:pPr>
            <a:r>
              <a:rPr lang="ru-RU" sz="2800" dirty="0"/>
              <a:t>     </a:t>
            </a:r>
            <a:r>
              <a:rPr lang="en-US" dirty="0" smtClean="0"/>
              <a:t>Stable </a:t>
            </a:r>
            <a:r>
              <a:rPr lang="en-US" dirty="0"/>
              <a:t>Set is NP-complete. </a:t>
            </a:r>
          </a:p>
          <a:p>
            <a:pPr>
              <a:buFontTx/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Sketch of proof</a:t>
            </a:r>
            <a:endParaRPr lang="ru-RU" dirty="0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 dirty="0" smtClean="0"/>
              <a:t>«</a:t>
            </a:r>
            <a:r>
              <a:rPr lang="en-US" sz="2800" kern="1200" dirty="0">
                <a:latin typeface="Times New Roman" pitchFamily="18" charset="0"/>
              </a:rPr>
              <a:t>Satisfiability</a:t>
            </a:r>
            <a:r>
              <a:rPr lang="ru-RU" sz="2800" dirty="0" smtClean="0"/>
              <a:t>» </a:t>
            </a:r>
            <a:r>
              <a:rPr lang="ru-RU" sz="2800" dirty="0">
                <a:cs typeface="Times New Roman" pitchFamily="18" charset="0"/>
              </a:rPr>
              <a:t>→ </a:t>
            </a:r>
            <a:r>
              <a:rPr lang="ru-RU" sz="2800" dirty="0" smtClean="0"/>
              <a:t>«</a:t>
            </a:r>
            <a:r>
              <a:rPr lang="en-US" sz="2800" dirty="0" smtClean="0"/>
              <a:t>Stable Set</a:t>
            </a:r>
            <a:r>
              <a:rPr lang="ru-RU" sz="2800" dirty="0" smtClean="0"/>
              <a:t>» </a:t>
            </a:r>
            <a:endParaRPr lang="en-US" sz="2800" dirty="0"/>
          </a:p>
          <a:p>
            <a:r>
              <a:rPr lang="ru-RU" sz="2800" dirty="0" smtClean="0"/>
              <a:t>«</a:t>
            </a:r>
            <a:r>
              <a:rPr lang="en-US" sz="2800" kern="1200" dirty="0">
                <a:latin typeface="Times New Roman" pitchFamily="18" charset="0"/>
              </a:rPr>
              <a:t>Satisfiability</a:t>
            </a:r>
            <a:r>
              <a:rPr lang="ru-RU" sz="2800" dirty="0" smtClean="0"/>
              <a:t>»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smtClean="0"/>
              <a:t>Let </a:t>
            </a:r>
            <a:r>
              <a:rPr lang="en-US" sz="2400" i="1" dirty="0"/>
              <a:t>Z</a:t>
            </a:r>
            <a:r>
              <a:rPr lang="en-US" sz="2400" dirty="0"/>
              <a:t> ={Z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i="1" dirty="0" err="1"/>
              <a:t>Z</a:t>
            </a:r>
            <a:r>
              <a:rPr lang="en-US" sz="2400" i="1" baseline="-25000" dirty="0" err="1"/>
              <a:t>m</a:t>
            </a:r>
            <a:r>
              <a:rPr lang="en-US" sz="2400" dirty="0"/>
              <a:t>} </a:t>
            </a:r>
            <a:r>
              <a:rPr lang="en-US" sz="2400" dirty="0" smtClean="0"/>
              <a:t>be a collection of clauses with          </a:t>
            </a:r>
            <a:r>
              <a:rPr lang="en-US" sz="2400" i="1" dirty="0" err="1" smtClean="0"/>
              <a:t>Z</a:t>
            </a:r>
            <a:r>
              <a:rPr lang="en-US" sz="2400" i="1" baseline="-25000" dirty="0" err="1" smtClean="0"/>
              <a:t>i</a:t>
            </a:r>
            <a:r>
              <a:rPr lang="en-US" sz="2400" dirty="0"/>
              <a:t>={</a:t>
            </a:r>
            <a:r>
              <a:rPr lang="el-GR" sz="2400" dirty="0">
                <a:cs typeface="Times New Roman" pitchFamily="18" charset="0"/>
              </a:rPr>
              <a:t>λ</a:t>
            </a:r>
            <a:r>
              <a:rPr lang="en-US" sz="2400" i="1" baseline="-25000" dirty="0">
                <a:cs typeface="Times New Roman" pitchFamily="18" charset="0"/>
              </a:rPr>
              <a:t>i</a:t>
            </a:r>
            <a:r>
              <a:rPr lang="en-US" sz="2400" baseline="-25000" dirty="0">
                <a:cs typeface="Times New Roman" pitchFamily="18" charset="0"/>
              </a:rPr>
              <a:t>1</a:t>
            </a:r>
            <a:r>
              <a:rPr lang="en-US" sz="2400" dirty="0">
                <a:cs typeface="Times New Roman" pitchFamily="18" charset="0"/>
              </a:rPr>
              <a:t>,…, </a:t>
            </a:r>
            <a:r>
              <a:rPr lang="el-GR" sz="2400" dirty="0">
                <a:cs typeface="Times New Roman" pitchFamily="18" charset="0"/>
              </a:rPr>
              <a:t>λ</a:t>
            </a:r>
            <a:r>
              <a:rPr lang="en-US" sz="2400" i="1" baseline="-25000" dirty="0" err="1">
                <a:cs typeface="Times New Roman" pitchFamily="18" charset="0"/>
              </a:rPr>
              <a:t>ik</a:t>
            </a:r>
            <a:r>
              <a:rPr lang="en-US" sz="2400" i="1" baseline="-46000" dirty="0" err="1">
                <a:cs typeface="Times New Roman" pitchFamily="18" charset="0"/>
              </a:rPr>
              <a:t>i</a:t>
            </a:r>
            <a:r>
              <a:rPr lang="en-US" sz="2400" dirty="0"/>
              <a:t>} (</a:t>
            </a:r>
            <a:r>
              <a:rPr lang="en-US" sz="2400" i="1" dirty="0" err="1"/>
              <a:t>i</a:t>
            </a:r>
            <a:r>
              <a:rPr lang="en-US" sz="2400" i="1" dirty="0"/>
              <a:t> </a:t>
            </a:r>
            <a:r>
              <a:rPr lang="en-US" sz="2400" dirty="0"/>
              <a:t>= 1,…,</a:t>
            </a:r>
            <a:r>
              <a:rPr lang="en-US" sz="2400" i="1" dirty="0"/>
              <a:t>m</a:t>
            </a:r>
            <a:r>
              <a:rPr lang="en-US" sz="2400" dirty="0"/>
              <a:t>)</a:t>
            </a:r>
            <a:r>
              <a:rPr lang="ru-RU" sz="2400" dirty="0"/>
              <a:t>, </a:t>
            </a:r>
            <a:r>
              <a:rPr lang="en-US" sz="2400" dirty="0" smtClean="0"/>
              <a:t>where the </a:t>
            </a:r>
            <a:r>
              <a:rPr lang="ru-RU" sz="2400" dirty="0" smtClean="0"/>
              <a:t> </a:t>
            </a:r>
            <a:r>
              <a:rPr lang="el-GR" sz="2400" dirty="0">
                <a:cs typeface="Times New Roman" pitchFamily="18" charset="0"/>
              </a:rPr>
              <a:t>λ</a:t>
            </a:r>
            <a:r>
              <a:rPr lang="en-US" sz="2400" i="1" baseline="-25000" dirty="0" err="1">
                <a:cs typeface="Times New Roman" pitchFamily="18" charset="0"/>
              </a:rPr>
              <a:t>ij</a:t>
            </a:r>
            <a:r>
              <a:rPr lang="ru-RU" sz="2400" dirty="0"/>
              <a:t> </a:t>
            </a:r>
            <a:r>
              <a:rPr lang="en-US" sz="2400" dirty="0" smtClean="0">
                <a:cs typeface="Times New Roman" pitchFamily="18" charset="0"/>
              </a:rPr>
              <a:t>are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literals over some set </a:t>
            </a:r>
            <a:r>
              <a:rPr lang="en-US" sz="2400" i="1" dirty="0" smtClean="0"/>
              <a:t>X </a:t>
            </a:r>
            <a:r>
              <a:rPr lang="en-US" sz="2400" dirty="0" smtClean="0"/>
              <a:t>of variables</a:t>
            </a:r>
            <a:r>
              <a:rPr lang="ru-RU" sz="2400" dirty="0" smtClean="0"/>
              <a:t>.</a:t>
            </a:r>
            <a:endParaRPr lang="ru-RU" sz="2400" dirty="0"/>
          </a:p>
          <a:p>
            <a:r>
              <a:rPr lang="en-US" sz="2800" dirty="0"/>
              <a:t>We shall construct a graph </a:t>
            </a:r>
            <a:r>
              <a:rPr lang="en-US" sz="2800" i="1" dirty="0"/>
              <a:t>G </a:t>
            </a:r>
            <a:r>
              <a:rPr lang="en-US" sz="2800" dirty="0"/>
              <a:t>such that </a:t>
            </a:r>
            <a:r>
              <a:rPr lang="en-US" sz="2800" i="1" dirty="0"/>
              <a:t>G </a:t>
            </a:r>
            <a:r>
              <a:rPr lang="en-US" sz="2800" dirty="0"/>
              <a:t>has a stable set of size </a:t>
            </a:r>
            <a:r>
              <a:rPr lang="en-US" sz="2800" i="1" dirty="0"/>
              <a:t>m </a:t>
            </a:r>
            <a:r>
              <a:rPr lang="en-US" sz="2800" dirty="0"/>
              <a:t>if and only if there is a truth assignment satisfying all </a:t>
            </a:r>
            <a:r>
              <a:rPr lang="en-US" sz="2800" i="1" dirty="0"/>
              <a:t>m </a:t>
            </a:r>
            <a:r>
              <a:rPr lang="en-US" sz="2800" dirty="0"/>
              <a:t>clauses. </a:t>
            </a:r>
          </a:p>
          <a:p>
            <a:pPr marL="0" indent="0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800080"/>
                </a:solidFill>
              </a:rPr>
              <a:t>Definition </a:t>
            </a:r>
            <a:r>
              <a:rPr lang="en-US" dirty="0" smtClean="0">
                <a:solidFill>
                  <a:srgbClr val="800080"/>
                </a:solidFill>
              </a:rPr>
              <a:t>10.2.</a:t>
            </a:r>
            <a:endParaRPr lang="en-US" dirty="0">
              <a:solidFill>
                <a:srgbClr val="800080"/>
              </a:solidFill>
            </a:endParaRPr>
          </a:p>
          <a:p>
            <a:r>
              <a:rPr lang="en-US" dirty="0" smtClean="0"/>
              <a:t>Assume </a:t>
            </a:r>
            <a:r>
              <a:rPr lang="en-US" i="1" dirty="0" smtClean="0"/>
              <a:t>X = </a:t>
            </a:r>
            <a:r>
              <a:rPr lang="en-US" dirty="0" smtClean="0"/>
              <a:t>{</a:t>
            </a:r>
            <a:r>
              <a:rPr lang="en-US" i="1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,…,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k</a:t>
            </a:r>
            <a:r>
              <a:rPr lang="en-US" dirty="0" smtClean="0"/>
              <a:t>} is a set of </a:t>
            </a:r>
            <a:r>
              <a:rPr lang="en-US" b="1" dirty="0" smtClean="0"/>
              <a:t>Boolean variables</a:t>
            </a:r>
            <a:r>
              <a:rPr lang="en-US" dirty="0" smtClean="0"/>
              <a:t>. A </a:t>
            </a:r>
            <a:r>
              <a:rPr lang="en-US" b="1" dirty="0" smtClean="0"/>
              <a:t>truth assignment </a:t>
            </a:r>
            <a:r>
              <a:rPr lang="en-US" dirty="0" smtClean="0"/>
              <a:t>for </a:t>
            </a:r>
            <a:r>
              <a:rPr lang="en-US" i="1" dirty="0" smtClean="0"/>
              <a:t>X</a:t>
            </a:r>
            <a:r>
              <a:rPr lang="en-US" dirty="0" smtClean="0"/>
              <a:t> is a function </a:t>
            </a:r>
            <a:r>
              <a:rPr lang="en-US" i="1" dirty="0" smtClean="0"/>
              <a:t>T</a:t>
            </a:r>
            <a:r>
              <a:rPr lang="en-US" dirty="0" smtClean="0"/>
              <a:t>: </a:t>
            </a:r>
            <a:r>
              <a:rPr lang="en-US" i="1" dirty="0"/>
              <a:t>X </a:t>
            </a:r>
            <a:r>
              <a:rPr lang="en-US" dirty="0"/>
              <a:t>→ {</a:t>
            </a:r>
            <a:r>
              <a:rPr lang="en-US" i="1" dirty="0"/>
              <a:t>true</a:t>
            </a:r>
            <a:r>
              <a:rPr lang="en-US" dirty="0"/>
              <a:t>, </a:t>
            </a:r>
            <a:r>
              <a:rPr lang="en-US" i="1" dirty="0"/>
              <a:t>false</a:t>
            </a:r>
            <a:r>
              <a:rPr lang="en-US" dirty="0"/>
              <a:t>}. </a:t>
            </a:r>
            <a:endParaRPr lang="en-US" dirty="0" smtClean="0"/>
          </a:p>
          <a:p>
            <a:r>
              <a:rPr lang="en-US" dirty="0" smtClean="0"/>
              <a:t>We </a:t>
            </a:r>
            <a:r>
              <a:rPr lang="en-US" dirty="0"/>
              <a:t>extend </a:t>
            </a:r>
            <a:r>
              <a:rPr lang="en-US" i="1" dirty="0"/>
              <a:t>T </a:t>
            </a:r>
            <a:r>
              <a:rPr lang="en-US" dirty="0"/>
              <a:t>to the </a:t>
            </a:r>
            <a:r>
              <a:rPr lang="en-US" dirty="0" smtClean="0"/>
              <a:t>set    </a:t>
            </a:r>
            <a:r>
              <a:rPr lang="en-US" i="1" dirty="0" smtClean="0"/>
              <a:t>                                   </a:t>
            </a:r>
            <a:r>
              <a:rPr lang="en-US" dirty="0" smtClean="0"/>
              <a:t>by setting                      </a:t>
            </a:r>
            <a:r>
              <a:rPr lang="en-US" i="1" dirty="0" smtClean="0"/>
              <a:t> </a:t>
            </a:r>
            <a:r>
              <a:rPr lang="en-US" dirty="0" smtClean="0"/>
              <a:t>if</a:t>
            </a:r>
            <a:r>
              <a:rPr lang="en-US" i="1" dirty="0" smtClean="0"/>
              <a:t> T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:= false and vice versa (</a:t>
            </a:r>
            <a:r>
              <a:rPr lang="en-US" i="1" dirty="0" smtClean="0"/>
              <a:t>x </a:t>
            </a:r>
            <a:r>
              <a:rPr lang="en-US" dirty="0" smtClean="0"/>
              <a:t>can be regarded as the negation of </a:t>
            </a:r>
            <a:r>
              <a:rPr lang="en-US" i="1" dirty="0" smtClean="0"/>
              <a:t>x</a:t>
            </a:r>
            <a:r>
              <a:rPr lang="en-US" dirty="0" smtClean="0"/>
              <a:t>). The elements of </a:t>
            </a:r>
            <a:r>
              <a:rPr lang="en-US" i="1" dirty="0" smtClean="0"/>
              <a:t>L </a:t>
            </a:r>
            <a:r>
              <a:rPr lang="en-US" dirty="0" smtClean="0"/>
              <a:t>are called the literals over </a:t>
            </a:r>
            <a:r>
              <a:rPr lang="en-US" i="1" dirty="0" smtClean="0"/>
              <a:t>X</a:t>
            </a:r>
            <a:r>
              <a:rPr lang="en-US" dirty="0" smtClean="0"/>
              <a:t>. </a:t>
            </a:r>
          </a:p>
          <a:p>
            <a:endParaRPr lang="en-US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342899"/>
              </p:ext>
            </p:extLst>
          </p:nvPr>
        </p:nvGraphicFramePr>
        <p:xfrm>
          <a:off x="4648200" y="3733800"/>
          <a:ext cx="3570732" cy="6131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Equation" r:id="rId3" imgW="1257300" imgH="215900" progId="Equation.3">
                  <p:embed/>
                </p:oleObj>
              </mc:Choice>
              <mc:Fallback>
                <p:oleObj name="Equation" r:id="rId3" imgW="1257300" imgH="2159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648200" y="3733800"/>
                        <a:ext cx="3570732" cy="6131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9643311"/>
              </p:ext>
            </p:extLst>
          </p:nvPr>
        </p:nvGraphicFramePr>
        <p:xfrm>
          <a:off x="2597150" y="4267200"/>
          <a:ext cx="21272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5" imgW="749300" imgH="203200" progId="Equation.3">
                  <p:embed/>
                </p:oleObj>
              </mc:Choice>
              <mc:Fallback>
                <p:oleObj name="Equation" r:id="rId5" imgW="7493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597150" y="4267200"/>
                        <a:ext cx="2127250" cy="576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11441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</a:t>
            </a:r>
            <a:endParaRPr lang="ru-RU" dirty="0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33600"/>
          </a:xfrm>
        </p:spPr>
        <p:txBody>
          <a:bodyPr/>
          <a:lstStyle/>
          <a:p>
            <a:r>
              <a:rPr lang="en-US" sz="2800" dirty="0"/>
              <a:t>For each clause </a:t>
            </a:r>
            <a:r>
              <a:rPr lang="en-US" sz="2800" i="1" dirty="0" err="1" smtClean="0"/>
              <a:t>Z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we introduce a clique of</a:t>
            </a:r>
            <a:r>
              <a:rPr lang="ru-RU" sz="2800" dirty="0" smtClean="0"/>
              <a:t> </a:t>
            </a:r>
            <a:r>
              <a:rPr lang="en-US" sz="2800" i="1" dirty="0" err="1" smtClean="0"/>
              <a:t>k</a:t>
            </a:r>
            <a:r>
              <a:rPr lang="en-US" sz="2800" i="1" baseline="-25000" dirty="0" err="1" smtClean="0"/>
              <a:t>i</a:t>
            </a:r>
            <a:r>
              <a:rPr lang="en-US" sz="2800" i="1" baseline="-25000" dirty="0" smtClean="0"/>
              <a:t> </a:t>
            </a:r>
            <a:r>
              <a:rPr lang="en-US" sz="2800" dirty="0" smtClean="0"/>
              <a:t>vertices </a:t>
            </a:r>
            <a:r>
              <a:rPr lang="en-US" sz="2800" dirty="0"/>
              <a:t>according to the literals in this clause.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Vertices corresponding to different clauses are connected by an </a:t>
            </a:r>
            <a:r>
              <a:rPr lang="en-US" sz="2800" dirty="0" smtClean="0"/>
              <a:t>edge </a:t>
            </a:r>
            <a:r>
              <a:rPr lang="en-US" sz="2800" dirty="0"/>
              <a:t>if and only if the literals contradict each other. </a:t>
            </a:r>
          </a:p>
          <a:p>
            <a:pPr>
              <a:lnSpc>
                <a:spcPct val="90000"/>
              </a:lnSpc>
            </a:pPr>
            <a:endParaRPr lang="ru-RU" sz="2800" dirty="0"/>
          </a:p>
        </p:txBody>
      </p:sp>
      <p:graphicFrame>
        <p:nvGraphicFramePr>
          <p:cNvPr id="179204" name="Object 4"/>
          <p:cNvGraphicFramePr>
            <a:graphicFrameLocks noChangeAspect="1"/>
          </p:cNvGraphicFramePr>
          <p:nvPr/>
        </p:nvGraphicFramePr>
        <p:xfrm>
          <a:off x="914400" y="4114800"/>
          <a:ext cx="72263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1" name="Формула" r:id="rId3" imgW="3606480" imgH="507960" progId="Equation.3">
                  <p:embed/>
                </p:oleObj>
              </mc:Choice>
              <mc:Fallback>
                <p:oleObj name="Формула" r:id="rId3" imgW="36064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4114800"/>
                        <a:ext cx="7226300" cy="1019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Instance</a:t>
            </a:r>
            <a:endParaRPr lang="ru-RU" dirty="0"/>
          </a:p>
        </p:txBody>
      </p:sp>
      <p:graphicFrame>
        <p:nvGraphicFramePr>
          <p:cNvPr id="180228" name="Object 4"/>
          <p:cNvGraphicFramePr>
            <a:graphicFrameLocks noChangeAspect="1"/>
          </p:cNvGraphicFramePr>
          <p:nvPr/>
        </p:nvGraphicFramePr>
        <p:xfrm>
          <a:off x="762000" y="1600200"/>
          <a:ext cx="7593013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5" name="Формула" r:id="rId3" imgW="3771720" imgH="253800" progId="Equation.3">
                  <p:embed/>
                </p:oleObj>
              </mc:Choice>
              <mc:Fallback>
                <p:oleObj name="Формула" r:id="rId3" imgW="377172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600200"/>
                        <a:ext cx="7593013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0229" name="Oval 5"/>
          <p:cNvSpPr>
            <a:spLocks noChangeArrowheads="1"/>
          </p:cNvSpPr>
          <p:nvPr/>
        </p:nvSpPr>
        <p:spPr bwMode="auto">
          <a:xfrm>
            <a:off x="685800" y="4572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0230" name="Oval 6"/>
          <p:cNvSpPr>
            <a:spLocks noChangeArrowheads="1"/>
          </p:cNvSpPr>
          <p:nvPr/>
        </p:nvSpPr>
        <p:spPr bwMode="auto">
          <a:xfrm>
            <a:off x="69342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0231" name="Oval 7"/>
          <p:cNvSpPr>
            <a:spLocks noChangeArrowheads="1"/>
          </p:cNvSpPr>
          <p:nvPr/>
        </p:nvSpPr>
        <p:spPr bwMode="auto">
          <a:xfrm>
            <a:off x="7467600" y="46482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0233" name="Oval 9"/>
          <p:cNvSpPr>
            <a:spLocks noChangeArrowheads="1"/>
          </p:cNvSpPr>
          <p:nvPr/>
        </p:nvSpPr>
        <p:spPr bwMode="auto">
          <a:xfrm>
            <a:off x="1524000" y="3657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0234" name="Oval 10"/>
          <p:cNvSpPr>
            <a:spLocks noChangeArrowheads="1"/>
          </p:cNvSpPr>
          <p:nvPr/>
        </p:nvSpPr>
        <p:spPr bwMode="auto">
          <a:xfrm>
            <a:off x="67818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0236" name="AutoShape 12"/>
          <p:cNvCxnSpPr>
            <a:cxnSpLocks noChangeShapeType="1"/>
            <a:stCxn id="180231" idx="3"/>
            <a:endCxn id="180253" idx="7"/>
          </p:cNvCxnSpPr>
          <p:nvPr/>
        </p:nvCxnSpPr>
        <p:spPr bwMode="auto">
          <a:xfrm flipH="1">
            <a:off x="3940175" y="4778375"/>
            <a:ext cx="3549650" cy="1568450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80238" name="AutoShape 14"/>
          <p:cNvCxnSpPr>
            <a:cxnSpLocks noChangeShapeType="1"/>
            <a:stCxn id="180231" idx="2"/>
            <a:endCxn id="180229" idx="5"/>
          </p:cNvCxnSpPr>
          <p:nvPr/>
        </p:nvCxnSpPr>
        <p:spPr bwMode="auto">
          <a:xfrm flipH="1" flipV="1">
            <a:off x="815975" y="4702175"/>
            <a:ext cx="6651625" cy="222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80241" name="AutoShape 17"/>
          <p:cNvCxnSpPr>
            <a:cxnSpLocks noChangeShapeType="1"/>
            <a:stCxn id="180234" idx="1"/>
            <a:endCxn id="180242" idx="6"/>
          </p:cNvCxnSpPr>
          <p:nvPr/>
        </p:nvCxnSpPr>
        <p:spPr bwMode="auto">
          <a:xfrm flipH="1">
            <a:off x="1371600" y="5737225"/>
            <a:ext cx="5432425" cy="5397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sp>
        <p:nvSpPr>
          <p:cNvPr id="180242" name="Oval 18"/>
          <p:cNvSpPr>
            <a:spLocks noChangeArrowheads="1"/>
          </p:cNvSpPr>
          <p:nvPr/>
        </p:nvSpPr>
        <p:spPr bwMode="auto">
          <a:xfrm>
            <a:off x="1219200" y="57150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0243" name="AutoShape 19"/>
          <p:cNvCxnSpPr>
            <a:cxnSpLocks noChangeShapeType="1"/>
            <a:stCxn id="180251" idx="3"/>
            <a:endCxn id="180242" idx="6"/>
          </p:cNvCxnSpPr>
          <p:nvPr/>
        </p:nvCxnSpPr>
        <p:spPr bwMode="auto">
          <a:xfrm flipH="1">
            <a:off x="1371600" y="2949575"/>
            <a:ext cx="3451225" cy="28416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80244" name="AutoShape 20"/>
          <p:cNvCxnSpPr>
            <a:cxnSpLocks noChangeShapeType="1"/>
            <a:stCxn id="180229" idx="4"/>
            <a:endCxn id="180242" idx="0"/>
          </p:cNvCxnSpPr>
          <p:nvPr/>
        </p:nvCxnSpPr>
        <p:spPr bwMode="auto">
          <a:xfrm>
            <a:off x="762000" y="4724400"/>
            <a:ext cx="533400" cy="9906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245" name="AutoShape 21"/>
          <p:cNvCxnSpPr>
            <a:cxnSpLocks noChangeShapeType="1"/>
            <a:stCxn id="180231" idx="3"/>
            <a:endCxn id="180234" idx="0"/>
          </p:cNvCxnSpPr>
          <p:nvPr/>
        </p:nvCxnSpPr>
        <p:spPr bwMode="auto">
          <a:xfrm flipH="1">
            <a:off x="6858000" y="4778375"/>
            <a:ext cx="631825" cy="9366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246" name="AutoShape 22"/>
          <p:cNvCxnSpPr>
            <a:cxnSpLocks noChangeShapeType="1"/>
            <a:stCxn id="180233" idx="2"/>
            <a:endCxn id="180229" idx="7"/>
          </p:cNvCxnSpPr>
          <p:nvPr/>
        </p:nvCxnSpPr>
        <p:spPr bwMode="auto">
          <a:xfrm flipH="1">
            <a:off x="815975" y="3733800"/>
            <a:ext cx="708025" cy="8604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247" name="AutoShape 23"/>
          <p:cNvCxnSpPr>
            <a:cxnSpLocks noChangeShapeType="1"/>
            <a:stCxn id="180230" idx="5"/>
            <a:endCxn id="180231" idx="1"/>
          </p:cNvCxnSpPr>
          <p:nvPr/>
        </p:nvCxnSpPr>
        <p:spPr bwMode="auto">
          <a:xfrm>
            <a:off x="7064375" y="3787775"/>
            <a:ext cx="425450" cy="88265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248" name="AutoShape 24"/>
          <p:cNvCxnSpPr>
            <a:cxnSpLocks noChangeShapeType="1"/>
            <a:stCxn id="180233" idx="4"/>
            <a:endCxn id="180242" idx="7"/>
          </p:cNvCxnSpPr>
          <p:nvPr/>
        </p:nvCxnSpPr>
        <p:spPr bwMode="auto">
          <a:xfrm flipH="1">
            <a:off x="1349375" y="3810000"/>
            <a:ext cx="250825" cy="1927225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249" name="AutoShape 25"/>
          <p:cNvCxnSpPr>
            <a:cxnSpLocks noChangeShapeType="1"/>
            <a:stCxn id="180230" idx="4"/>
            <a:endCxn id="180234" idx="0"/>
          </p:cNvCxnSpPr>
          <p:nvPr/>
        </p:nvCxnSpPr>
        <p:spPr bwMode="auto">
          <a:xfrm flipH="1">
            <a:off x="6858000" y="3810000"/>
            <a:ext cx="152400" cy="190500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80250" name="Oval 26"/>
          <p:cNvSpPr>
            <a:spLocks noChangeArrowheads="1"/>
          </p:cNvSpPr>
          <p:nvPr/>
        </p:nvSpPr>
        <p:spPr bwMode="auto">
          <a:xfrm>
            <a:off x="37338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0251" name="Oval 27"/>
          <p:cNvSpPr>
            <a:spLocks noChangeArrowheads="1"/>
          </p:cNvSpPr>
          <p:nvPr/>
        </p:nvSpPr>
        <p:spPr bwMode="auto">
          <a:xfrm>
            <a:off x="4800600" y="28194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0252" name="AutoShape 28"/>
          <p:cNvCxnSpPr>
            <a:cxnSpLocks noChangeShapeType="1"/>
            <a:stCxn id="180251" idx="2"/>
            <a:endCxn id="180250" idx="6"/>
          </p:cNvCxnSpPr>
          <p:nvPr/>
        </p:nvCxnSpPr>
        <p:spPr bwMode="auto">
          <a:xfrm flipH="1">
            <a:off x="3886200" y="2895600"/>
            <a:ext cx="91440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180253" name="Oval 29"/>
          <p:cNvSpPr>
            <a:spLocks noChangeArrowheads="1"/>
          </p:cNvSpPr>
          <p:nvPr/>
        </p:nvSpPr>
        <p:spPr bwMode="auto">
          <a:xfrm>
            <a:off x="3810000" y="632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80254" name="Oval 30"/>
          <p:cNvSpPr>
            <a:spLocks noChangeArrowheads="1"/>
          </p:cNvSpPr>
          <p:nvPr/>
        </p:nvSpPr>
        <p:spPr bwMode="auto">
          <a:xfrm>
            <a:off x="4876800" y="6324600"/>
            <a:ext cx="152400" cy="152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cxnSp>
        <p:nvCxnSpPr>
          <p:cNvPr id="180255" name="AutoShape 31"/>
          <p:cNvCxnSpPr>
            <a:cxnSpLocks noChangeShapeType="1"/>
            <a:stCxn id="180254" idx="2"/>
            <a:endCxn id="180253" idx="6"/>
          </p:cNvCxnSpPr>
          <p:nvPr/>
        </p:nvCxnSpPr>
        <p:spPr bwMode="auto">
          <a:xfrm flipH="1">
            <a:off x="3962400" y="6400800"/>
            <a:ext cx="914400" cy="0"/>
          </a:xfrm>
          <a:prstGeom prst="straightConnector1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180256" name="AutoShape 32"/>
          <p:cNvCxnSpPr>
            <a:cxnSpLocks noChangeShapeType="1"/>
            <a:stCxn id="180242" idx="6"/>
            <a:endCxn id="180254" idx="1"/>
          </p:cNvCxnSpPr>
          <p:nvPr/>
        </p:nvCxnSpPr>
        <p:spPr bwMode="auto">
          <a:xfrm>
            <a:off x="1371600" y="5791200"/>
            <a:ext cx="3527425" cy="5556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80257" name="AutoShape 33"/>
          <p:cNvCxnSpPr>
            <a:cxnSpLocks noChangeShapeType="1"/>
            <a:stCxn id="180230" idx="2"/>
            <a:endCxn id="180250" idx="5"/>
          </p:cNvCxnSpPr>
          <p:nvPr/>
        </p:nvCxnSpPr>
        <p:spPr bwMode="auto">
          <a:xfrm flipH="1" flipV="1">
            <a:off x="3863975" y="2949575"/>
            <a:ext cx="3070225" cy="7842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cxnSp>
        <p:nvCxnSpPr>
          <p:cNvPr id="180258" name="AutoShape 34"/>
          <p:cNvCxnSpPr>
            <a:cxnSpLocks noChangeShapeType="1"/>
            <a:stCxn id="180250" idx="3"/>
            <a:endCxn id="180233" idx="6"/>
          </p:cNvCxnSpPr>
          <p:nvPr/>
        </p:nvCxnSpPr>
        <p:spPr bwMode="auto">
          <a:xfrm flipH="1">
            <a:off x="1676400" y="2949575"/>
            <a:ext cx="2079625" cy="784225"/>
          </a:xfrm>
          <a:prstGeom prst="straightConnector1">
            <a:avLst/>
          </a:prstGeom>
          <a:noFill/>
          <a:ln w="31750">
            <a:solidFill>
              <a:srgbClr val="FF0000"/>
            </a:solidFill>
            <a:round/>
            <a:headEnd/>
            <a:tailEnd/>
          </a:ln>
          <a:effectLst/>
        </p:spPr>
      </p:cxnSp>
      <p:graphicFrame>
        <p:nvGraphicFramePr>
          <p:cNvPr id="180259" name="Object 35"/>
          <p:cNvGraphicFramePr>
            <a:graphicFrameLocks noChangeAspect="1"/>
          </p:cNvGraphicFramePr>
          <p:nvPr/>
        </p:nvGraphicFramePr>
        <p:xfrm>
          <a:off x="1160463" y="3276600"/>
          <a:ext cx="287337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6" name="Формула" r:id="rId5" imgW="164880" imgH="241200" progId="Equation.3">
                  <p:embed/>
                </p:oleObj>
              </mc:Choice>
              <mc:Fallback>
                <p:oleObj name="Формула" r:id="rId5" imgW="16488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60463" y="3276600"/>
                        <a:ext cx="287337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1" name="Object 37"/>
          <p:cNvGraphicFramePr>
            <a:graphicFrameLocks noChangeAspect="1"/>
          </p:cNvGraphicFramePr>
          <p:nvPr/>
        </p:nvGraphicFramePr>
        <p:xfrm>
          <a:off x="7162800" y="3313113"/>
          <a:ext cx="287338" cy="420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7" name="Формула" r:id="rId7" imgW="164880" imgH="241200" progId="Equation.3">
                  <p:embed/>
                </p:oleObj>
              </mc:Choice>
              <mc:Fallback>
                <p:oleObj name="Формула" r:id="rId7" imgW="1648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313113"/>
                        <a:ext cx="287338" cy="4206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2" name="Object 38"/>
          <p:cNvGraphicFramePr>
            <a:graphicFrameLocks noChangeAspect="1"/>
          </p:cNvGraphicFramePr>
          <p:nvPr/>
        </p:nvGraphicFramePr>
        <p:xfrm>
          <a:off x="5029200" y="2605088"/>
          <a:ext cx="309563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8" name="Формула" r:id="rId9" imgW="177480" imgH="253800" progId="Equation.3">
                  <p:embed/>
                </p:oleObj>
              </mc:Choice>
              <mc:Fallback>
                <p:oleObj name="Формула" r:id="rId9" imgW="177480" imgH="2538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605088"/>
                        <a:ext cx="309563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3" name="Object 39"/>
          <p:cNvGraphicFramePr>
            <a:graphicFrameLocks noChangeAspect="1"/>
          </p:cNvGraphicFramePr>
          <p:nvPr/>
        </p:nvGraphicFramePr>
        <p:xfrm>
          <a:off x="5181600" y="6110288"/>
          <a:ext cx="309563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09" name="Формула" r:id="rId11" imgW="177480" imgH="253800" progId="Equation.3">
                  <p:embed/>
                </p:oleObj>
              </mc:Choice>
              <mc:Fallback>
                <p:oleObj name="Формула" r:id="rId11" imgW="177480" imgH="2538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6110288"/>
                        <a:ext cx="309563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4" name="Object 40"/>
          <p:cNvGraphicFramePr>
            <a:graphicFrameLocks noChangeAspect="1"/>
          </p:cNvGraphicFramePr>
          <p:nvPr/>
        </p:nvGraphicFramePr>
        <p:xfrm>
          <a:off x="7081838" y="5653088"/>
          <a:ext cx="309562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0" name="Формула" r:id="rId13" imgW="177480" imgH="253800" progId="Equation.3">
                  <p:embed/>
                </p:oleObj>
              </mc:Choice>
              <mc:Fallback>
                <p:oleObj name="Формула" r:id="rId13" imgW="177480" imgH="2538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81838" y="5653088"/>
                        <a:ext cx="309562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5" name="Object 41"/>
          <p:cNvGraphicFramePr>
            <a:graphicFrameLocks noChangeAspect="1"/>
          </p:cNvGraphicFramePr>
          <p:nvPr/>
        </p:nvGraphicFramePr>
        <p:xfrm>
          <a:off x="7691438" y="4445000"/>
          <a:ext cx="309562" cy="420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1" name="Формула" r:id="rId14" imgW="177480" imgH="241200" progId="Equation.3">
                  <p:embed/>
                </p:oleObj>
              </mc:Choice>
              <mc:Fallback>
                <p:oleObj name="Формула" r:id="rId14" imgW="17748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1438" y="4445000"/>
                        <a:ext cx="309562" cy="420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6" name="Object 42"/>
          <p:cNvGraphicFramePr>
            <a:graphicFrameLocks noChangeAspect="1"/>
          </p:cNvGraphicFramePr>
          <p:nvPr/>
        </p:nvGraphicFramePr>
        <p:xfrm>
          <a:off x="3375025" y="2514600"/>
          <a:ext cx="265113" cy="376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2" name="Формула" r:id="rId16" imgW="152280" imgH="215640" progId="Equation.3">
                  <p:embed/>
                </p:oleObj>
              </mc:Choice>
              <mc:Fallback>
                <p:oleObj name="Формула" r:id="rId16" imgW="152280" imgH="21564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5025" y="2514600"/>
                        <a:ext cx="265113" cy="376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7" name="Object 43"/>
          <p:cNvGraphicFramePr>
            <a:graphicFrameLocks noChangeAspect="1"/>
          </p:cNvGraphicFramePr>
          <p:nvPr/>
        </p:nvGraphicFramePr>
        <p:xfrm>
          <a:off x="376238" y="4424363"/>
          <a:ext cx="3095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3" name="Формула" r:id="rId18" imgW="177480" imgH="215640" progId="Equation.3">
                  <p:embed/>
                </p:oleObj>
              </mc:Choice>
              <mc:Fallback>
                <p:oleObj name="Формула" r:id="rId18" imgW="177480" imgH="21564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238" y="4424363"/>
                        <a:ext cx="30956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8" name="Object 44"/>
          <p:cNvGraphicFramePr>
            <a:graphicFrameLocks noChangeAspect="1"/>
          </p:cNvGraphicFramePr>
          <p:nvPr/>
        </p:nvGraphicFramePr>
        <p:xfrm>
          <a:off x="3424238" y="6100763"/>
          <a:ext cx="309562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4" name="Формула" r:id="rId20" imgW="177480" imgH="215640" progId="Equation.3">
                  <p:embed/>
                </p:oleObj>
              </mc:Choice>
              <mc:Fallback>
                <p:oleObj name="Формула" r:id="rId20" imgW="177480" imgH="215640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4238" y="6100763"/>
                        <a:ext cx="309562" cy="376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0269" name="Object 45"/>
          <p:cNvGraphicFramePr>
            <a:graphicFrameLocks noChangeAspect="1"/>
          </p:cNvGraphicFramePr>
          <p:nvPr/>
        </p:nvGraphicFramePr>
        <p:xfrm>
          <a:off x="849313" y="5551488"/>
          <a:ext cx="287337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415" name="Формула" r:id="rId22" imgW="164880" imgH="228600" progId="Equation.3">
                  <p:embed/>
                </p:oleObj>
              </mc:Choice>
              <mc:Fallback>
                <p:oleObj name="Формула" r:id="rId22" imgW="164880" imgH="228600" progId="Equation.3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9313" y="5551488"/>
                        <a:ext cx="287337" cy="398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ru-RU" dirty="0"/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Suppose </a:t>
            </a:r>
            <a:r>
              <a:rPr lang="en-US" sz="2800" i="1" dirty="0"/>
              <a:t>G </a:t>
            </a:r>
            <a:r>
              <a:rPr lang="en-US" sz="2800" dirty="0"/>
              <a:t>has a stable set of size </a:t>
            </a:r>
            <a:r>
              <a:rPr lang="en-US" sz="2800" i="1" dirty="0"/>
              <a:t>m</a:t>
            </a:r>
            <a:r>
              <a:rPr lang="en-US" sz="2800" dirty="0"/>
              <a:t>. </a:t>
            </a:r>
          </a:p>
          <a:p>
            <a:r>
              <a:rPr lang="en-US" sz="2800" dirty="0"/>
              <a:t>Then its vertices specify pairwise </a:t>
            </a:r>
            <a:r>
              <a:rPr lang="en-US" sz="2800" dirty="0" smtClean="0"/>
              <a:t>compatible </a:t>
            </a:r>
            <a:r>
              <a:rPr lang="en-US" sz="2800" dirty="0"/>
              <a:t>literals belonging to different clauses. </a:t>
            </a:r>
          </a:p>
          <a:p>
            <a:r>
              <a:rPr lang="en-US" sz="2800" dirty="0"/>
              <a:t>Setting each of these literals to be true (and setting variables not occurring there arbitrarily) we obtain a truth assignment satisfying all </a:t>
            </a:r>
            <a:r>
              <a:rPr lang="en-US" sz="2800" i="1" dirty="0"/>
              <a:t>m </a:t>
            </a:r>
            <a:r>
              <a:rPr lang="en-US" sz="2800" dirty="0"/>
              <a:t>clauses.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</a:t>
            </a:r>
            <a:endParaRPr lang="ru-RU" dirty="0"/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Conversely, if some truth assignment satisfies all </a:t>
            </a:r>
            <a:r>
              <a:rPr lang="en-US" i="1" dirty="0"/>
              <a:t>m </a:t>
            </a:r>
            <a:r>
              <a:rPr lang="en-US" dirty="0"/>
              <a:t>clauses, then we choose a literal which is true out of each clause.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set of corresponding vertices then defines a stable set of size </a:t>
            </a:r>
            <a:r>
              <a:rPr lang="en-US" i="1" dirty="0"/>
              <a:t>m </a:t>
            </a:r>
            <a:r>
              <a:rPr lang="en-US" dirty="0"/>
              <a:t>in </a:t>
            </a:r>
            <a:r>
              <a:rPr lang="en-US" i="1" dirty="0"/>
              <a:t>G</a:t>
            </a:r>
            <a:r>
              <a:rPr lang="en-US" dirty="0"/>
              <a:t>.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chemeClr val="tx1"/>
                </a:solidFill>
              </a:rPr>
              <a:t>Homework</a:t>
            </a:r>
            <a:endParaRPr lang="ru-RU" sz="4000" dirty="0">
              <a:solidFill>
                <a:schemeClr val="tx1"/>
              </a:solidFill>
            </a:endParaRP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Vertex Cover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Instance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A graph </a:t>
            </a:r>
            <a:r>
              <a:rPr lang="en-US" sz="2400" i="1" dirty="0"/>
              <a:t>G </a:t>
            </a:r>
            <a:r>
              <a:rPr lang="en-US" sz="2400" dirty="0"/>
              <a:t>and an integer </a:t>
            </a:r>
            <a:r>
              <a:rPr lang="en-US" sz="2400" i="1" dirty="0"/>
              <a:t>k</a:t>
            </a:r>
            <a:r>
              <a:rPr lang="en-US" sz="2400" dirty="0" smtClean="0"/>
              <a:t>.</a:t>
            </a:r>
            <a:endParaRPr lang="ru-RU" sz="2400" dirty="0"/>
          </a:p>
          <a:p>
            <a:r>
              <a:rPr lang="en-US" sz="2400" b="1" dirty="0" smtClean="0">
                <a:solidFill>
                  <a:srgbClr val="FF0000"/>
                </a:solidFill>
              </a:rPr>
              <a:t>Question</a:t>
            </a:r>
            <a:r>
              <a:rPr lang="ru-RU" sz="2400" b="1" dirty="0" smtClean="0">
                <a:solidFill>
                  <a:srgbClr val="FF0000"/>
                </a:solidFill>
              </a:rPr>
              <a:t>.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/>
              <a:t>Is there a vertex cover of cardinality </a:t>
            </a:r>
            <a:r>
              <a:rPr lang="en-US" sz="2400" i="1" dirty="0"/>
              <a:t>k</a:t>
            </a:r>
            <a:r>
              <a:rPr lang="en-US" sz="2400" dirty="0"/>
              <a:t>? </a:t>
            </a:r>
          </a:p>
          <a:p>
            <a:pPr marL="0" indent="0">
              <a:buNone/>
            </a:pPr>
            <a:r>
              <a:rPr lang="en-US" sz="2400" dirty="0" smtClean="0"/>
              <a:t>Clique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Instance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A graph </a:t>
            </a:r>
            <a:r>
              <a:rPr lang="en-US" sz="2400" i="1" dirty="0"/>
              <a:t>G </a:t>
            </a:r>
            <a:r>
              <a:rPr lang="en-US" sz="2400" dirty="0"/>
              <a:t>and an integer </a:t>
            </a:r>
            <a:r>
              <a:rPr lang="en-US" sz="2400" i="1" dirty="0"/>
              <a:t>k</a:t>
            </a:r>
            <a:r>
              <a:rPr lang="en-US" sz="2400" dirty="0"/>
              <a:t>.</a:t>
            </a:r>
            <a:endParaRPr lang="ru-RU" sz="2400" dirty="0"/>
          </a:p>
          <a:p>
            <a:r>
              <a:rPr lang="en-US" sz="2400" b="1" dirty="0">
                <a:solidFill>
                  <a:srgbClr val="FF0000"/>
                </a:solidFill>
              </a:rPr>
              <a:t>Question</a:t>
            </a:r>
            <a:r>
              <a:rPr lang="ru-RU" sz="2400" b="1" dirty="0">
                <a:solidFill>
                  <a:srgbClr val="FF0000"/>
                </a:solidFill>
              </a:rPr>
              <a:t>.</a:t>
            </a:r>
            <a:r>
              <a:rPr lang="ru-RU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Has </a:t>
            </a:r>
            <a:r>
              <a:rPr lang="en-US" sz="2400" i="1" dirty="0" smtClean="0"/>
              <a:t>G</a:t>
            </a:r>
            <a:r>
              <a:rPr lang="en-US" sz="2400" dirty="0" smtClean="0"/>
              <a:t> a clique </a:t>
            </a:r>
            <a:r>
              <a:rPr lang="en-US" sz="2400" dirty="0"/>
              <a:t>of cardinality </a:t>
            </a:r>
            <a:r>
              <a:rPr lang="en-US" sz="2400" i="1" dirty="0"/>
              <a:t>k</a:t>
            </a:r>
            <a:r>
              <a:rPr lang="en-US" sz="2400" dirty="0"/>
              <a:t>? 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Prove NP-completeness of Vertex cover and Clique.</a:t>
            </a:r>
            <a:endParaRPr lang="ru-RU" sz="2400" dirty="0"/>
          </a:p>
          <a:p>
            <a:endParaRPr lang="ru-RU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clause</a:t>
            </a:r>
            <a:r>
              <a:rPr lang="en-US" dirty="0"/>
              <a:t> over </a:t>
            </a:r>
            <a:r>
              <a:rPr lang="en-US" i="1" dirty="0"/>
              <a:t>X </a:t>
            </a:r>
            <a:r>
              <a:rPr lang="en-US" dirty="0"/>
              <a:t>is a set of literals over </a:t>
            </a:r>
            <a:r>
              <a:rPr lang="en-US" i="1" dirty="0"/>
              <a:t>X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clause represents the disjunction of those literals and is </a:t>
            </a:r>
            <a:r>
              <a:rPr lang="en-US" b="1" dirty="0"/>
              <a:t>satisfied</a:t>
            </a:r>
            <a:r>
              <a:rPr lang="en-US" dirty="0"/>
              <a:t> by a truth assignment iff at least one of its members is true.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family </a:t>
            </a:r>
            <a:r>
              <a:rPr lang="en-US" i="1" dirty="0"/>
              <a:t>Z</a:t>
            </a:r>
            <a:r>
              <a:rPr lang="en-US" dirty="0"/>
              <a:t> of clauses over </a:t>
            </a:r>
            <a:r>
              <a:rPr lang="en-US" i="1" dirty="0"/>
              <a:t>X </a:t>
            </a:r>
            <a:r>
              <a:rPr lang="en-US" dirty="0"/>
              <a:t>is </a:t>
            </a:r>
            <a:r>
              <a:rPr lang="en-US" b="1" dirty="0"/>
              <a:t>satisfiable</a:t>
            </a:r>
            <a:r>
              <a:rPr lang="en-US" dirty="0"/>
              <a:t> iff there is some truth assignment simultaneously satisfying all of its clauses.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94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Satisfiability</a:t>
            </a:r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Instance: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</a:t>
            </a:r>
            <a:r>
              <a:rPr lang="ru-RU" dirty="0" smtClean="0"/>
              <a:t> </a:t>
            </a:r>
            <a:r>
              <a:rPr lang="en-US" dirty="0" smtClean="0"/>
              <a:t>set</a:t>
            </a:r>
            <a:r>
              <a:rPr lang="ru-RU" dirty="0" smtClean="0"/>
              <a:t> </a:t>
            </a:r>
            <a:r>
              <a:rPr lang="en-US" i="1" dirty="0" smtClean="0"/>
              <a:t>X</a:t>
            </a:r>
            <a:r>
              <a:rPr lang="en-US" dirty="0" smtClean="0"/>
              <a:t> of variables and a family</a:t>
            </a:r>
            <a:r>
              <a:rPr lang="ru-RU" dirty="0" smtClean="0"/>
              <a:t> </a:t>
            </a:r>
            <a:r>
              <a:rPr lang="en-US" i="1" dirty="0" smtClean="0"/>
              <a:t>Z </a:t>
            </a:r>
            <a:r>
              <a:rPr lang="en-US" dirty="0" smtClean="0"/>
              <a:t>of clauses over </a:t>
            </a:r>
            <a:r>
              <a:rPr lang="en-US" i="1" dirty="0"/>
              <a:t>X</a:t>
            </a:r>
            <a:r>
              <a:rPr lang="ru-RU" dirty="0" smtClean="0"/>
              <a:t>.</a:t>
            </a:r>
          </a:p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Question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</a:t>
            </a:r>
            <a:r>
              <a:rPr lang="en-US" i="1" dirty="0" smtClean="0"/>
              <a:t>Z</a:t>
            </a:r>
            <a:r>
              <a:rPr lang="ru-RU" dirty="0" smtClean="0"/>
              <a:t> </a:t>
            </a:r>
            <a:r>
              <a:rPr lang="en-US" dirty="0" smtClean="0"/>
              <a:t>satisfiable</a:t>
            </a:r>
            <a:r>
              <a:rPr lang="ru-RU" dirty="0" smtClean="0"/>
              <a:t>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Cook Theorem </a:t>
            </a:r>
            <a:r>
              <a:rPr lang="ru-RU" sz="4000" dirty="0" smtClean="0"/>
              <a:t>(</a:t>
            </a:r>
            <a:r>
              <a:rPr lang="en-US" sz="4000" dirty="0" smtClean="0"/>
              <a:t>Cook </a:t>
            </a:r>
            <a:r>
              <a:rPr lang="ru-RU" sz="4000" dirty="0" smtClean="0"/>
              <a:t>1971)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ru-RU" sz="2800" dirty="0" smtClean="0"/>
          </a:p>
          <a:p>
            <a:pPr eaLnBrk="1" hangingPunct="1">
              <a:buFontTx/>
              <a:buNone/>
            </a:pPr>
            <a:r>
              <a:rPr lang="ru-RU" sz="2800" dirty="0" smtClean="0"/>
              <a:t>    </a:t>
            </a:r>
            <a:r>
              <a:rPr lang="en-US" dirty="0" smtClean="0">
                <a:solidFill>
                  <a:srgbClr val="FF0000"/>
                </a:solidFill>
              </a:rPr>
              <a:t>Theorem 10.1</a:t>
            </a:r>
            <a:endParaRPr lang="ru-RU" dirty="0" smtClean="0">
              <a:solidFill>
                <a:srgbClr val="FF0000"/>
              </a:solidFill>
            </a:endParaRPr>
          </a:p>
          <a:p>
            <a:pPr eaLnBrk="1" hangingPunct="1">
              <a:buNone/>
            </a:pPr>
            <a:r>
              <a:rPr lang="ru-RU" sz="2800" dirty="0" smtClean="0"/>
              <a:t>     </a:t>
            </a:r>
            <a:r>
              <a:rPr lang="en-US" sz="2800" dirty="0"/>
              <a:t>Satisfiability is NP-</a:t>
            </a:r>
            <a:r>
              <a:rPr lang="en-US" sz="2800" dirty="0" smtClean="0"/>
              <a:t>complete</a:t>
            </a:r>
            <a:r>
              <a:rPr lang="ru-RU" sz="2800" dirty="0" smtClean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Proof</a:t>
            </a:r>
            <a:endParaRPr lang="ru-RU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400" dirty="0" smtClean="0"/>
          </a:p>
          <a:p>
            <a:r>
              <a:rPr lang="en-US" sz="3600" dirty="0"/>
              <a:t>Satisfiability belongs to NP because a satisfying truth assignment serves as a certificate for any yes-instance, which of course can be checked in polynomial time. </a:t>
            </a:r>
          </a:p>
          <a:p>
            <a:pPr eaLnBrk="1" hangingPunct="1"/>
            <a:endParaRPr lang="ru-RU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Proof</a:t>
            </a:r>
            <a:endParaRPr lang="ru-RU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/>
              <a:t>Let now </a:t>
            </a:r>
            <a:r>
              <a:rPr lang="el-GR" sz="2400" i="1" dirty="0">
                <a:cs typeface="Times New Roman" pitchFamily="18" charset="0"/>
              </a:rPr>
              <a:t>Π</a:t>
            </a:r>
            <a:r>
              <a:rPr lang="en-US" sz="2400" dirty="0" smtClean="0"/>
              <a:t> </a:t>
            </a:r>
            <a:r>
              <a:rPr lang="en-US" sz="2400" dirty="0"/>
              <a:t>= (</a:t>
            </a:r>
            <a:r>
              <a:rPr lang="en-US" sz="2400" i="1" dirty="0"/>
              <a:t>X</a:t>
            </a:r>
            <a:r>
              <a:rPr lang="en-US" sz="2400" dirty="0"/>
              <a:t>,</a:t>
            </a:r>
            <a:r>
              <a:rPr lang="en-US" sz="2400" i="1" dirty="0"/>
              <a:t>Y</a:t>
            </a:r>
            <a:r>
              <a:rPr lang="en-US" sz="2400" dirty="0"/>
              <a:t>) be any other problem in NP. We have to show that P polynomially transforms to Satisfiability.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By d</a:t>
            </a:r>
            <a:r>
              <a:rPr lang="en-US" sz="2400" dirty="0" smtClean="0"/>
              <a:t>efinition </a:t>
            </a:r>
            <a:r>
              <a:rPr lang="en-US" sz="2400" dirty="0"/>
              <a:t>there is a polynomial </a:t>
            </a:r>
            <a:r>
              <a:rPr lang="en-US" sz="2400" i="1" dirty="0"/>
              <a:t>p </a:t>
            </a:r>
            <a:r>
              <a:rPr lang="en-US" sz="2400" dirty="0"/>
              <a:t>and a decision problem 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l-GR" sz="2400" i="1" dirty="0" smtClean="0">
                <a:cs typeface="Times New Roman" pitchFamily="18" charset="0"/>
              </a:rPr>
              <a:t>Π</a:t>
            </a:r>
            <a:r>
              <a:rPr lang="en-US" sz="2400" i="1" dirty="0" smtClean="0">
                <a:cs typeface="Times New Roman" pitchFamily="18" charset="0"/>
              </a:rPr>
              <a:t>'</a:t>
            </a:r>
            <a:r>
              <a:rPr lang="ru-RU" sz="2400" i="1" dirty="0" smtClean="0">
                <a:cs typeface="Times New Roman" pitchFamily="18" charset="0"/>
              </a:rPr>
              <a:t>=</a:t>
            </a:r>
            <a:r>
              <a:rPr lang="ru-RU" sz="2400" dirty="0" smtClean="0">
                <a:cs typeface="Times New Roman" pitchFamily="18" charset="0"/>
              </a:rPr>
              <a:t>(</a:t>
            </a:r>
            <a:r>
              <a:rPr lang="en-US" sz="2400" i="1" dirty="0" smtClean="0">
                <a:cs typeface="Times New Roman" pitchFamily="18" charset="0"/>
              </a:rPr>
              <a:t>X'</a:t>
            </a:r>
            <a:r>
              <a:rPr lang="en-US" sz="2400" dirty="0" smtClean="0">
                <a:cs typeface="Times New Roman" pitchFamily="18" charset="0"/>
              </a:rPr>
              <a:t>,</a:t>
            </a:r>
            <a:r>
              <a:rPr lang="en-US" sz="2400" i="1" dirty="0" smtClean="0">
                <a:cs typeface="Times New Roman" pitchFamily="18" charset="0"/>
              </a:rPr>
              <a:t>Y'</a:t>
            </a:r>
            <a:r>
              <a:rPr lang="ru-RU" sz="2400" dirty="0" smtClean="0">
                <a:cs typeface="Times New Roman" pitchFamily="18" charset="0"/>
              </a:rPr>
              <a:t>)</a:t>
            </a:r>
            <a:r>
              <a:rPr lang="en-US" sz="2400" dirty="0" smtClean="0">
                <a:cs typeface="Times New Roman" pitchFamily="18" charset="0"/>
              </a:rPr>
              <a:t> in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i="1" dirty="0" smtClean="0">
                <a:cs typeface="Times New Roman" pitchFamily="18" charset="0"/>
              </a:rPr>
              <a:t>P</a:t>
            </a:r>
            <a:r>
              <a:rPr lang="ru-RU" sz="2400" dirty="0" smtClean="0">
                <a:cs typeface="Times New Roman" pitchFamily="18" charset="0"/>
              </a:rPr>
              <a:t>, </a:t>
            </a:r>
            <a:r>
              <a:rPr lang="en-US" sz="2400" dirty="0" smtClean="0">
                <a:cs typeface="Times New Roman" pitchFamily="18" charset="0"/>
              </a:rPr>
              <a:t>where</a:t>
            </a: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2400" i="1" dirty="0" smtClean="0">
                <a:cs typeface="Times New Roman" pitchFamily="18" charset="0"/>
              </a:rPr>
              <a:t>X' </a:t>
            </a:r>
            <a:r>
              <a:rPr lang="en-US" sz="2400" dirty="0" smtClean="0">
                <a:cs typeface="Times New Roman" pitchFamily="18" charset="0"/>
              </a:rPr>
              <a:t>= {</a:t>
            </a:r>
            <a:r>
              <a:rPr lang="en-US" sz="2400" i="1" dirty="0" err="1" smtClean="0">
                <a:cs typeface="Times New Roman" pitchFamily="18" charset="0"/>
              </a:rPr>
              <a:t>x#c</a:t>
            </a:r>
            <a:r>
              <a:rPr lang="en-US" sz="2400" dirty="0" smtClean="0">
                <a:cs typeface="Times New Roman" pitchFamily="18" charset="0"/>
              </a:rPr>
              <a:t>: </a:t>
            </a:r>
            <a:r>
              <a:rPr lang="en-US" sz="2400" i="1" dirty="0" smtClean="0">
                <a:cs typeface="Times New Roman" pitchFamily="18" charset="0"/>
              </a:rPr>
              <a:t>x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 </a:t>
            </a:r>
            <a:r>
              <a:rPr lang="en-US" sz="2400" i="1" dirty="0" smtClean="0">
                <a:ea typeface="MS Mincho" pitchFamily="49" charset="-128"/>
                <a:cs typeface="Times New Roman" pitchFamily="18" charset="0"/>
              </a:rPr>
              <a:t>X</a:t>
            </a:r>
            <a:r>
              <a:rPr lang="en-US" sz="2400" dirty="0" smtClean="0">
                <a:ea typeface="MS Mincho" pitchFamily="49" charset="-128"/>
                <a:cs typeface="Times New Roman" pitchFamily="18" charset="0"/>
              </a:rPr>
              <a:t>, </a:t>
            </a:r>
            <a:r>
              <a:rPr lang="en-US" sz="2400" i="1" smtClean="0">
                <a:ea typeface="MS Mincho" pitchFamily="49" charset="-128"/>
                <a:cs typeface="Times New Roman" pitchFamily="18" charset="0"/>
              </a:rPr>
              <a:t>c </a:t>
            </a:r>
            <a:r>
              <a:rPr lang="en-US" sz="2400" smtClean="0">
                <a:latin typeface="MS Mincho" pitchFamily="49" charset="-128"/>
                <a:ea typeface="MS Mincho" pitchFamily="49" charset="-128"/>
                <a:cs typeface="Times New Roman" pitchFamily="18" charset="0"/>
                <a:sym typeface="Symbol" pitchFamily="18" charset="2"/>
              </a:rPr>
              <a:t></a:t>
            </a:r>
            <a:r>
              <a:rPr lang="en-US" sz="240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{</a:t>
            </a:r>
            <a:r>
              <a:rPr lang="en-US" sz="24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0,1}</a:t>
            </a:r>
            <a:r>
              <a:rPr lang="en-US" sz="2400" baseline="1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└ </a:t>
            </a:r>
            <a:r>
              <a:rPr lang="en-US" sz="2400" i="1" baseline="3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p</a:t>
            </a:r>
            <a:r>
              <a:rPr lang="en-US" sz="2400" baseline="3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(size(</a:t>
            </a:r>
            <a:r>
              <a:rPr lang="en-US" sz="2400" i="1" baseline="30000" dirty="0" smtClean="0">
                <a:ea typeface="MS Mincho" pitchFamily="49" charset="-128"/>
                <a:cs typeface="Times New Roman" pitchFamily="18" charset="0"/>
              </a:rPr>
              <a:t>x</a:t>
            </a:r>
            <a:r>
              <a:rPr lang="en-US" sz="2400" baseline="3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))</a:t>
            </a:r>
            <a:r>
              <a:rPr lang="en-US" sz="2400" baseline="100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┘</a:t>
            </a:r>
            <a:r>
              <a:rPr lang="en-US" sz="2400" dirty="0" smtClean="0">
                <a:ea typeface="MS Mincho" pitchFamily="49" charset="-128"/>
                <a:cs typeface="Times New Roman" pitchFamily="18" charset="0"/>
                <a:sym typeface="Symbol" pitchFamily="18" charset="2"/>
              </a:rPr>
              <a:t>} and</a:t>
            </a:r>
            <a:endParaRPr lang="en-US" sz="2400" dirty="0" smtClean="0">
              <a:cs typeface="Times New Roman" pitchFamily="18" charset="0"/>
              <a:sym typeface="Symbol" pitchFamily="18" charset="2"/>
            </a:endParaRPr>
          </a:p>
          <a:p>
            <a:pPr lvl="1">
              <a:lnSpc>
                <a:spcPct val="90000"/>
              </a:lnSpc>
              <a:spcBef>
                <a:spcPct val="0"/>
              </a:spcBef>
              <a:buFontTx/>
              <a:buChar char="•"/>
            </a:pPr>
            <a:r>
              <a:rPr lang="en-US" sz="2400" i="1" dirty="0" smtClean="0">
                <a:ea typeface="MS Mincho" pitchFamily="49" charset="-128"/>
                <a:sym typeface="Symbol" pitchFamily="18" charset="2"/>
              </a:rPr>
              <a:t>Y</a:t>
            </a:r>
            <a:r>
              <a:rPr lang="en-US" sz="2400" dirty="0" smtClean="0">
                <a:ea typeface="MS Mincho" pitchFamily="49" charset="-128"/>
                <a:sym typeface="Symbol" pitchFamily="18" charset="2"/>
              </a:rPr>
              <a:t> = {</a:t>
            </a:r>
            <a:r>
              <a:rPr lang="en-US" sz="2400" i="1" dirty="0" smtClean="0">
                <a:ea typeface="MS Mincho" pitchFamily="49" charset="-128"/>
              </a:rPr>
              <a:t>y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</a:rPr>
              <a:t> </a:t>
            </a:r>
            <a:r>
              <a:rPr lang="en-US" sz="2400" i="1" dirty="0" smtClean="0">
                <a:ea typeface="MS Mincho" pitchFamily="49" charset="-128"/>
              </a:rPr>
              <a:t>X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 :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 </a:t>
            </a:r>
            <a:r>
              <a:rPr lang="en-US" sz="2400" i="1" dirty="0" smtClean="0">
                <a:ea typeface="MS Mincho" pitchFamily="49" charset="-128"/>
              </a:rPr>
              <a:t>c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</a:rPr>
              <a:t> </a:t>
            </a:r>
            <a:r>
              <a:rPr lang="en-US" sz="2400" dirty="0" smtClean="0">
                <a:cs typeface="Times New Roman" pitchFamily="18" charset="0"/>
                <a:sym typeface="Symbol" pitchFamily="18" charset="2"/>
              </a:rPr>
              <a:t>{0,1}</a:t>
            </a:r>
            <a:r>
              <a:rPr lang="en-US" sz="2400" baseline="10000" dirty="0" smtClean="0">
                <a:cs typeface="Times New Roman" pitchFamily="18" charset="0"/>
                <a:sym typeface="Symbol" pitchFamily="18" charset="2"/>
              </a:rPr>
              <a:t>└ </a:t>
            </a:r>
            <a:r>
              <a:rPr lang="en-US" sz="2400" i="1" baseline="30000" dirty="0" smtClean="0">
                <a:cs typeface="Times New Roman" pitchFamily="18" charset="0"/>
                <a:sym typeface="Symbol" pitchFamily="18" charset="2"/>
              </a:rPr>
              <a:t>p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(size(</a:t>
            </a:r>
            <a:r>
              <a:rPr lang="en-US" sz="2400" i="1" baseline="30000" dirty="0" smtClean="0">
                <a:cs typeface="Times New Roman" pitchFamily="18" charset="0"/>
              </a:rPr>
              <a:t>x</a:t>
            </a:r>
            <a:r>
              <a:rPr lang="en-US" sz="2400" baseline="30000" dirty="0" smtClean="0">
                <a:cs typeface="Times New Roman" pitchFamily="18" charset="0"/>
                <a:sym typeface="Symbol" pitchFamily="18" charset="2"/>
              </a:rPr>
              <a:t>))</a:t>
            </a:r>
            <a:r>
              <a:rPr lang="en-US" sz="2400" baseline="10000" dirty="0" smtClean="0">
                <a:cs typeface="Times New Roman" pitchFamily="18" charset="0"/>
                <a:sym typeface="Symbol" pitchFamily="18" charset="2"/>
              </a:rPr>
              <a:t>┘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 </a:t>
            </a:r>
            <a:r>
              <a:rPr lang="en-US" sz="2400" dirty="0" smtClean="0">
                <a:ea typeface="MS Mincho" pitchFamily="49" charset="-128"/>
                <a:sym typeface="Symbol" pitchFamily="18" charset="2"/>
              </a:rPr>
              <a:t>: </a:t>
            </a:r>
            <a:r>
              <a:rPr lang="en-US" sz="2400" i="1" dirty="0" err="1" smtClean="0">
                <a:cs typeface="Times New Roman" pitchFamily="18" charset="0"/>
              </a:rPr>
              <a:t>y#c</a:t>
            </a:r>
            <a:r>
              <a:rPr lang="en-US" sz="2400" i="1" dirty="0" smtClean="0">
                <a:ea typeface="MS Mincho" pitchFamily="49" charset="-128"/>
              </a:rPr>
              <a:t> 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</a:rPr>
              <a:t> </a:t>
            </a:r>
            <a:r>
              <a:rPr lang="en-US" sz="2400" i="1" dirty="0" smtClean="0">
                <a:cs typeface="Times New Roman" pitchFamily="18" charset="0"/>
              </a:rPr>
              <a:t>Y'</a:t>
            </a:r>
            <a:r>
              <a:rPr lang="en-US" sz="2400" dirty="0" smtClean="0">
                <a:ea typeface="MS Mincho" pitchFamily="49" charset="-128"/>
                <a:sym typeface="Symbol" pitchFamily="18" charset="2"/>
              </a:rPr>
              <a:t>}.</a:t>
            </a:r>
            <a:endParaRPr lang="ru-RU" sz="2400" dirty="0" smtClean="0">
              <a:sym typeface="Symbol" pitchFamily="18" charset="2"/>
            </a:endParaRPr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sz="2400" dirty="0" smtClean="0">
                <a:sym typeface="Symbol" pitchFamily="18" charset="2"/>
              </a:rPr>
              <a:t>Let</a:t>
            </a:r>
            <a:r>
              <a:rPr lang="ru-RU" sz="2400" dirty="0" smtClean="0">
                <a:sym typeface="Symbol" pitchFamily="18" charset="2"/>
              </a:rPr>
              <a:t> </a:t>
            </a:r>
            <a:r>
              <a:rPr lang="el-GR" sz="2400" dirty="0" smtClean="0">
                <a:cs typeface="Times New Roman" pitchFamily="18" charset="0"/>
              </a:rPr>
              <a:t>Φ</a:t>
            </a:r>
            <a:r>
              <a:rPr lang="en-US" sz="2400" dirty="0" smtClean="0">
                <a:cs typeface="Times New Roman" pitchFamily="18" charset="0"/>
              </a:rPr>
              <a:t>:{0,…,</a:t>
            </a:r>
            <a:r>
              <a:rPr lang="en-US" sz="2400" i="1" dirty="0" smtClean="0">
                <a:cs typeface="Times New Roman" pitchFamily="18" charset="0"/>
              </a:rPr>
              <a:t>N</a:t>
            </a:r>
            <a:r>
              <a:rPr lang="en-US" sz="2400" dirty="0" smtClean="0">
                <a:cs typeface="Times New Roman" pitchFamily="18" charset="0"/>
              </a:rPr>
              <a:t>}× </a:t>
            </a:r>
            <a:r>
              <a:rPr lang="en-US" sz="2400" i="1" dirty="0" smtClean="0"/>
              <a:t>A</a:t>
            </a:r>
            <a:r>
              <a:rPr lang="en-US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</a:t>
            </a:r>
            <a:r>
              <a:rPr lang="en-US" sz="2400" dirty="0" smtClean="0"/>
              <a:t>{</a:t>
            </a:r>
            <a:r>
              <a:rPr lang="ru-RU" sz="2400" b="1" dirty="0" smtClean="0">
                <a:latin typeface="MS Mincho" pitchFamily="49" charset="-128"/>
                <a:ea typeface="MS Mincho" pitchFamily="49" charset="-128"/>
              </a:rPr>
              <a:t>⊔</a:t>
            </a:r>
            <a:r>
              <a:rPr lang="en-US" sz="2400" dirty="0" smtClean="0"/>
              <a:t>}</a:t>
            </a:r>
            <a:r>
              <a:rPr lang="en-US" sz="2400" dirty="0" smtClean="0">
                <a:cs typeface="Times New Roman" pitchFamily="18" charset="0"/>
              </a:rPr>
              <a:t>→{-1,…,</a:t>
            </a:r>
            <a:r>
              <a:rPr lang="en-US" sz="2400" i="1" dirty="0" smtClean="0">
                <a:cs typeface="Times New Roman" pitchFamily="18" charset="0"/>
              </a:rPr>
              <a:t>N</a:t>
            </a:r>
            <a:r>
              <a:rPr lang="en-US" sz="2400" dirty="0" smtClean="0">
                <a:cs typeface="Times New Roman" pitchFamily="18" charset="0"/>
              </a:rPr>
              <a:t>}×</a:t>
            </a:r>
            <a:r>
              <a:rPr lang="en-US" sz="2400" i="1" dirty="0" smtClean="0"/>
              <a:t>A</a:t>
            </a:r>
            <a:r>
              <a:rPr lang="ru-RU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</a:t>
            </a:r>
            <a:r>
              <a:rPr lang="en-US" sz="2400" dirty="0" smtClean="0"/>
              <a:t>{</a:t>
            </a:r>
            <a:r>
              <a:rPr lang="ru-RU" sz="2400" b="1" dirty="0" smtClean="0">
                <a:latin typeface="MS Mincho" pitchFamily="49" charset="-128"/>
                <a:ea typeface="MS Mincho" pitchFamily="49" charset="-128"/>
              </a:rPr>
              <a:t>⊔</a:t>
            </a:r>
            <a:r>
              <a:rPr lang="en-US" sz="2400" dirty="0" smtClean="0"/>
              <a:t>}</a:t>
            </a:r>
            <a:r>
              <a:rPr lang="en-US" sz="2400" dirty="0" smtClean="0">
                <a:cs typeface="Times New Roman" pitchFamily="18" charset="0"/>
              </a:rPr>
              <a:t>×{-1,0,1}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be a  polynomial-time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Turing machine for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l-GR" sz="2400" i="1" dirty="0" smtClean="0">
                <a:cs typeface="Times New Roman" pitchFamily="18" charset="0"/>
              </a:rPr>
              <a:t>Π</a:t>
            </a:r>
            <a:r>
              <a:rPr lang="en-US" sz="2400" i="1" dirty="0" smtClean="0">
                <a:cs typeface="Times New Roman" pitchFamily="18" charset="0"/>
              </a:rPr>
              <a:t>’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with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alphabet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i="1" dirty="0" smtClean="0">
                <a:cs typeface="Times New Roman" pitchFamily="18" charset="0"/>
              </a:rPr>
              <a:t>A</a:t>
            </a:r>
            <a:r>
              <a:rPr lang="en-US" sz="2400" dirty="0" smtClean="0">
                <a:cs typeface="Times New Roman" pitchFamily="18" charset="0"/>
              </a:rPr>
              <a:t>.</a:t>
            </a:r>
            <a:endParaRPr lang="ru-RU" sz="2400" dirty="0" smtClean="0">
              <a:cs typeface="Times New Roman" pitchFamily="18" charset="0"/>
              <a:sym typeface="Symbol" pitchFamily="18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Let</a:t>
            </a:r>
            <a:r>
              <a:rPr lang="ru-RU" sz="2400" dirty="0" smtClean="0"/>
              <a:t> </a:t>
            </a:r>
            <a:r>
              <a:rPr lang="en-US" sz="2400" i="1" dirty="0" smtClean="0"/>
              <a:t>q</a:t>
            </a:r>
            <a:r>
              <a:rPr lang="ru-RU" sz="2400" dirty="0" smtClean="0"/>
              <a:t> </a:t>
            </a:r>
            <a:r>
              <a:rPr lang="en-US" sz="2400" dirty="0" smtClean="0"/>
              <a:t>be a polynomial such that</a:t>
            </a:r>
            <a:r>
              <a:rPr lang="ru-RU" sz="2400" dirty="0" smtClean="0"/>
              <a:t> </a:t>
            </a:r>
            <a:r>
              <a:rPr lang="en-US" sz="2400" dirty="0" smtClean="0"/>
              <a:t>time (</a:t>
            </a:r>
            <a:r>
              <a:rPr lang="el-GR" sz="2400" dirty="0" smtClean="0">
                <a:cs typeface="Times New Roman" pitchFamily="18" charset="0"/>
              </a:rPr>
              <a:t>Φ</a:t>
            </a:r>
            <a:r>
              <a:rPr lang="en-US" sz="2400" dirty="0" smtClean="0">
                <a:cs typeface="Times New Roman" pitchFamily="18" charset="0"/>
              </a:rPr>
              <a:t>,</a:t>
            </a:r>
            <a:r>
              <a:rPr lang="en-US" sz="2400" i="1" dirty="0" err="1" smtClean="0">
                <a:cs typeface="Times New Roman" pitchFamily="18" charset="0"/>
              </a:rPr>
              <a:t>x</a:t>
            </a:r>
            <a:r>
              <a:rPr lang="en-US" sz="2400" dirty="0" err="1" smtClean="0">
                <a:cs typeface="Times New Roman" pitchFamily="18" charset="0"/>
              </a:rPr>
              <a:t>#</a:t>
            </a:r>
            <a:r>
              <a:rPr lang="en-US" sz="2400" i="1" dirty="0" err="1" smtClean="0">
                <a:cs typeface="Times New Roman" pitchFamily="18" charset="0"/>
              </a:rPr>
              <a:t>c</a:t>
            </a:r>
            <a:r>
              <a:rPr lang="en-US" sz="2400" dirty="0" smtClean="0"/>
              <a:t>) </a:t>
            </a:r>
            <a:r>
              <a:rPr lang="en-US" sz="2400" dirty="0" smtClean="0">
                <a:cs typeface="Times New Roman" pitchFamily="18" charset="0"/>
              </a:rPr>
              <a:t>≤ </a:t>
            </a:r>
            <a:r>
              <a:rPr lang="en-US" sz="2400" i="1" dirty="0" smtClean="0">
                <a:cs typeface="Times New Roman" pitchFamily="18" charset="0"/>
              </a:rPr>
              <a:t>q</a:t>
            </a:r>
            <a:r>
              <a:rPr lang="en-US" sz="2400" dirty="0" smtClean="0">
                <a:cs typeface="Times New Roman" pitchFamily="18" charset="0"/>
              </a:rPr>
              <a:t>(size(</a:t>
            </a:r>
            <a:r>
              <a:rPr lang="en-US" sz="2400" i="1" dirty="0" err="1" smtClean="0">
                <a:cs typeface="Times New Roman" pitchFamily="18" charset="0"/>
              </a:rPr>
              <a:t>x</a:t>
            </a:r>
            <a:r>
              <a:rPr lang="en-US" sz="2400" dirty="0" err="1" smtClean="0">
                <a:cs typeface="Times New Roman" pitchFamily="18" charset="0"/>
              </a:rPr>
              <a:t>#</a:t>
            </a:r>
            <a:r>
              <a:rPr lang="en-US" sz="2400" i="1" dirty="0" err="1" smtClean="0">
                <a:cs typeface="Times New Roman" pitchFamily="18" charset="0"/>
              </a:rPr>
              <a:t>c</a:t>
            </a:r>
            <a:r>
              <a:rPr lang="en-US" sz="2400" dirty="0" smtClean="0"/>
              <a:t>)</a:t>
            </a:r>
            <a:r>
              <a:rPr lang="en-US" sz="2400" dirty="0" smtClean="0">
                <a:cs typeface="Times New Roman" pitchFamily="18" charset="0"/>
              </a:rPr>
              <a:t>) for all instances</a:t>
            </a:r>
            <a:r>
              <a:rPr lang="ru-RU" sz="2400" dirty="0" smtClean="0">
                <a:cs typeface="Times New Roman" pitchFamily="18" charset="0"/>
              </a:rPr>
              <a:t> </a:t>
            </a:r>
            <a:r>
              <a:rPr lang="en-US" sz="2400" i="1" dirty="0" err="1" smtClean="0">
                <a:cs typeface="Times New Roman" pitchFamily="18" charset="0"/>
              </a:rPr>
              <a:t>x</a:t>
            </a:r>
            <a:r>
              <a:rPr lang="en-US" sz="2400" dirty="0" err="1" smtClean="0">
                <a:cs typeface="Times New Roman" pitchFamily="18" charset="0"/>
              </a:rPr>
              <a:t>#</a:t>
            </a:r>
            <a:r>
              <a:rPr lang="en-US" sz="2400" i="1" dirty="0" err="1" smtClean="0">
                <a:cs typeface="Times New Roman" pitchFamily="18" charset="0"/>
              </a:rPr>
              <a:t>c</a:t>
            </a:r>
            <a:r>
              <a:rPr lang="ru-RU" sz="2400" i="1" dirty="0" smtClean="0">
                <a:cs typeface="Times New Roman" pitchFamily="18" charset="0"/>
              </a:rPr>
              <a:t> </a:t>
            </a:r>
            <a:r>
              <a:rPr lang="ru-RU" sz="2400" dirty="0" smtClean="0">
                <a:latin typeface="MS Mincho" pitchFamily="49" charset="-128"/>
                <a:ea typeface="MS Mincho" pitchFamily="49" charset="-128"/>
                <a:sym typeface="Symbol" pitchFamily="18" charset="2"/>
              </a:rPr>
              <a:t></a:t>
            </a:r>
            <a:r>
              <a:rPr lang="ru-RU" sz="2400" dirty="0" smtClean="0">
                <a:latin typeface="Arial" charset="0"/>
                <a:cs typeface="Times New Roman" pitchFamily="18" charset="0"/>
              </a:rPr>
              <a:t> </a:t>
            </a:r>
            <a:r>
              <a:rPr lang="en-US" sz="2400" i="1" dirty="0" smtClean="0">
                <a:cs typeface="Times New Roman" pitchFamily="18" charset="0"/>
              </a:rPr>
              <a:t>X'.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>
                <a:cs typeface="Times New Roman" pitchFamily="18" charset="0"/>
              </a:rPr>
              <a:t>size(</a:t>
            </a:r>
            <a:r>
              <a:rPr lang="en-US" sz="2400" i="1" dirty="0" err="1" smtClean="0">
                <a:cs typeface="Times New Roman" pitchFamily="18" charset="0"/>
              </a:rPr>
              <a:t>x</a:t>
            </a:r>
            <a:r>
              <a:rPr lang="en-US" sz="2400" dirty="0" err="1" smtClean="0">
                <a:cs typeface="Times New Roman" pitchFamily="18" charset="0"/>
              </a:rPr>
              <a:t>#</a:t>
            </a:r>
            <a:r>
              <a:rPr lang="en-US" sz="2400" i="1" dirty="0" err="1" smtClean="0">
                <a:cs typeface="Times New Roman" pitchFamily="18" charset="0"/>
              </a:rPr>
              <a:t>c</a:t>
            </a:r>
            <a:r>
              <a:rPr lang="en-US" sz="2400" dirty="0" smtClean="0"/>
              <a:t>) = </a:t>
            </a:r>
            <a:r>
              <a:rPr lang="en-US" sz="2400" dirty="0" smtClean="0">
                <a:cs typeface="Times New Roman" pitchFamily="18" charset="0"/>
              </a:rPr>
              <a:t>size(</a:t>
            </a:r>
            <a:r>
              <a:rPr lang="en-US" sz="2400" i="1" dirty="0" smtClean="0">
                <a:cs typeface="Times New Roman" pitchFamily="18" charset="0"/>
              </a:rPr>
              <a:t>x</a:t>
            </a:r>
            <a:r>
              <a:rPr lang="en-US" sz="2400" dirty="0" smtClean="0"/>
              <a:t>) + 1 + </a:t>
            </a:r>
            <a:r>
              <a:rPr lang="en-US" sz="3600" baseline="-20000" dirty="0" smtClean="0">
                <a:cs typeface="Times New Roman" pitchFamily="18" charset="0"/>
              </a:rPr>
              <a:t>└</a:t>
            </a:r>
            <a:r>
              <a:rPr lang="en-US" sz="2400" i="1" dirty="0" smtClean="0"/>
              <a:t>p</a:t>
            </a:r>
            <a:r>
              <a:rPr lang="en-US" sz="2400" dirty="0" smtClean="0"/>
              <a:t>(</a:t>
            </a:r>
            <a:r>
              <a:rPr lang="en-US" sz="2400" dirty="0" smtClean="0">
                <a:cs typeface="Times New Roman" pitchFamily="18" charset="0"/>
              </a:rPr>
              <a:t>size(</a:t>
            </a:r>
            <a:r>
              <a:rPr lang="en-US" sz="2400" i="1" dirty="0" smtClean="0">
                <a:cs typeface="Times New Roman" pitchFamily="18" charset="0"/>
              </a:rPr>
              <a:t>x</a:t>
            </a:r>
            <a:r>
              <a:rPr lang="en-US" sz="2400" dirty="0" smtClean="0"/>
              <a:t>))</a:t>
            </a:r>
            <a:r>
              <a:rPr lang="en-US" sz="3600" baseline="-20000" dirty="0" smtClean="0">
                <a:cs typeface="Times New Roman" pitchFamily="18" charset="0"/>
              </a:rPr>
              <a:t>┘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Main idea</a:t>
            </a:r>
            <a:endParaRPr lang="ru-RU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We will now construct a collection Z(</a:t>
            </a:r>
            <a:r>
              <a:rPr lang="en-US" i="1" dirty="0"/>
              <a:t>x</a:t>
            </a:r>
            <a:r>
              <a:rPr lang="en-US" dirty="0"/>
              <a:t>) of clauses over some set </a:t>
            </a:r>
            <a:r>
              <a:rPr lang="en-US" i="1" dirty="0"/>
              <a:t>V</a:t>
            </a:r>
            <a:r>
              <a:rPr lang="en-US" dirty="0"/>
              <a:t>(</a:t>
            </a:r>
            <a:r>
              <a:rPr lang="en-US" i="1" dirty="0"/>
              <a:t>x</a:t>
            </a:r>
            <a:r>
              <a:rPr lang="en-US" dirty="0"/>
              <a:t>) of Boolean variables for each </a:t>
            </a:r>
            <a:r>
              <a:rPr lang="en-US" i="1" dirty="0"/>
              <a:t>x </a:t>
            </a:r>
            <a:r>
              <a:rPr lang="en-US" dirty="0"/>
              <a:t>∈ </a:t>
            </a:r>
            <a:r>
              <a:rPr lang="en-US" i="1" dirty="0"/>
              <a:t>X</a:t>
            </a:r>
            <a:r>
              <a:rPr lang="en-US" dirty="0"/>
              <a:t>, such that Z(</a:t>
            </a:r>
            <a:r>
              <a:rPr lang="en-US" i="1" dirty="0"/>
              <a:t>x</a:t>
            </a:r>
            <a:r>
              <a:rPr lang="en-US" dirty="0"/>
              <a:t>) is satisfiable if and only if </a:t>
            </a:r>
            <a:r>
              <a:rPr lang="en-US" i="1" dirty="0" err="1"/>
              <a:t>x</a:t>
            </a:r>
            <a:r>
              <a:rPr lang="en-US" dirty="0" err="1"/>
              <a:t>∈</a:t>
            </a:r>
            <a:r>
              <a:rPr lang="en-US" i="1" dirty="0" err="1"/>
              <a:t>Y</a:t>
            </a:r>
            <a:r>
              <a:rPr lang="en-US" dirty="0"/>
              <a:t>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4682</TotalTime>
  <Words>1870</Words>
  <Application>Microsoft Macintosh PowerPoint</Application>
  <PresentationFormat>On-screen Show (4:3)</PresentationFormat>
  <Paragraphs>141</Paragraphs>
  <Slides>34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Default Design</vt:lpstr>
      <vt:lpstr>Equation</vt:lpstr>
      <vt:lpstr>Формула</vt:lpstr>
      <vt:lpstr>NP-completeness</vt:lpstr>
      <vt:lpstr>NP-complete problems</vt:lpstr>
      <vt:lpstr>Boolean variables</vt:lpstr>
      <vt:lpstr>Literals</vt:lpstr>
      <vt:lpstr>Satisfiability</vt:lpstr>
      <vt:lpstr>Cook Theorem (Cook 1971)</vt:lpstr>
      <vt:lpstr>Proof</vt:lpstr>
      <vt:lpstr>Proof</vt:lpstr>
      <vt:lpstr>Main idea</vt:lpstr>
      <vt:lpstr>Variables</vt:lpstr>
      <vt:lpstr>Meaning of Variables</vt:lpstr>
      <vt:lpstr>Our goal</vt:lpstr>
      <vt:lpstr>Требуемые условия для выполнимого набора дизъюнкций</vt:lpstr>
      <vt:lpstr>At any time each position of the string contains a unique symbol: </vt:lpstr>
      <vt:lpstr>At any time a unique position of the string is scanned and a single instruction is executed: </vt:lpstr>
      <vt:lpstr>The algorithm starts correctly with input   x#c for some c{0,1}└ p(size(x))┘.:</vt:lpstr>
      <vt:lpstr>The algorithm works correctly ((n,σ)=(m,τ,δ)).</vt:lpstr>
      <vt:lpstr>When the algorithm reaches statement −1, it stops: </vt:lpstr>
      <vt:lpstr>Positions not being scanned remain unchanged: </vt:lpstr>
      <vt:lpstr>The output of the algorithm is 1:</vt:lpstr>
      <vt:lpstr>Reduction is polynomial</vt:lpstr>
      <vt:lpstr>If Z(x) is satisfiable then x  Y.</vt:lpstr>
      <vt:lpstr>If x  Y then Z(x) is satisfiable.</vt:lpstr>
      <vt:lpstr>3Sat</vt:lpstr>
      <vt:lpstr>3Sat</vt:lpstr>
      <vt:lpstr>Proof</vt:lpstr>
      <vt:lpstr>Stable Set</vt:lpstr>
      <vt:lpstr>Stable Set</vt:lpstr>
      <vt:lpstr>Sketch of proof</vt:lpstr>
      <vt:lpstr>Reduction</vt:lpstr>
      <vt:lpstr>Instance</vt:lpstr>
      <vt:lpstr>Proof</vt:lpstr>
      <vt:lpstr>Proof</vt:lpstr>
      <vt:lpstr>Homework</vt:lpstr>
    </vt:vector>
  </TitlesOfParts>
  <Company>ncnu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Scheduling Problems</dc:title>
  <dc:creator>Kononov</dc:creator>
  <cp:lastModifiedBy>Alexander Kononov</cp:lastModifiedBy>
  <cp:revision>243</cp:revision>
  <dcterms:created xsi:type="dcterms:W3CDTF">2003-07-18T17:26:38Z</dcterms:created>
  <dcterms:modified xsi:type="dcterms:W3CDTF">2015-12-22T10:41:36Z</dcterms:modified>
</cp:coreProperties>
</file>