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27" r:id="rId2"/>
    <p:sldId id="324" r:id="rId3"/>
    <p:sldId id="325" r:id="rId4"/>
    <p:sldId id="357" r:id="rId5"/>
    <p:sldId id="354" r:id="rId6"/>
    <p:sldId id="355" r:id="rId7"/>
    <p:sldId id="356" r:id="rId8"/>
    <p:sldId id="358" r:id="rId9"/>
    <p:sldId id="359" r:id="rId10"/>
    <p:sldId id="360" r:id="rId11"/>
    <p:sldId id="361" r:id="rId12"/>
    <p:sldId id="362" r:id="rId13"/>
    <p:sldId id="365" r:id="rId14"/>
    <p:sldId id="366" r:id="rId15"/>
    <p:sldId id="363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64" r:id="rId25"/>
    <p:sldId id="375" r:id="rId26"/>
    <p:sldId id="376" r:id="rId27"/>
    <p:sldId id="377" r:id="rId28"/>
    <p:sldId id="378" r:id="rId29"/>
    <p:sldId id="379" r:id="rId30"/>
    <p:sldId id="382" r:id="rId31"/>
    <p:sldId id="383" r:id="rId32"/>
    <p:sldId id="384" r:id="rId33"/>
    <p:sldId id="385" r:id="rId34"/>
    <p:sldId id="38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0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8.wmf"/><Relationship Id="rId4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AD197-8AED-4FB6-9374-0D46A58B49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FBC654-503B-4E9B-A4B9-A955F5A3EE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3A0F1-3B4F-425A-A079-9F32CC10F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C5967-FFFE-4473-9D1D-5A823CBED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7C4D3-3C57-4300-9E59-EE119E58C1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67EEA-D74D-4064-AD78-DD8B86627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49FC5-FB08-4747-8DE8-9176033D19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1B2ED-0F7B-4950-9138-DC121ECB2F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6EBC4-119A-4314-8CFB-AC6B17BCD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C0857-4DC9-4BC5-A672-D262F2FD8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8716-5593-4EC0-A83D-08D109D565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0B929-639E-4CB9-B245-4E7B4B367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69B93-106A-4339-8FA0-EA828DF836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C97A1-43B5-4198-93F9-8FA8280C6F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Приближенные </a:t>
            </a:r>
            <a:r>
              <a:rPr lang="ru-RU" dirty="0"/>
              <a:t>алгоритмы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Задача о </a:t>
            </a:r>
            <a:r>
              <a:rPr lang="ru-RU" dirty="0" smtClean="0"/>
              <a:t>покрытии </a:t>
            </a:r>
            <a:r>
              <a:rPr lang="ru-RU" dirty="0" smtClean="0"/>
              <a:t>множествами</a:t>
            </a:r>
          </a:p>
          <a:p>
            <a:r>
              <a:rPr lang="ru-RU" dirty="0" smtClean="0"/>
              <a:t>Алгоритмы на основе ЛП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2-приближение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3600" b="1" dirty="0" smtClean="0">
                <a:solidFill>
                  <a:srgbClr val="CC3399"/>
                </a:solidFill>
              </a:rPr>
              <a:t>   Следствие</a:t>
            </a:r>
            <a:r>
              <a:rPr lang="en-US" sz="3600" b="1" dirty="0" smtClean="0">
                <a:solidFill>
                  <a:srgbClr val="CC3399"/>
                </a:solidFill>
              </a:rPr>
              <a:t> 8</a:t>
            </a:r>
            <a:r>
              <a:rPr lang="ru-RU" sz="3600" b="1" dirty="0" smtClean="0">
                <a:solidFill>
                  <a:srgbClr val="CC3399"/>
                </a:solidFill>
              </a:rPr>
              <a:t>.2</a:t>
            </a:r>
          </a:p>
          <a:p>
            <a:pPr eaLnBrk="1" hangingPunct="1">
              <a:buFontTx/>
              <a:buNone/>
            </a:pP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Алгоритм</a:t>
            </a:r>
            <a:r>
              <a:rPr lang="en-US" dirty="0" smtClean="0"/>
              <a:t> </a:t>
            </a:r>
            <a:r>
              <a:rPr lang="ru-RU" dirty="0" smtClean="0"/>
              <a:t>«Округление</a:t>
            </a:r>
            <a:r>
              <a:rPr lang="en-US" dirty="0" smtClean="0"/>
              <a:t> </a:t>
            </a:r>
            <a:r>
              <a:rPr lang="ru-RU" dirty="0" smtClean="0"/>
              <a:t>ЛП</a:t>
            </a:r>
            <a:r>
              <a:rPr lang="en-US" baseline="-25000" dirty="0" smtClean="0"/>
              <a:t> set</a:t>
            </a:r>
            <a:r>
              <a:rPr lang="ru-RU" dirty="0" smtClean="0"/>
              <a:t>» является          2-приближенным алгоритмом для задачи           о вершинном покрытии.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Точный пример (гиперграф)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1066800" y="1828800"/>
            <a:ext cx="2743200" cy="609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1219200" y="2819400"/>
            <a:ext cx="2743200" cy="609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1295400" y="3810000"/>
            <a:ext cx="2743200" cy="609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1524000" y="5486400"/>
            <a:ext cx="2743200" cy="609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28600" y="1828800"/>
            <a:ext cx="565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baseline="-25000">
                <a:latin typeface="Times New Roman" pitchFamily="18" charset="0"/>
              </a:rPr>
              <a:t>1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28600" y="2819400"/>
            <a:ext cx="565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baseline="-25000">
                <a:latin typeface="Times New Roman" pitchFamily="18" charset="0"/>
              </a:rPr>
              <a:t>2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228600" y="3763963"/>
            <a:ext cx="565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baseline="-25000">
                <a:latin typeface="Times New Roman" pitchFamily="18" charset="0"/>
              </a:rPr>
              <a:t>3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04800" y="5486400"/>
            <a:ext cx="550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i="1" baseline="-25000">
                <a:latin typeface="Times New Roman" pitchFamily="18" charset="0"/>
              </a:rPr>
              <a:t>k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25611" name="Oval 12"/>
          <p:cNvSpPr>
            <a:spLocks noChangeAspect="1" noChangeArrowheads="1"/>
          </p:cNvSpPr>
          <p:nvPr/>
        </p:nvSpPr>
        <p:spPr bwMode="auto">
          <a:xfrm>
            <a:off x="1447800" y="2057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2" name="Oval 13"/>
          <p:cNvSpPr>
            <a:spLocks noChangeAspect="1" noChangeArrowheads="1"/>
          </p:cNvSpPr>
          <p:nvPr/>
        </p:nvSpPr>
        <p:spPr bwMode="auto">
          <a:xfrm>
            <a:off x="1828800" y="2057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3" name="Oval 14"/>
          <p:cNvSpPr>
            <a:spLocks noChangeAspect="1" noChangeArrowheads="1"/>
          </p:cNvSpPr>
          <p:nvPr/>
        </p:nvSpPr>
        <p:spPr bwMode="auto">
          <a:xfrm>
            <a:off x="2209800" y="2057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4" name="Oval 15"/>
          <p:cNvSpPr>
            <a:spLocks noChangeAspect="1" noChangeArrowheads="1"/>
          </p:cNvSpPr>
          <p:nvPr/>
        </p:nvSpPr>
        <p:spPr bwMode="auto">
          <a:xfrm>
            <a:off x="2286000" y="30480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Oval 16"/>
          <p:cNvSpPr>
            <a:spLocks noChangeAspect="1" noChangeArrowheads="1"/>
          </p:cNvSpPr>
          <p:nvPr/>
        </p:nvSpPr>
        <p:spPr bwMode="auto">
          <a:xfrm>
            <a:off x="2971800" y="2057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18"/>
          <p:cNvSpPr>
            <a:spLocks noChangeAspect="1" noChangeArrowheads="1"/>
          </p:cNvSpPr>
          <p:nvPr/>
        </p:nvSpPr>
        <p:spPr bwMode="auto">
          <a:xfrm>
            <a:off x="2590800" y="2057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Oval 19"/>
          <p:cNvSpPr>
            <a:spLocks noChangeAspect="1" noChangeArrowheads="1"/>
          </p:cNvSpPr>
          <p:nvPr/>
        </p:nvSpPr>
        <p:spPr bwMode="auto">
          <a:xfrm>
            <a:off x="1524000" y="30480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8" name="Oval 20"/>
          <p:cNvSpPr>
            <a:spLocks noChangeAspect="1" noChangeArrowheads="1"/>
          </p:cNvSpPr>
          <p:nvPr/>
        </p:nvSpPr>
        <p:spPr bwMode="auto">
          <a:xfrm>
            <a:off x="1905000" y="30480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9" name="Oval 21"/>
          <p:cNvSpPr>
            <a:spLocks noChangeAspect="1" noChangeArrowheads="1"/>
          </p:cNvSpPr>
          <p:nvPr/>
        </p:nvSpPr>
        <p:spPr bwMode="auto">
          <a:xfrm>
            <a:off x="2667000" y="30480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0" name="Oval 22"/>
          <p:cNvSpPr>
            <a:spLocks noChangeAspect="1" noChangeArrowheads="1"/>
          </p:cNvSpPr>
          <p:nvPr/>
        </p:nvSpPr>
        <p:spPr bwMode="auto">
          <a:xfrm>
            <a:off x="3048000" y="30480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1" name="Oval 24"/>
          <p:cNvSpPr>
            <a:spLocks noChangeAspect="1" noChangeArrowheads="1"/>
          </p:cNvSpPr>
          <p:nvPr/>
        </p:nvSpPr>
        <p:spPr bwMode="auto">
          <a:xfrm>
            <a:off x="2519363" y="40433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2" name="Oval 25"/>
          <p:cNvSpPr>
            <a:spLocks noChangeAspect="1" noChangeArrowheads="1"/>
          </p:cNvSpPr>
          <p:nvPr/>
        </p:nvSpPr>
        <p:spPr bwMode="auto">
          <a:xfrm>
            <a:off x="1757363" y="40433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3" name="Oval 26"/>
          <p:cNvSpPr>
            <a:spLocks noChangeAspect="1" noChangeArrowheads="1"/>
          </p:cNvSpPr>
          <p:nvPr/>
        </p:nvSpPr>
        <p:spPr bwMode="auto">
          <a:xfrm>
            <a:off x="2138363" y="40433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4" name="Oval 27"/>
          <p:cNvSpPr>
            <a:spLocks noChangeAspect="1" noChangeArrowheads="1"/>
          </p:cNvSpPr>
          <p:nvPr/>
        </p:nvSpPr>
        <p:spPr bwMode="auto">
          <a:xfrm>
            <a:off x="2900363" y="40433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5" name="Oval 28"/>
          <p:cNvSpPr>
            <a:spLocks noChangeAspect="1" noChangeArrowheads="1"/>
          </p:cNvSpPr>
          <p:nvPr/>
        </p:nvSpPr>
        <p:spPr bwMode="auto">
          <a:xfrm>
            <a:off x="3281363" y="40433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6" name="Oval 29"/>
          <p:cNvSpPr>
            <a:spLocks noChangeAspect="1" noChangeArrowheads="1"/>
          </p:cNvSpPr>
          <p:nvPr/>
        </p:nvSpPr>
        <p:spPr bwMode="auto">
          <a:xfrm>
            <a:off x="2743200" y="56388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7" name="Oval 30"/>
          <p:cNvSpPr>
            <a:spLocks noChangeAspect="1" noChangeArrowheads="1"/>
          </p:cNvSpPr>
          <p:nvPr/>
        </p:nvSpPr>
        <p:spPr bwMode="auto">
          <a:xfrm>
            <a:off x="1981200" y="56388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Oval 31"/>
          <p:cNvSpPr>
            <a:spLocks noChangeAspect="1" noChangeArrowheads="1"/>
          </p:cNvSpPr>
          <p:nvPr/>
        </p:nvSpPr>
        <p:spPr bwMode="auto">
          <a:xfrm>
            <a:off x="2362200" y="56388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9" name="Oval 32"/>
          <p:cNvSpPr>
            <a:spLocks noChangeAspect="1" noChangeArrowheads="1"/>
          </p:cNvSpPr>
          <p:nvPr/>
        </p:nvSpPr>
        <p:spPr bwMode="auto">
          <a:xfrm>
            <a:off x="3124200" y="56388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0" name="Oval 33"/>
          <p:cNvSpPr>
            <a:spLocks noChangeAspect="1" noChangeArrowheads="1"/>
          </p:cNvSpPr>
          <p:nvPr/>
        </p:nvSpPr>
        <p:spPr bwMode="auto">
          <a:xfrm>
            <a:off x="3505200" y="56388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1" name="Text Box 34"/>
          <p:cNvSpPr txBox="1">
            <a:spLocks noChangeArrowheads="1"/>
          </p:cNvSpPr>
          <p:nvPr/>
        </p:nvSpPr>
        <p:spPr bwMode="auto">
          <a:xfrm>
            <a:off x="4876800" y="1981200"/>
            <a:ext cx="3348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V=V</a:t>
            </a:r>
            <a:r>
              <a:rPr lang="en-US" sz="3200" baseline="-25000"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baseline="-25000">
                <a:latin typeface="Times New Roman" pitchFamily="18" charset="0"/>
              </a:rPr>
              <a:t>2 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… </a:t>
            </a:r>
            <a:r>
              <a:rPr lang="en-US" sz="3200" i="1">
                <a:latin typeface="Times New Roman" pitchFamily="18" charset="0"/>
              </a:rPr>
              <a:t>V</a:t>
            </a:r>
            <a:r>
              <a:rPr lang="en-US" sz="3200" i="1" baseline="-25000">
                <a:latin typeface="Times New Roman" pitchFamily="18" charset="0"/>
              </a:rPr>
              <a:t>k</a:t>
            </a:r>
            <a:endParaRPr lang="ru-RU" sz="32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5632" name="Oval 35"/>
          <p:cNvSpPr>
            <a:spLocks noChangeAspect="1" noChangeArrowheads="1"/>
          </p:cNvSpPr>
          <p:nvPr/>
        </p:nvSpPr>
        <p:spPr bwMode="auto">
          <a:xfrm>
            <a:off x="2286000" y="4953000"/>
            <a:ext cx="115888" cy="1158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3" name="Oval 36"/>
          <p:cNvSpPr>
            <a:spLocks noChangeAspect="1" noChangeArrowheads="1"/>
          </p:cNvSpPr>
          <p:nvPr/>
        </p:nvSpPr>
        <p:spPr bwMode="auto">
          <a:xfrm>
            <a:off x="2286000" y="4684713"/>
            <a:ext cx="115888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4" name="Oval 37"/>
          <p:cNvSpPr>
            <a:spLocks noChangeAspect="1" noChangeArrowheads="1"/>
          </p:cNvSpPr>
          <p:nvPr/>
        </p:nvSpPr>
        <p:spPr bwMode="auto">
          <a:xfrm>
            <a:off x="2286000" y="5218113"/>
            <a:ext cx="115888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35" name="AutoShape 40"/>
          <p:cNvCxnSpPr>
            <a:cxnSpLocks noChangeShapeType="1"/>
            <a:stCxn id="25611" idx="4"/>
            <a:endCxn id="25617" idx="0"/>
          </p:cNvCxnSpPr>
          <p:nvPr/>
        </p:nvCxnSpPr>
        <p:spPr bwMode="auto">
          <a:xfrm>
            <a:off x="1560513" y="2281238"/>
            <a:ext cx="76200" cy="7667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636" name="AutoShape 41"/>
          <p:cNvCxnSpPr>
            <a:cxnSpLocks noChangeShapeType="1"/>
            <a:stCxn id="25617" idx="4"/>
            <a:endCxn id="25622" idx="0"/>
          </p:cNvCxnSpPr>
          <p:nvPr/>
        </p:nvCxnSpPr>
        <p:spPr bwMode="auto">
          <a:xfrm>
            <a:off x="1636713" y="3271838"/>
            <a:ext cx="233362" cy="771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637" name="AutoShape 42"/>
          <p:cNvCxnSpPr>
            <a:cxnSpLocks noChangeShapeType="1"/>
            <a:stCxn id="25622" idx="4"/>
            <a:endCxn id="25627" idx="0"/>
          </p:cNvCxnSpPr>
          <p:nvPr/>
        </p:nvCxnSpPr>
        <p:spPr bwMode="auto">
          <a:xfrm>
            <a:off x="1870075" y="4267200"/>
            <a:ext cx="223838" cy="13716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638" name="AutoShape 43"/>
          <p:cNvCxnSpPr>
            <a:cxnSpLocks noChangeShapeType="1"/>
            <a:stCxn id="25613" idx="4"/>
            <a:endCxn id="25618" idx="0"/>
          </p:cNvCxnSpPr>
          <p:nvPr/>
        </p:nvCxnSpPr>
        <p:spPr bwMode="auto">
          <a:xfrm flipH="1">
            <a:off x="2017713" y="2281238"/>
            <a:ext cx="304800" cy="766762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</p:spPr>
      </p:cxnSp>
      <p:cxnSp>
        <p:nvCxnSpPr>
          <p:cNvPr id="25639" name="AutoShape 44"/>
          <p:cNvCxnSpPr>
            <a:cxnSpLocks noChangeShapeType="1"/>
            <a:stCxn id="25622" idx="7"/>
            <a:endCxn id="25618" idx="4"/>
          </p:cNvCxnSpPr>
          <p:nvPr/>
        </p:nvCxnSpPr>
        <p:spPr bwMode="auto">
          <a:xfrm flipV="1">
            <a:off x="1947863" y="3271838"/>
            <a:ext cx="69850" cy="804862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</p:spPr>
      </p:cxnSp>
      <p:cxnSp>
        <p:nvCxnSpPr>
          <p:cNvPr id="25640" name="AutoShape 45"/>
          <p:cNvCxnSpPr>
            <a:cxnSpLocks noChangeShapeType="1"/>
            <a:endCxn id="25626" idx="0"/>
          </p:cNvCxnSpPr>
          <p:nvPr/>
        </p:nvCxnSpPr>
        <p:spPr bwMode="auto">
          <a:xfrm>
            <a:off x="1905000" y="4267200"/>
            <a:ext cx="950913" cy="137160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</p:spPr>
      </p:cxnSp>
      <p:cxnSp>
        <p:nvCxnSpPr>
          <p:cNvPr id="25641" name="AutoShape 46"/>
          <p:cNvCxnSpPr>
            <a:cxnSpLocks noChangeShapeType="1"/>
            <a:stCxn id="25615" idx="4"/>
            <a:endCxn id="25619" idx="0"/>
          </p:cNvCxnSpPr>
          <p:nvPr/>
        </p:nvCxnSpPr>
        <p:spPr bwMode="auto">
          <a:xfrm flipH="1">
            <a:off x="2779713" y="2281238"/>
            <a:ext cx="304800" cy="766762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25642" name="AutoShape 47"/>
          <p:cNvCxnSpPr>
            <a:cxnSpLocks noChangeShapeType="1"/>
            <a:stCxn id="25621" idx="0"/>
            <a:endCxn id="25619" idx="4"/>
          </p:cNvCxnSpPr>
          <p:nvPr/>
        </p:nvCxnSpPr>
        <p:spPr bwMode="auto">
          <a:xfrm flipV="1">
            <a:off x="2632075" y="3271838"/>
            <a:ext cx="147638" cy="771525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25643" name="AutoShape 48"/>
          <p:cNvCxnSpPr>
            <a:cxnSpLocks noChangeShapeType="1"/>
            <a:stCxn id="25621" idx="5"/>
          </p:cNvCxnSpPr>
          <p:nvPr/>
        </p:nvCxnSpPr>
        <p:spPr bwMode="auto">
          <a:xfrm>
            <a:off x="2709863" y="4233863"/>
            <a:ext cx="828675" cy="1438275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</p:cxnSp>
      <p:sp>
        <p:nvSpPr>
          <p:cNvPr id="25644" name="Text Box 49"/>
          <p:cNvSpPr txBox="1">
            <a:spLocks noChangeArrowheads="1"/>
          </p:cNvSpPr>
          <p:nvPr/>
        </p:nvSpPr>
        <p:spPr bwMode="auto">
          <a:xfrm>
            <a:off x="5105400" y="2743200"/>
            <a:ext cx="2635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n</a:t>
            </a:r>
            <a:r>
              <a:rPr lang="en-US" sz="3200" i="1" baseline="30000">
                <a:latin typeface="Times New Roman" pitchFamily="18" charset="0"/>
              </a:rPr>
              <a:t>k</a:t>
            </a:r>
            <a:r>
              <a:rPr lang="ru-RU" sz="3200" i="1" baseline="30000">
                <a:latin typeface="Times New Roman" pitchFamily="18" charset="0"/>
              </a:rPr>
              <a:t> </a:t>
            </a:r>
            <a:r>
              <a:rPr lang="en-US" sz="3200" i="1">
                <a:latin typeface="Times New Roman" pitchFamily="18" charset="0"/>
              </a:rPr>
              <a:t> </a:t>
            </a:r>
            <a:r>
              <a:rPr lang="ru-RU" sz="3200">
                <a:latin typeface="Times New Roman" pitchFamily="18" charset="0"/>
              </a:rPr>
              <a:t>гиперребер</a:t>
            </a:r>
          </a:p>
        </p:txBody>
      </p:sp>
      <p:sp>
        <p:nvSpPr>
          <p:cNvPr id="25645" name="Text Box 50"/>
          <p:cNvSpPr txBox="1">
            <a:spLocks noChangeArrowheads="1"/>
          </p:cNvSpPr>
          <p:nvPr/>
        </p:nvSpPr>
        <p:spPr bwMode="auto">
          <a:xfrm>
            <a:off x="4191000" y="3832225"/>
            <a:ext cx="4740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Каждое гиперребро соответствует </a:t>
            </a:r>
          </a:p>
          <a:p>
            <a:r>
              <a:rPr lang="ru-RU" sz="2400">
                <a:latin typeface="Times New Roman" pitchFamily="18" charset="0"/>
              </a:rPr>
              <a:t>элементу, вершина </a:t>
            </a:r>
            <a:r>
              <a:rPr lang="ru-RU"/>
              <a:t>– </a:t>
            </a:r>
            <a:r>
              <a:rPr lang="ru-RU" sz="2400">
                <a:latin typeface="Times New Roman" pitchFamily="18" charset="0"/>
              </a:rPr>
              <a:t>множеству </a:t>
            </a:r>
          </a:p>
          <a:p>
            <a:r>
              <a:rPr lang="ru-RU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nk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множеств</a:t>
            </a:r>
            <a:r>
              <a:rPr lang="en-US" sz="2400">
                <a:latin typeface="Times New Roman" pitchFamily="18" charset="0"/>
              </a:rPr>
              <a:t>;</a:t>
            </a:r>
            <a:r>
              <a:rPr lang="ru-RU" sz="2400">
                <a:latin typeface="Times New Roman" pitchFamily="18" charset="0"/>
              </a:rPr>
              <a:t> стоимость всех 1), </a:t>
            </a:r>
          </a:p>
          <a:p>
            <a:r>
              <a:rPr lang="ru-RU" sz="2400">
                <a:latin typeface="Times New Roman" pitchFamily="18" charset="0"/>
              </a:rPr>
              <a:t>которое содержит инцидентные</a:t>
            </a:r>
          </a:p>
          <a:p>
            <a:r>
              <a:rPr lang="ru-RU" sz="2400">
                <a:latin typeface="Times New Roman" pitchFamily="18" charset="0"/>
              </a:rPr>
              <a:t>элементы-гиперребра.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Прямая и двойственная задачи</a:t>
            </a:r>
            <a:endParaRPr lang="en-US" sz="40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1600200"/>
          <a:ext cx="3657600" cy="2273300"/>
        </p:xfrm>
        <a:graphic>
          <a:graphicData uri="http://schemas.openxmlformats.org/presentationml/2006/ole">
            <p:oleObj spid="_x0000_s133122" name="Формула" r:id="rId3" imgW="3657600" imgH="227304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800600" y="4046538"/>
          <a:ext cx="3810000" cy="2254250"/>
        </p:xfrm>
        <a:graphic>
          <a:graphicData uri="http://schemas.openxmlformats.org/presentationml/2006/ole">
            <p:oleObj spid="_x0000_s133123" name="Формула" r:id="rId4" imgW="1866600" imgH="1104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Двойственная программа</a:t>
            </a:r>
            <a:r>
              <a:rPr lang="en-US" sz="4000" dirty="0" smtClean="0"/>
              <a:t> </a:t>
            </a:r>
            <a:r>
              <a:rPr lang="ru-RU" sz="4000" dirty="0" smtClean="0"/>
              <a:t>ДЛП</a:t>
            </a:r>
            <a:r>
              <a:rPr lang="en-US" sz="4000" baseline="-25000" dirty="0" smtClean="0"/>
              <a:t> set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(задача о покрытии множествами)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371600" y="2209800"/>
          <a:ext cx="4862513" cy="2781300"/>
        </p:xfrm>
        <a:graphic>
          <a:graphicData uri="http://schemas.openxmlformats.org/presentationml/2006/ole">
            <p:oleObj spid="_x0000_s135170" name="Формула" r:id="rId3" imgW="1841400" imgH="1054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решений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ru-RU" sz="2400" dirty="0" smtClean="0"/>
              <a:t>Пусть </a:t>
            </a:r>
            <a:r>
              <a:rPr lang="en-US" sz="2400" i="1" dirty="0" smtClean="0"/>
              <a:t>x</a:t>
            </a:r>
            <a:r>
              <a:rPr lang="ru-RU" sz="2400" dirty="0" smtClean="0"/>
              <a:t> ― допустимое решение задачи ЛП</a:t>
            </a:r>
            <a:r>
              <a:rPr lang="en-US" sz="2400" baseline="-25000" dirty="0" smtClean="0"/>
              <a:t>set</a:t>
            </a:r>
            <a:r>
              <a:rPr lang="ru-RU" sz="2400" dirty="0" smtClean="0"/>
              <a:t> .</a:t>
            </a:r>
          </a:p>
          <a:p>
            <a:r>
              <a:rPr lang="ru-RU" sz="2400" dirty="0" smtClean="0"/>
              <a:t>Пусть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ru-RU" sz="2400" dirty="0" smtClean="0"/>
              <a:t>― допустимое решение задачи ДЛП</a:t>
            </a:r>
            <a:r>
              <a:rPr lang="en-US" sz="2400" baseline="-25000" dirty="0" smtClean="0"/>
              <a:t>set</a:t>
            </a:r>
            <a:r>
              <a:rPr lang="ru-RU" sz="2400" dirty="0" smtClean="0"/>
              <a:t> 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814513" y="2743200"/>
          <a:ext cx="4919662" cy="868363"/>
        </p:xfrm>
        <a:graphic>
          <a:graphicData uri="http://schemas.openxmlformats.org/presentationml/2006/ole">
            <p:oleObj spid="_x0000_s136194" name="Формула" r:id="rId3" imgW="2666880" imgH="4698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4191000"/>
            <a:ext cx="7070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+mn-lt"/>
              </a:rPr>
              <a:t>Следовательно,  любое допустимое решение </a:t>
            </a:r>
            <a:r>
              <a:rPr lang="ru-RU" sz="2400" kern="0" dirty="0">
                <a:solidFill>
                  <a:srgbClr val="000000"/>
                </a:solidFill>
                <a:latin typeface="Times New Roman"/>
              </a:rPr>
              <a:t>ДЛП</a:t>
            </a:r>
            <a:r>
              <a:rPr lang="en-US" sz="2400" kern="0" baseline="-25000" dirty="0" smtClean="0">
                <a:solidFill>
                  <a:srgbClr val="000000"/>
                </a:solidFill>
                <a:latin typeface="Times New Roman"/>
              </a:rPr>
              <a:t>set</a:t>
            </a:r>
            <a:r>
              <a:rPr lang="ru-RU" sz="2400" kern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r>
              <a:rPr lang="ru-RU" sz="2400" kern="0" dirty="0" smtClean="0">
                <a:solidFill>
                  <a:srgbClr val="000000"/>
                </a:solidFill>
                <a:latin typeface="Times New Roman"/>
              </a:rPr>
              <a:t>не больше оптимального решения ЛП</a:t>
            </a:r>
            <a:r>
              <a:rPr lang="en-US" sz="2400" kern="0" baseline="-25000" dirty="0" smtClean="0">
                <a:solidFill>
                  <a:srgbClr val="000000"/>
                </a:solidFill>
                <a:latin typeface="Times New Roman"/>
              </a:rPr>
              <a:t>set</a:t>
            </a:r>
            <a:r>
              <a:rPr lang="ru-RU" sz="2400" kern="0" baseline="-25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smtClean="0">
                <a:latin typeface="+mn-lt"/>
              </a:rPr>
              <a:t>: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200400" y="5181600"/>
          <a:ext cx="2439988" cy="863600"/>
        </p:xfrm>
        <a:graphic>
          <a:graphicData uri="http://schemas.openxmlformats.org/presentationml/2006/ole">
            <p:oleObj spid="_x0000_s136196" name="Формула" r:id="rId4" imgW="12189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1-</a:t>
            </a:r>
            <a:r>
              <a:rPr lang="ru-RU" smtClean="0"/>
              <a:t>ая теорема двойственности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7848600" cy="3505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Прямая и двойственная к ним задачи либо одновременно разрешимы, либо одновременно неразрешимы. При этом в первом случае </a:t>
            </a:r>
            <a:r>
              <a:rPr lang="ru-RU" sz="2800" i="1" dirty="0" smtClean="0"/>
              <a:t>значения целевых функций этих задач совпадают</a:t>
            </a:r>
            <a:r>
              <a:rPr lang="ru-RU" sz="2800" dirty="0" smtClean="0"/>
              <a:t>, а во втором случае, по крайней мере, одна из задач неразрешима в силу несовместности ее ограничений.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376613" y="4989513"/>
          <a:ext cx="2368550" cy="1022350"/>
        </p:xfrm>
        <a:graphic>
          <a:graphicData uri="http://schemas.openxmlformats.org/presentationml/2006/ole">
            <p:oleObj spid="_x0000_s137218" name="Формула" r:id="rId3" imgW="10285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Алгоритм</a:t>
            </a:r>
            <a:r>
              <a:rPr lang="en-US" sz="4000" dirty="0" smtClean="0"/>
              <a:t>                                         </a:t>
            </a:r>
            <a:r>
              <a:rPr lang="ru-RU" sz="4000" dirty="0" smtClean="0"/>
              <a:t>«Округление</a:t>
            </a:r>
            <a:r>
              <a:rPr lang="en-US" sz="4000" dirty="0" smtClean="0"/>
              <a:t> </a:t>
            </a:r>
            <a:r>
              <a:rPr lang="ru-RU" sz="4000" dirty="0" smtClean="0"/>
              <a:t>ДЛП</a:t>
            </a:r>
            <a:r>
              <a:rPr lang="en-US" sz="4000" baseline="-25000" dirty="0" smtClean="0"/>
              <a:t>set</a:t>
            </a:r>
            <a:r>
              <a:rPr lang="ru-RU" sz="4000" dirty="0" smtClean="0"/>
              <a:t>»</a:t>
            </a:r>
            <a:endParaRPr lang="en-US" sz="40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285999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</a:pPr>
            <a:endParaRPr lang="en-US" dirty="0" smtClean="0">
              <a:latin typeface="Times" charset="0"/>
              <a:ea typeface="MS Mincho" pitchFamily="49" charset="-128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</a:pPr>
            <a:r>
              <a:rPr lang="ru-RU" dirty="0" smtClean="0"/>
              <a:t>Найти оптимальное решение </a:t>
            </a:r>
            <a:r>
              <a:rPr lang="en-US" i="1" dirty="0" smtClean="0"/>
              <a:t>y</a:t>
            </a:r>
            <a:r>
              <a:rPr lang="en-US" dirty="0" smtClean="0"/>
              <a:t>* </a:t>
            </a:r>
            <a:r>
              <a:rPr lang="ru-RU" dirty="0" smtClean="0"/>
              <a:t>двойственной программы ДЛП</a:t>
            </a:r>
            <a:r>
              <a:rPr lang="en-US" baseline="-25000" dirty="0" smtClean="0"/>
              <a:t> set</a:t>
            </a:r>
            <a:r>
              <a:rPr lang="en-US" dirty="0" smtClean="0"/>
              <a:t> </a:t>
            </a:r>
            <a:r>
              <a:rPr lang="ru-RU" dirty="0" smtClean="0"/>
              <a:t>.</a:t>
            </a:r>
            <a:r>
              <a:rPr lang="en-US" dirty="0" smtClean="0"/>
              <a:t>         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</a:pPr>
            <a:r>
              <a:rPr lang="ru-RU" dirty="0" smtClean="0">
                <a:sym typeface="Symbol" pitchFamily="18" charset="2"/>
              </a:rPr>
              <a:t>Выбрать все множества </a:t>
            </a:r>
            <a:r>
              <a:rPr lang="en-US" i="1" dirty="0" err="1" smtClean="0">
                <a:sym typeface="Symbol" pitchFamily="18" charset="2"/>
              </a:rPr>
              <a:t>S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en-US" i="1" baseline="-25000" dirty="0" smtClean="0">
                <a:sym typeface="Symbol" pitchFamily="18" charset="2"/>
              </a:rPr>
              <a:t> </a:t>
            </a:r>
            <a:r>
              <a:rPr lang="ru-RU" dirty="0" smtClean="0">
                <a:sym typeface="Symbol" pitchFamily="18" charset="2"/>
              </a:rPr>
              <a:t>, </a:t>
            </a:r>
            <a:r>
              <a:rPr lang="en-US" dirty="0" smtClean="0">
                <a:sym typeface="Symbol" pitchFamily="18" charset="2"/>
              </a:rPr>
              <a:t>                               </a:t>
            </a:r>
            <a:r>
              <a:rPr lang="ru-RU" dirty="0" smtClean="0">
                <a:sym typeface="Symbol" pitchFamily="18" charset="2"/>
              </a:rPr>
              <a:t>для которых</a:t>
            </a:r>
            <a:endParaRPr lang="en-US" dirty="0" smtClean="0">
              <a:cs typeface="Times New Roman" pitchFamily="18" charset="0"/>
            </a:endParaRPr>
          </a:p>
          <a:p>
            <a:pPr marL="609600" indent="-609600">
              <a:spcBef>
                <a:spcPct val="0"/>
              </a:spcBef>
              <a:buNone/>
            </a:pPr>
            <a:endParaRPr lang="en-US" dirty="0" smtClean="0"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429000" y="3533775"/>
          <a:ext cx="1770063" cy="885825"/>
        </p:xfrm>
        <a:graphic>
          <a:graphicData uri="http://schemas.openxmlformats.org/presentationml/2006/ole">
            <p:oleObj spid="_x0000_s138242" name="Формула" r:id="rId3" imgW="7617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Допустимость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3399"/>
                </a:solidFill>
              </a:rPr>
              <a:t>Лемма</a:t>
            </a:r>
            <a:r>
              <a:rPr lang="en-US" b="1" dirty="0" smtClean="0">
                <a:solidFill>
                  <a:srgbClr val="CC3399"/>
                </a:solidFill>
              </a:rPr>
              <a:t> 8</a:t>
            </a:r>
            <a:r>
              <a:rPr lang="ru-RU" b="1" dirty="0" smtClean="0">
                <a:solidFill>
                  <a:srgbClr val="CC3399"/>
                </a:solidFill>
              </a:rPr>
              <a:t>.3</a:t>
            </a:r>
          </a:p>
          <a:p>
            <a:pPr>
              <a:buNone/>
            </a:pPr>
            <a:r>
              <a:rPr lang="ru-RU" dirty="0" smtClean="0"/>
              <a:t>   Пусть </a:t>
            </a:r>
            <a:r>
              <a:rPr lang="en-US" i="1" dirty="0"/>
              <a:t>S</a:t>
            </a:r>
            <a:r>
              <a:rPr lang="en-US" dirty="0" smtClean="0">
                <a:sym typeface="Symbol"/>
              </a:rPr>
              <a:t> ― </a:t>
            </a:r>
            <a:r>
              <a:rPr lang="ru-RU" dirty="0" smtClean="0">
                <a:sym typeface="Symbol"/>
              </a:rPr>
              <a:t>набор подмножеств, выбранных алгоритмом</a:t>
            </a:r>
            <a:r>
              <a:rPr lang="en-US" dirty="0" smtClean="0">
                <a:sym typeface="Symbol"/>
              </a:rPr>
              <a:t> </a:t>
            </a:r>
            <a:r>
              <a:rPr lang="ru-RU" dirty="0" smtClean="0"/>
              <a:t>«Округление</a:t>
            </a:r>
            <a:r>
              <a:rPr lang="en-US" dirty="0" smtClean="0"/>
              <a:t> </a:t>
            </a:r>
            <a:r>
              <a:rPr lang="ru-RU" dirty="0" smtClean="0"/>
              <a:t>ДЛП</a:t>
            </a:r>
            <a:r>
              <a:rPr lang="en-US" baseline="-25000" dirty="0" smtClean="0"/>
              <a:t>set</a:t>
            </a:r>
            <a:r>
              <a:rPr lang="ru-RU" dirty="0" smtClean="0"/>
              <a:t>». Тогда </a:t>
            </a:r>
            <a:r>
              <a:rPr lang="en-US" i="1" dirty="0" smtClean="0"/>
              <a:t>S</a:t>
            </a:r>
            <a:r>
              <a:rPr lang="en-US" dirty="0" smtClean="0">
                <a:sym typeface="Symbol"/>
              </a:rPr>
              <a:t></a:t>
            </a:r>
            <a:r>
              <a:rPr lang="ru-RU" dirty="0" smtClean="0">
                <a:sym typeface="Symbol"/>
              </a:rPr>
              <a:t> является покрытием.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Доказательство</a:t>
            </a:r>
            <a:r>
              <a:rPr lang="en-US" dirty="0" smtClean="0"/>
              <a:t>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Пусть существует некоторый непокрытый элемент </a:t>
            </a:r>
            <a:r>
              <a:rPr lang="en-US" sz="2800" i="1" dirty="0" err="1" smtClean="0"/>
              <a:t>e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. </a:t>
            </a:r>
            <a:r>
              <a:rPr lang="ru-RU" sz="2800" dirty="0" smtClean="0"/>
              <a:t>Тогда для каждого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j</a:t>
            </a:r>
            <a:r>
              <a:rPr lang="en-US" sz="2800" i="1" dirty="0" smtClean="0"/>
              <a:t> </a:t>
            </a:r>
            <a:r>
              <a:rPr lang="ru-RU" sz="2800" dirty="0" smtClean="0"/>
              <a:t>содержащего элемент </a:t>
            </a:r>
            <a:r>
              <a:rPr lang="en-US" sz="2800" i="1" dirty="0" err="1" smtClean="0"/>
              <a:t>e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 </a:t>
            </a:r>
            <a:r>
              <a:rPr lang="ru-RU" sz="2800" dirty="0" smtClean="0"/>
              <a:t>должно быть выполнено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Пусть </a:t>
            </a:r>
            <a:r>
              <a:rPr lang="el-GR" sz="2800" i="1" dirty="0" smtClean="0"/>
              <a:t>ε</a:t>
            </a:r>
            <a:r>
              <a:rPr lang="ru-RU" sz="2800" dirty="0" smtClean="0"/>
              <a:t> ― наименьшая разность между правой и левой частью этого неравенства среди всех ограничений включающих </a:t>
            </a:r>
            <a:r>
              <a:rPr lang="en-US" sz="2800" i="1" dirty="0" err="1" smtClean="0"/>
              <a:t>e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,</a:t>
            </a:r>
            <a:endParaRPr lang="ru-RU" sz="2800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6230937" y="2438400"/>
          <a:ext cx="1770063" cy="885825"/>
        </p:xfrm>
        <a:graphic>
          <a:graphicData uri="http://schemas.openxmlformats.org/presentationml/2006/ole">
            <p:oleObj spid="_x0000_s139266" name="Формула" r:id="rId3" imgW="761760" imgH="3808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535613" y="4495800"/>
          <a:ext cx="3116262" cy="1108075"/>
        </p:xfrm>
        <a:graphic>
          <a:graphicData uri="http://schemas.openxmlformats.org/presentationml/2006/ole">
            <p:oleObj spid="_x0000_s139267" name="Формула" r:id="rId4" imgW="149832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ru-RU" dirty="0" smtClean="0"/>
              <a:t>Доказательство</a:t>
            </a:r>
            <a:r>
              <a:rPr lang="en-US" dirty="0" smtClean="0"/>
              <a:t>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05400"/>
          </a:xfrm>
        </p:spPr>
        <p:txBody>
          <a:bodyPr/>
          <a:lstStyle/>
          <a:p>
            <a:r>
              <a:rPr lang="ru-RU" sz="2800" dirty="0" smtClean="0"/>
              <a:t>Рассмотрим новое двойственное решение </a:t>
            </a:r>
            <a:r>
              <a:rPr lang="en-US" sz="2800" i="1" dirty="0" smtClean="0"/>
              <a:t>y</a:t>
            </a:r>
            <a:r>
              <a:rPr lang="en-US" sz="2800" dirty="0" smtClean="0">
                <a:sym typeface="Symbol"/>
              </a:rPr>
              <a:t>, </a:t>
            </a:r>
            <a:r>
              <a:rPr lang="ru-RU" sz="2800" dirty="0" smtClean="0">
                <a:sym typeface="Symbol"/>
              </a:rPr>
              <a:t>в котором</a:t>
            </a:r>
            <a:r>
              <a:rPr lang="en-US" sz="280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                       и все остальные компоненты решения </a:t>
            </a:r>
            <a:r>
              <a:rPr lang="en-US" sz="2800" i="1" dirty="0" smtClean="0"/>
              <a:t>y</a:t>
            </a:r>
            <a:r>
              <a:rPr lang="en-US" sz="2800" dirty="0" smtClean="0">
                <a:sym typeface="Symbol"/>
              </a:rPr>
              <a:t></a:t>
            </a:r>
            <a:r>
              <a:rPr lang="ru-RU" sz="2800" dirty="0" smtClean="0">
                <a:sym typeface="Symbol"/>
              </a:rPr>
              <a:t> равны тем же значениям, что и в </a:t>
            </a:r>
            <a:r>
              <a:rPr lang="en-US" sz="2800" i="1" dirty="0" smtClean="0"/>
              <a:t>y</a:t>
            </a:r>
            <a:r>
              <a:rPr lang="ru-RU" sz="2800" dirty="0" smtClean="0">
                <a:sym typeface="Symbol"/>
              </a:rPr>
              <a:t>*.</a:t>
            </a:r>
          </a:p>
          <a:p>
            <a:r>
              <a:rPr lang="ru-RU" sz="2800" dirty="0" smtClean="0">
                <a:sym typeface="Symbol"/>
              </a:rPr>
              <a:t>Тогда </a:t>
            </a:r>
            <a:r>
              <a:rPr lang="en-US" sz="2800" i="1" dirty="0" smtClean="0"/>
              <a:t>y</a:t>
            </a:r>
            <a:r>
              <a:rPr lang="en-US" sz="2800" dirty="0" smtClean="0">
                <a:sym typeface="Symbol"/>
              </a:rPr>
              <a:t></a:t>
            </a:r>
            <a:r>
              <a:rPr lang="ru-RU" sz="2800" dirty="0" smtClean="0">
                <a:sym typeface="Symbol"/>
              </a:rPr>
              <a:t> является допустимым двойственным решением поскольку для всех </a:t>
            </a:r>
            <a:r>
              <a:rPr lang="en-US" sz="2800" i="1" dirty="0" smtClean="0">
                <a:sym typeface="Symbol"/>
              </a:rPr>
              <a:t>j</a:t>
            </a:r>
            <a:r>
              <a:rPr lang="en-US" sz="280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таких, что </a:t>
            </a:r>
            <a:r>
              <a:rPr lang="en-US" sz="2800" i="1" dirty="0" err="1" smtClean="0">
                <a:sym typeface="Symbol"/>
              </a:rPr>
              <a:t>e</a:t>
            </a:r>
            <a:r>
              <a:rPr lang="en-US" sz="2800" i="1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  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i="1" baseline="-25000" dirty="0" err="1" smtClean="0">
                <a:sym typeface="Symbol"/>
              </a:rPr>
              <a:t>j</a:t>
            </a:r>
            <a:r>
              <a:rPr lang="en-US" sz="2800" dirty="0" smtClean="0">
                <a:sym typeface="Symbol"/>
              </a:rPr>
              <a:t>,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                                        </a:t>
            </a:r>
            <a:r>
              <a:rPr lang="ru-RU" sz="2800" dirty="0" smtClean="0">
                <a:sym typeface="Symbol"/>
              </a:rPr>
              <a:t>    по выбору </a:t>
            </a:r>
            <a:r>
              <a:rPr lang="ru-RU" sz="2800" i="1" dirty="0" smtClean="0">
                <a:sym typeface="Symbol"/>
              </a:rPr>
              <a:t></a:t>
            </a:r>
            <a:r>
              <a:rPr lang="ru-RU" sz="2800" dirty="0" smtClean="0">
                <a:sym typeface="Symbol"/>
              </a:rPr>
              <a:t>, 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                                      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  </a:t>
            </a:r>
            <a:r>
              <a:rPr lang="ru-RU" sz="2800" dirty="0" smtClean="0">
                <a:sym typeface="Symbol"/>
              </a:rPr>
              <a:t>а для всех </a:t>
            </a:r>
            <a:r>
              <a:rPr lang="en-US" sz="2800" i="1" dirty="0" smtClean="0">
                <a:sym typeface="Symbol"/>
              </a:rPr>
              <a:t>j</a:t>
            </a:r>
            <a:r>
              <a:rPr lang="en-US" sz="280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таких, что </a:t>
            </a:r>
            <a:r>
              <a:rPr lang="en-US" sz="2800" i="1" dirty="0" err="1" smtClean="0">
                <a:sym typeface="Symbol"/>
              </a:rPr>
              <a:t>e</a:t>
            </a:r>
            <a:r>
              <a:rPr lang="en-US" sz="2800" i="1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  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i="1" baseline="-25000" dirty="0" err="1" smtClean="0">
                <a:sym typeface="Symbol"/>
              </a:rPr>
              <a:t>j</a:t>
            </a:r>
            <a:r>
              <a:rPr lang="en-US" sz="2800" dirty="0" smtClean="0">
                <a:sym typeface="Symbol"/>
              </a:rPr>
              <a:t>,</a:t>
            </a:r>
            <a:endParaRPr lang="ru-RU" sz="2800" dirty="0" smtClean="0">
              <a:sym typeface="Symbol"/>
            </a:endParaRPr>
          </a:p>
          <a:p>
            <a:r>
              <a:rPr lang="ru-RU" sz="2800" dirty="0" smtClean="0">
                <a:sym typeface="Symbol"/>
              </a:rPr>
              <a:t>Получаем противоречие с оптимальностью </a:t>
            </a:r>
            <a:r>
              <a:rPr lang="en-US" sz="2800" i="1" dirty="0" smtClean="0">
                <a:sym typeface="Symbol"/>
              </a:rPr>
              <a:t>y</a:t>
            </a:r>
            <a:r>
              <a:rPr lang="en-US" sz="2800" dirty="0" smtClean="0">
                <a:sym typeface="Symbol"/>
              </a:rPr>
              <a:t>*,</a:t>
            </a:r>
            <a:r>
              <a:rPr lang="ru-RU" sz="2800" dirty="0" smtClean="0">
                <a:sym typeface="Symbol"/>
              </a:rPr>
              <a:t> 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057400" y="1828800"/>
          <a:ext cx="1982788" cy="627063"/>
        </p:xfrm>
        <a:graphic>
          <a:graphicData uri="http://schemas.openxmlformats.org/presentationml/2006/ole">
            <p:oleObj spid="_x0000_s140290" name="Формула" r:id="rId3" imgW="723600" imgH="228600" progId="Equation.3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739775" y="3657600"/>
          <a:ext cx="3481388" cy="885825"/>
        </p:xfrm>
        <a:graphic>
          <a:graphicData uri="http://schemas.openxmlformats.org/presentationml/2006/ole">
            <p:oleObj spid="_x0000_s140292" name="Формула" r:id="rId4" imgW="1498320" imgH="380880" progId="Equation.3">
              <p:embed/>
            </p:oleObj>
          </a:graphicData>
        </a:graphic>
      </p:graphicFrame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5202237" y="4495800"/>
          <a:ext cx="2951163" cy="885825"/>
        </p:xfrm>
        <a:graphic>
          <a:graphicData uri="http://schemas.openxmlformats.org/presentationml/2006/ole">
            <p:oleObj spid="_x0000_s140293" name="Формула" r:id="rId5" imgW="1269720" imgH="380880" progId="Equation.3">
              <p:embed/>
            </p:oleObj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3327400" y="5638800"/>
          <a:ext cx="2006600" cy="1003300"/>
        </p:xfrm>
        <a:graphic>
          <a:graphicData uri="http://schemas.openxmlformats.org/presentationml/2006/ole">
            <p:oleObj spid="_x0000_s140294" name="Формула" r:id="rId6" imgW="8632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</a:t>
            </a:r>
            <a:r>
              <a:rPr lang="ru-RU" dirty="0" smtClean="0"/>
              <a:t>о покрытии множествами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4373563"/>
          </a:xfrm>
        </p:spPr>
        <p:txBody>
          <a:bodyPr/>
          <a:lstStyle/>
          <a:p>
            <a:r>
              <a:rPr lang="ru-RU" sz="2800" i="1" dirty="0" smtClean="0">
                <a:solidFill>
                  <a:schemeClr val="accent2"/>
                </a:solidFill>
              </a:rPr>
              <a:t>Дано</a:t>
            </a:r>
            <a:r>
              <a:rPr lang="en-US" sz="2800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</a:t>
            </a:r>
            <a:r>
              <a:rPr lang="ru-RU" sz="2800" dirty="0"/>
              <a:t>м</a:t>
            </a:r>
            <a:r>
              <a:rPr lang="ru-RU" sz="2800" dirty="0" smtClean="0"/>
              <a:t>ножество</a:t>
            </a:r>
            <a:r>
              <a:rPr lang="en-US" sz="2800" dirty="0" smtClean="0"/>
              <a:t> </a:t>
            </a:r>
            <a:r>
              <a:rPr lang="ru-RU" sz="2800" dirty="0" smtClean="0"/>
              <a:t>элементов</a:t>
            </a:r>
            <a:r>
              <a:rPr lang="en-US" sz="2800" dirty="0" smtClean="0"/>
              <a:t> </a:t>
            </a:r>
            <a:r>
              <a:rPr lang="en-US" sz="2800" i="1" dirty="0" smtClean="0"/>
              <a:t>E=</a:t>
            </a:r>
            <a:r>
              <a:rPr lang="en-US" sz="2800" dirty="0" smtClean="0"/>
              <a:t>{</a:t>
            </a:r>
            <a:r>
              <a:rPr lang="en-US" sz="2800" i="1" dirty="0" smtClean="0"/>
              <a:t>e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,…,e</a:t>
            </a:r>
            <a:r>
              <a:rPr lang="en-US" sz="2800" i="1" baseline="-25000" dirty="0" smtClean="0"/>
              <a:t>n</a:t>
            </a:r>
            <a:r>
              <a:rPr lang="en-US" sz="2800" dirty="0" smtClean="0"/>
              <a:t>}</a:t>
            </a:r>
            <a:r>
              <a:rPr lang="ru-RU" sz="2800" dirty="0" smtClean="0"/>
              <a:t>, набор его подмножеств</a:t>
            </a:r>
            <a:r>
              <a:rPr lang="en-US" sz="2800" dirty="0" smtClean="0"/>
              <a:t> </a:t>
            </a:r>
            <a:r>
              <a:rPr lang="en-US" sz="2800" i="1" dirty="0"/>
              <a:t>S</a:t>
            </a:r>
            <a:r>
              <a:rPr lang="ru-RU" sz="2800" dirty="0"/>
              <a:t> = </a:t>
            </a:r>
            <a:r>
              <a:rPr lang="en-US" sz="2800" dirty="0"/>
              <a:t>{</a:t>
            </a:r>
            <a:r>
              <a:rPr lang="en-US" sz="2800" i="1" dirty="0"/>
              <a:t>S</a:t>
            </a:r>
            <a:r>
              <a:rPr lang="en-US" sz="2800" baseline="-25000" dirty="0"/>
              <a:t>1</a:t>
            </a:r>
            <a:r>
              <a:rPr lang="en-US" sz="2800" dirty="0"/>
              <a:t>,…,</a:t>
            </a:r>
            <a:r>
              <a:rPr lang="ru-RU" sz="2800" dirty="0"/>
              <a:t>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m</a:t>
            </a:r>
            <a:r>
              <a:rPr lang="en-US" sz="2800" dirty="0" smtClean="0"/>
              <a:t>}</a:t>
            </a:r>
            <a:r>
              <a:rPr lang="ru-RU" sz="2800" dirty="0" smtClean="0"/>
              <a:t>,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m</a:t>
            </a:r>
            <a:r>
              <a:rPr lang="en-US" sz="2800" i="1" baseline="-25000" dirty="0" smtClean="0"/>
              <a:t> </a:t>
            </a:r>
            <a:r>
              <a:rPr lang="ru-RU" sz="2800" i="1" baseline="-25000" dirty="0" smtClean="0"/>
              <a:t> </a:t>
            </a:r>
            <a:r>
              <a:rPr lang="ru-RU" sz="2800" dirty="0" smtClean="0">
                <a:sym typeface="Symbol"/>
              </a:rPr>
              <a:t></a:t>
            </a:r>
            <a:r>
              <a:rPr lang="ru-RU" sz="2800" i="1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E,  </a:t>
            </a:r>
            <a:r>
              <a:rPr lang="ru-RU" sz="2800" dirty="0" smtClean="0"/>
              <a:t>и веса </a:t>
            </a:r>
            <a:r>
              <a:rPr lang="ru-RU" sz="2800" dirty="0"/>
              <a:t>подмножеств</a:t>
            </a:r>
            <a:r>
              <a:rPr lang="en-US" sz="2800" dirty="0"/>
              <a:t> </a:t>
            </a:r>
            <a:r>
              <a:rPr lang="en-US" sz="2800" i="1" dirty="0"/>
              <a:t>w</a:t>
            </a:r>
            <a:r>
              <a:rPr lang="en-US" sz="2800" dirty="0" smtClean="0"/>
              <a:t>: </a:t>
            </a:r>
            <a:r>
              <a:rPr lang="en-US" sz="2800" i="1" dirty="0"/>
              <a:t>S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→ </a:t>
            </a:r>
            <a:r>
              <a:rPr lang="en-US" sz="2800" b="1" dirty="0">
                <a:cs typeface="Times New Roman" pitchFamily="18" charset="0"/>
              </a:rPr>
              <a:t>Q</a:t>
            </a:r>
            <a:r>
              <a:rPr lang="en-US" sz="2800" b="1" baseline="30000" dirty="0">
                <a:cs typeface="Times New Roman" pitchFamily="18" charset="0"/>
              </a:rPr>
              <a:t>+</a:t>
            </a:r>
            <a:r>
              <a:rPr lang="en-US" sz="2800" dirty="0">
                <a:cs typeface="Times New Roman" pitchFamily="18" charset="0"/>
              </a:rPr>
              <a:t>.</a:t>
            </a:r>
            <a:endParaRPr lang="en-US" sz="2800" b="1" dirty="0">
              <a:cs typeface="Times New Roman" pitchFamily="18" charset="0"/>
            </a:endParaRPr>
          </a:p>
          <a:p>
            <a:r>
              <a:rPr lang="ru-RU" sz="2800" i="1" dirty="0">
                <a:solidFill>
                  <a:schemeClr val="accent2"/>
                </a:solidFill>
              </a:rPr>
              <a:t>Найти</a:t>
            </a:r>
            <a:r>
              <a:rPr lang="ru-RU" sz="2800" dirty="0"/>
              <a:t> покрытие наименьшего</a:t>
            </a:r>
            <a:r>
              <a:rPr lang="en-US" sz="2800" dirty="0"/>
              <a:t> </a:t>
            </a:r>
            <a:r>
              <a:rPr lang="ru-RU" sz="2800" dirty="0"/>
              <a:t>веса.</a:t>
            </a:r>
            <a:r>
              <a:rPr lang="en-US" sz="2800" dirty="0"/>
              <a:t> </a:t>
            </a:r>
            <a:endParaRPr lang="ru-RU" sz="2800" dirty="0"/>
          </a:p>
          <a:p>
            <a:r>
              <a:rPr lang="en-US" sz="2800" i="1" dirty="0">
                <a:solidFill>
                  <a:srgbClr val="00CCFF"/>
                </a:solidFill>
              </a:rPr>
              <a:t>S</a:t>
            </a:r>
            <a:r>
              <a:rPr lang="en-US" sz="2800" i="1" dirty="0">
                <a:solidFill>
                  <a:srgbClr val="00CCFF"/>
                </a:solidFill>
                <a:cs typeface="Times New Roman" pitchFamily="18" charset="0"/>
              </a:rPr>
              <a:t>' </a:t>
            </a:r>
            <a:r>
              <a:rPr lang="en-US" sz="2800" dirty="0">
                <a:solidFill>
                  <a:srgbClr val="00CCFF"/>
                </a:solidFill>
                <a:sym typeface="Symbol" pitchFamily="18" charset="2"/>
              </a:rPr>
              <a:t> </a:t>
            </a:r>
            <a:r>
              <a:rPr lang="en-US" sz="2800" i="1" dirty="0">
                <a:solidFill>
                  <a:srgbClr val="00CCFF"/>
                </a:solidFill>
              </a:rPr>
              <a:t>S</a:t>
            </a:r>
            <a:r>
              <a:rPr lang="ru-RU" sz="2800" dirty="0">
                <a:solidFill>
                  <a:srgbClr val="00CCFF"/>
                </a:solidFill>
              </a:rPr>
              <a:t> является покрытием, если любой элемент из </a:t>
            </a:r>
            <a:r>
              <a:rPr lang="en-US" sz="2800" i="1" dirty="0">
                <a:solidFill>
                  <a:srgbClr val="00CCFF"/>
                </a:solidFill>
              </a:rPr>
              <a:t>U</a:t>
            </a:r>
            <a:r>
              <a:rPr lang="ru-RU" sz="2800" i="1" dirty="0">
                <a:solidFill>
                  <a:srgbClr val="00CCFF"/>
                </a:solidFill>
              </a:rPr>
              <a:t> </a:t>
            </a:r>
            <a:r>
              <a:rPr lang="ru-RU" sz="2800" dirty="0">
                <a:solidFill>
                  <a:srgbClr val="00CCFF"/>
                </a:solidFill>
              </a:rPr>
              <a:t>принадлежит хотя бы одному элементу из </a:t>
            </a:r>
            <a:r>
              <a:rPr lang="en-US" sz="2800" i="1" dirty="0">
                <a:solidFill>
                  <a:srgbClr val="00CCFF"/>
                </a:solidFill>
              </a:rPr>
              <a:t>S</a:t>
            </a:r>
            <a:r>
              <a:rPr lang="en-US" sz="2800" i="1" dirty="0">
                <a:solidFill>
                  <a:srgbClr val="00CCFF"/>
                </a:solidFill>
                <a:cs typeface="Times New Roman" pitchFamily="18" charset="0"/>
              </a:rPr>
              <a:t>' </a:t>
            </a:r>
            <a:r>
              <a:rPr lang="ru-RU" sz="2800" dirty="0">
                <a:solidFill>
                  <a:srgbClr val="00CC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f</a:t>
            </a:r>
            <a:r>
              <a:rPr lang="en-US" smtClean="0"/>
              <a:t>-</a:t>
            </a:r>
            <a:r>
              <a:rPr lang="ru-RU" smtClean="0"/>
              <a:t>приближение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CC3399"/>
                </a:solidFill>
              </a:rPr>
              <a:t>   Теорема</a:t>
            </a:r>
            <a:r>
              <a:rPr lang="en-US" b="1" dirty="0" smtClean="0">
                <a:solidFill>
                  <a:srgbClr val="CC3399"/>
                </a:solidFill>
              </a:rPr>
              <a:t> 8</a:t>
            </a:r>
            <a:r>
              <a:rPr lang="ru-RU" b="1" dirty="0" smtClean="0">
                <a:solidFill>
                  <a:srgbClr val="CC3399"/>
                </a:solidFill>
              </a:rPr>
              <a:t>.</a:t>
            </a:r>
            <a:r>
              <a:rPr lang="en-US" b="1" dirty="0">
                <a:solidFill>
                  <a:srgbClr val="CC3399"/>
                </a:solidFill>
              </a:rPr>
              <a:t>4</a:t>
            </a:r>
            <a:endParaRPr lang="ru-RU" b="1" dirty="0" smtClean="0">
              <a:solidFill>
                <a:srgbClr val="CC3399"/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Алгоритм</a:t>
            </a:r>
            <a:r>
              <a:rPr lang="en-US" dirty="0" smtClean="0"/>
              <a:t> </a:t>
            </a:r>
            <a:r>
              <a:rPr lang="ru-RU" dirty="0" smtClean="0"/>
              <a:t>«Округление</a:t>
            </a:r>
            <a:r>
              <a:rPr lang="en-US" dirty="0" smtClean="0"/>
              <a:t> </a:t>
            </a:r>
            <a:r>
              <a:rPr lang="ru-RU" dirty="0" smtClean="0"/>
              <a:t>ДЛП</a:t>
            </a:r>
            <a:r>
              <a:rPr lang="en-US" baseline="-25000" dirty="0" smtClean="0"/>
              <a:t>set</a:t>
            </a:r>
            <a:r>
              <a:rPr lang="ru-RU" dirty="0" smtClean="0"/>
              <a:t>» является </a:t>
            </a:r>
            <a:r>
              <a:rPr lang="en-US" dirty="0" smtClean="0"/>
              <a:t>              </a:t>
            </a:r>
            <a:r>
              <a:rPr lang="en-US" i="1" dirty="0" smtClean="0"/>
              <a:t>f</a:t>
            </a:r>
            <a:r>
              <a:rPr lang="ru-RU" dirty="0" smtClean="0"/>
              <a:t>-приближенным алгоритмом для задачи </a:t>
            </a:r>
            <a:r>
              <a:rPr lang="en-US" dirty="0" smtClean="0"/>
              <a:t>                </a:t>
            </a:r>
            <a:r>
              <a:rPr lang="ru-RU" dirty="0" smtClean="0"/>
              <a:t>о покрытии</a:t>
            </a:r>
            <a:r>
              <a:rPr lang="en-US" dirty="0" smtClean="0"/>
              <a:t> </a:t>
            </a:r>
            <a:r>
              <a:rPr lang="ru-RU" dirty="0" smtClean="0"/>
              <a:t>множествами</a:t>
            </a:r>
            <a:r>
              <a:rPr lang="ru-RU" sz="2800" dirty="0" smtClean="0"/>
              <a:t>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ru-RU" sz="2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Доказательство (неформальное)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Множество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</a:t>
            </a:r>
            <a:r>
              <a:rPr lang="ru-RU" sz="2800" dirty="0" smtClean="0"/>
              <a:t>выбирается в покрытие, если </a:t>
            </a:r>
          </a:p>
          <a:p>
            <a:r>
              <a:rPr lang="ru-RU" sz="2800" dirty="0" smtClean="0"/>
              <a:t>Можно сказать, что стоимость выбранного множества покрывается стоимостью 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* </a:t>
            </a:r>
            <a:r>
              <a:rPr lang="ru-RU" sz="2800" dirty="0" smtClean="0"/>
              <a:t>каждого</a:t>
            </a:r>
            <a:r>
              <a:rPr lang="en-US" sz="2800" dirty="0" smtClean="0"/>
              <a:t> </a:t>
            </a:r>
            <a:r>
              <a:rPr lang="ru-RU" sz="2800" dirty="0" smtClean="0"/>
              <a:t>элемента, входящего в это множество.</a:t>
            </a:r>
          </a:p>
          <a:p>
            <a:r>
              <a:rPr lang="ru-RU" sz="2800" dirty="0" smtClean="0"/>
              <a:t>Так как каждый элемент входит не более чем                в </a:t>
            </a:r>
            <a:r>
              <a:rPr lang="en-US" sz="2800" i="1" dirty="0" smtClean="0"/>
              <a:t>f</a:t>
            </a:r>
            <a:r>
              <a:rPr lang="ru-RU" sz="2800" dirty="0" smtClean="0"/>
              <a:t> множеств, то суммарная стоимость не превосходит</a:t>
            </a:r>
            <a:r>
              <a:rPr lang="en-US" sz="2800" dirty="0" smtClean="0"/>
              <a:t> </a:t>
            </a:r>
            <a:r>
              <a:rPr lang="ru-RU" sz="2800" dirty="0" smtClean="0"/>
              <a:t>величины  </a:t>
            </a:r>
            <a:endParaRPr lang="ru-RU" sz="2800" dirty="0"/>
          </a:p>
        </p:txBody>
      </p:sp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7010400" y="1524000"/>
          <a:ext cx="1770063" cy="885825"/>
        </p:xfrm>
        <a:graphic>
          <a:graphicData uri="http://schemas.openxmlformats.org/presentationml/2006/ole">
            <p:oleObj spid="_x0000_s184323" name="Формула" r:id="rId3" imgW="761760" imgH="3808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800600" y="4511675"/>
          <a:ext cx="1057275" cy="898525"/>
        </p:xfrm>
        <a:graphic>
          <a:graphicData uri="http://schemas.openxmlformats.org/presentationml/2006/ole">
            <p:oleObj spid="_x0000_s184324" name="Формула" r:id="rId4" imgW="5079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Доказательство (формальное)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Пусть </a:t>
            </a:r>
            <a:r>
              <a:rPr lang="en-US" sz="2800" i="1" dirty="0" smtClean="0"/>
              <a:t>S</a:t>
            </a:r>
            <a:r>
              <a:rPr lang="en-US" sz="2800" dirty="0" smtClean="0">
                <a:sym typeface="Symbol"/>
              </a:rPr>
              <a:t> ― </a:t>
            </a:r>
            <a:r>
              <a:rPr lang="ru-RU" sz="2800" dirty="0" smtClean="0">
                <a:sym typeface="Symbol"/>
              </a:rPr>
              <a:t>набор подмножеств, выбранных алгоритмом. </a:t>
            </a:r>
          </a:p>
          <a:p>
            <a:r>
              <a:rPr lang="ru-RU" sz="2800" dirty="0" smtClean="0">
                <a:sym typeface="Symbol"/>
              </a:rPr>
              <a:t>Так как </a:t>
            </a:r>
            <a:r>
              <a:rPr lang="en-US" sz="2800" i="1" dirty="0" err="1" smtClean="0">
                <a:sym typeface="Symbol"/>
              </a:rPr>
              <a:t>S</a:t>
            </a:r>
            <a:r>
              <a:rPr lang="en-US" sz="2800" i="1" baseline="-25000" dirty="0" err="1" smtClean="0">
                <a:sym typeface="Symbol"/>
              </a:rPr>
              <a:t>j</a:t>
            </a:r>
            <a:r>
              <a:rPr lang="en-US" sz="2800" dirty="0" smtClean="0">
                <a:sym typeface="Symbol"/>
              </a:rPr>
              <a:t> </a:t>
            </a:r>
            <a:r>
              <a:rPr lang="ru-RU" sz="2800" dirty="0" smtClean="0">
                <a:sym typeface="Symbol"/>
              </a:rPr>
              <a:t> </a:t>
            </a:r>
            <a:r>
              <a:rPr lang="en-US" sz="2800" i="1" dirty="0" smtClean="0"/>
              <a:t>S</a:t>
            </a:r>
            <a:r>
              <a:rPr lang="en-US" sz="2800" dirty="0" smtClean="0">
                <a:sym typeface="Symbol"/>
              </a:rPr>
              <a:t> </a:t>
            </a:r>
            <a:r>
              <a:rPr lang="ru-RU" sz="2800" dirty="0" smtClean="0">
                <a:sym typeface="Symbol"/>
              </a:rPr>
              <a:t>только, если </a:t>
            </a:r>
            <a:endParaRPr lang="en-US" sz="2800" dirty="0" smtClean="0">
              <a:sym typeface="Symbol"/>
            </a:endParaRPr>
          </a:p>
          <a:p>
            <a:r>
              <a:rPr lang="ru-RU" sz="2800" dirty="0" smtClean="0">
                <a:sym typeface="Symbol"/>
              </a:rPr>
              <a:t>Оценим стоимость покрытия </a:t>
            </a:r>
            <a:r>
              <a:rPr lang="en-US" sz="2800" i="1" dirty="0" smtClean="0"/>
              <a:t>S</a:t>
            </a:r>
            <a:r>
              <a:rPr lang="en-US" sz="2800" dirty="0" smtClean="0">
                <a:sym typeface="Symbol"/>
              </a:rPr>
              <a:t></a:t>
            </a:r>
            <a:r>
              <a:rPr lang="ru-RU" sz="2800" dirty="0" smtClean="0">
                <a:sym typeface="Symbol"/>
              </a:rPr>
              <a:t>.  </a:t>
            </a:r>
            <a:endParaRPr lang="ru-RU" sz="2800" dirty="0"/>
          </a:p>
        </p:txBody>
      </p:sp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5087937" y="2362200"/>
          <a:ext cx="1770063" cy="885825"/>
        </p:xfrm>
        <a:graphic>
          <a:graphicData uri="http://schemas.openxmlformats.org/presentationml/2006/ole">
            <p:oleObj spid="_x0000_s185347" name="Формула" r:id="rId3" imgW="761760" imgH="3808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47800" y="3886200"/>
          <a:ext cx="6232525" cy="2159000"/>
        </p:xfrm>
        <a:graphic>
          <a:graphicData uri="http://schemas.openxmlformats.org/presentationml/2006/ole">
            <p:oleObj spid="_x0000_s185348" name="Формула" r:id="rId4" imgW="264132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решений</a:t>
            </a:r>
            <a:endParaRPr lang="ru-RU" dirty="0"/>
          </a:p>
        </p:txBody>
      </p:sp>
      <p:graphicFrame>
        <p:nvGraphicFramePr>
          <p:cNvPr id="186370" name="Object 2"/>
          <p:cNvGraphicFramePr>
            <a:graphicFrameLocks noChangeAspect="1"/>
          </p:cNvGraphicFramePr>
          <p:nvPr>
            <p:ph idx="1"/>
          </p:nvPr>
        </p:nvGraphicFramePr>
        <p:xfrm>
          <a:off x="1143000" y="1524000"/>
          <a:ext cx="6146800" cy="1082675"/>
        </p:xfrm>
        <a:graphic>
          <a:graphicData uri="http://schemas.openxmlformats.org/presentationml/2006/ole">
            <p:oleObj spid="_x0000_s186370" name="Формула" r:id="rId3" imgW="2666880" imgH="469800" progId="Equation.3">
              <p:embed/>
            </p:oleObj>
          </a:graphicData>
        </a:graphic>
      </p:graphicFrame>
      <p:graphicFrame>
        <p:nvGraphicFramePr>
          <p:cNvPr id="186371" name="Object 3"/>
          <p:cNvGraphicFramePr>
            <a:graphicFrameLocks noChangeAspect="1"/>
          </p:cNvGraphicFramePr>
          <p:nvPr/>
        </p:nvGraphicFramePr>
        <p:xfrm>
          <a:off x="2514600" y="2819400"/>
          <a:ext cx="2533650" cy="1093787"/>
        </p:xfrm>
        <a:graphic>
          <a:graphicData uri="http://schemas.openxmlformats.org/presentationml/2006/ole">
            <p:oleObj spid="_x0000_s186371" name="Формула" r:id="rId4" imgW="1028520" imgH="4442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4419600"/>
            <a:ext cx="7066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+mn-lt"/>
              </a:rPr>
              <a:t>То есть для оптимальных решений </a:t>
            </a:r>
            <a:r>
              <a:rPr lang="en-US" sz="2800" i="1" dirty="0" smtClean="0">
                <a:latin typeface="+mn-lt"/>
              </a:rPr>
              <a:t>x</a:t>
            </a:r>
            <a:r>
              <a:rPr lang="en-US" sz="2800" dirty="0" smtClean="0">
                <a:latin typeface="+mn-lt"/>
              </a:rPr>
              <a:t>* </a:t>
            </a:r>
            <a:r>
              <a:rPr lang="ru-RU" sz="2800" dirty="0" smtClean="0">
                <a:latin typeface="+mn-lt"/>
              </a:rPr>
              <a:t>и </a:t>
            </a:r>
            <a:r>
              <a:rPr lang="en-US" sz="2800" i="1" dirty="0" smtClean="0">
                <a:latin typeface="+mn-lt"/>
              </a:rPr>
              <a:t>y</a:t>
            </a:r>
            <a:r>
              <a:rPr lang="en-US" sz="2800" dirty="0" smtClean="0">
                <a:latin typeface="+mn-lt"/>
              </a:rPr>
              <a:t>* </a:t>
            </a:r>
          </a:p>
          <a:p>
            <a:r>
              <a:rPr lang="ru-RU" sz="2800" dirty="0" smtClean="0">
                <a:latin typeface="+mn-lt"/>
              </a:rPr>
              <a:t>оба неравенства выполняются как равенства.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2</a:t>
            </a:r>
            <a:r>
              <a:rPr lang="en-US" smtClean="0"/>
              <a:t>-</a:t>
            </a:r>
            <a:r>
              <a:rPr lang="ru-RU" smtClean="0"/>
              <a:t>ая теорема двойственности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/>
            <a:r>
              <a:rPr lang="ru-RU" smtClean="0"/>
              <a:t>Допустимые решения </a:t>
            </a:r>
            <a:r>
              <a:rPr lang="en-US" i="1" smtClean="0"/>
              <a:t>x</a:t>
            </a:r>
            <a:r>
              <a:rPr lang="en-US" i="1" smtClean="0">
                <a:cs typeface="Times New Roman" pitchFamily="18" charset="0"/>
              </a:rPr>
              <a:t>′ </a:t>
            </a:r>
            <a:r>
              <a:rPr lang="ru-RU" smtClean="0">
                <a:cs typeface="Times New Roman" pitchFamily="18" charset="0"/>
              </a:rPr>
              <a:t>и </a:t>
            </a:r>
            <a:r>
              <a:rPr lang="en-US" i="1" smtClean="0"/>
              <a:t>y</a:t>
            </a:r>
            <a:r>
              <a:rPr lang="en-US" i="1" smtClean="0">
                <a:cs typeface="Times New Roman" pitchFamily="18" charset="0"/>
              </a:rPr>
              <a:t>′ </a:t>
            </a:r>
            <a:r>
              <a:rPr lang="ru-RU" smtClean="0">
                <a:cs typeface="Times New Roman" pitchFamily="18" charset="0"/>
              </a:rPr>
              <a:t>соответственно прямой и двойственной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ru-RU" smtClean="0">
                <a:cs typeface="Times New Roman" pitchFamily="18" charset="0"/>
              </a:rPr>
              <a:t>задачи оптимальны тогда и только тогда, когда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2287588" y="3429000"/>
          <a:ext cx="4052887" cy="1177925"/>
        </p:xfrm>
        <a:graphic>
          <a:graphicData uri="http://schemas.openxmlformats.org/presentationml/2006/ole">
            <p:oleObj spid="_x0000_s134146" name="Формула" r:id="rId3" imgW="1574640" imgH="457200" progId="Equation.3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2209800" y="4876800"/>
          <a:ext cx="3987800" cy="1176338"/>
        </p:xfrm>
        <a:graphic>
          <a:graphicData uri="http://schemas.openxmlformats.org/presentationml/2006/ole">
            <p:oleObj spid="_x0000_s134147" name="Формула" r:id="rId4" imgW="1549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ru-RU" sz="3200" dirty="0" smtClean="0"/>
              <a:t>Сравнение решений алгоритмов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«Округление ЛП</a:t>
            </a:r>
            <a:r>
              <a:rPr lang="en-US" sz="3200" baseline="-25000" dirty="0" smtClean="0"/>
              <a:t>set</a:t>
            </a:r>
            <a:r>
              <a:rPr lang="ru-RU" sz="3200" dirty="0" smtClean="0"/>
              <a:t>»  и «Округление ДЛП</a:t>
            </a:r>
            <a:r>
              <a:rPr lang="en-US" sz="3200" baseline="-25000" dirty="0" smtClean="0"/>
              <a:t>set</a:t>
            </a:r>
            <a:r>
              <a:rPr lang="ru-RU" sz="3200" dirty="0" smtClean="0"/>
              <a:t> »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Пусть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* &gt; 0 </a:t>
            </a:r>
            <a:r>
              <a:rPr lang="ru-RU" sz="2800" dirty="0" smtClean="0"/>
              <a:t>в некотором оптимальном        решении ЛП</a:t>
            </a:r>
            <a:r>
              <a:rPr lang="en-US" sz="2800" baseline="-25000" dirty="0" smtClean="0"/>
              <a:t>set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Тогда соответствующее двойственное </a:t>
            </a:r>
            <a:r>
              <a:rPr lang="ru-RU" sz="2800" dirty="0" err="1" smtClean="0"/>
              <a:t>неравен-ство</a:t>
            </a:r>
            <a:r>
              <a:rPr lang="ru-RU" sz="2800" dirty="0" smtClean="0"/>
              <a:t> для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</a:t>
            </a:r>
            <a:r>
              <a:rPr lang="ru-RU" sz="2800" dirty="0" smtClean="0"/>
              <a:t>должно выполняться как равенство в любом оптимальном решении ДЛП</a:t>
            </a:r>
            <a:r>
              <a:rPr lang="en-US" sz="2800" baseline="-25000" dirty="0" smtClean="0"/>
              <a:t>set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Алгоритм «Округление ЛП</a:t>
            </a:r>
            <a:r>
              <a:rPr lang="en-US" sz="2800" baseline="-25000" dirty="0" smtClean="0"/>
              <a:t>set</a:t>
            </a:r>
            <a:r>
              <a:rPr lang="ru-RU" sz="2800" dirty="0" smtClean="0"/>
              <a:t>» выбирает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j</a:t>
            </a:r>
            <a:r>
              <a:rPr lang="ru-RU" sz="2800" i="1" baseline="-25000" dirty="0" smtClean="0"/>
              <a:t> </a:t>
            </a:r>
            <a:r>
              <a:rPr lang="ru-RU" sz="2800" dirty="0" smtClean="0"/>
              <a:t>в покрытие</a:t>
            </a:r>
            <a:r>
              <a:rPr lang="en-US" sz="2800" dirty="0" smtClean="0"/>
              <a:t> </a:t>
            </a:r>
            <a:r>
              <a:rPr lang="en-US" sz="2800" i="1" dirty="0" smtClean="0"/>
              <a:t>S</a:t>
            </a:r>
            <a:r>
              <a:rPr lang="ru-RU" sz="2800" dirty="0" smtClean="0"/>
              <a:t>, когда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*</a:t>
            </a:r>
            <a:r>
              <a:rPr lang="ru-RU" sz="2800" dirty="0" smtClean="0"/>
              <a:t> ≥ 1</a:t>
            </a:r>
            <a:r>
              <a:rPr lang="en-US" sz="2800" dirty="0" smtClean="0"/>
              <a:t>/</a:t>
            </a:r>
            <a:r>
              <a:rPr lang="en-US" sz="2800" i="1" dirty="0" smtClean="0"/>
              <a:t>f &gt;</a:t>
            </a:r>
            <a:r>
              <a:rPr lang="en-US" sz="2800" dirty="0" smtClean="0"/>
              <a:t>0.</a:t>
            </a:r>
          </a:p>
          <a:p>
            <a:r>
              <a:rPr lang="ru-RU" sz="2800" dirty="0" smtClean="0"/>
              <a:t>Но тогда по условию дополняющей нежесткости алгоритм «Округление ДЛП</a:t>
            </a:r>
            <a:r>
              <a:rPr lang="en-US" sz="2800" baseline="-25000" dirty="0" smtClean="0"/>
              <a:t>set</a:t>
            </a:r>
            <a:r>
              <a:rPr lang="ru-RU" sz="2800" dirty="0" smtClean="0"/>
              <a:t> » выберет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j</a:t>
            </a:r>
            <a:r>
              <a:rPr lang="ru-RU" sz="2800" i="1" baseline="-25000" dirty="0" smtClean="0"/>
              <a:t> </a:t>
            </a:r>
            <a:r>
              <a:rPr lang="ru-RU" sz="2800" dirty="0" smtClean="0"/>
              <a:t>в покрытие</a:t>
            </a:r>
            <a:r>
              <a:rPr lang="en-US" sz="2800" dirty="0" smtClean="0"/>
              <a:t> </a:t>
            </a:r>
            <a:r>
              <a:rPr lang="en-US" sz="2800" i="1" dirty="0" smtClean="0"/>
              <a:t>S</a:t>
            </a:r>
            <a:r>
              <a:rPr lang="en-US" sz="2800" i="1" dirty="0" smtClean="0">
                <a:sym typeface="Symbol"/>
              </a:rPr>
              <a:t></a:t>
            </a:r>
            <a:r>
              <a:rPr lang="ru-RU" sz="2800" dirty="0" smtClean="0"/>
              <a:t>  и, следовательно, </a:t>
            </a:r>
            <a:r>
              <a:rPr lang="en-US" sz="2800" i="1" dirty="0" smtClean="0"/>
              <a:t>S </a:t>
            </a:r>
            <a:r>
              <a:rPr lang="en-US" sz="2800" dirty="0" smtClean="0">
                <a:sym typeface="Symbol"/>
              </a:rPr>
              <a:t> </a:t>
            </a:r>
            <a:r>
              <a:rPr lang="en-US" sz="2800" i="1" dirty="0" smtClean="0"/>
              <a:t>S</a:t>
            </a:r>
            <a:r>
              <a:rPr lang="en-US" sz="2800" i="1" dirty="0" smtClean="0">
                <a:sym typeface="Symbol"/>
              </a:rPr>
              <a:t></a:t>
            </a:r>
            <a:r>
              <a:rPr lang="ru-RU" sz="2800" dirty="0" smtClean="0"/>
              <a:t> </a:t>
            </a:r>
            <a:r>
              <a:rPr lang="en-US" sz="2800" dirty="0" smtClean="0">
                <a:sym typeface="Symbol"/>
              </a:rPr>
              <a:t>.</a:t>
            </a:r>
            <a:endParaRPr lang="en-US" sz="2800" i="1" dirty="0" smtClean="0"/>
          </a:p>
          <a:p>
            <a:endParaRPr lang="en-US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Релаксированные условия  дополняющей нежесткости</a:t>
            </a:r>
            <a:endParaRPr lang="en-US" sz="3600" dirty="0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609600" y="1371600"/>
          <a:ext cx="3657600" cy="2209800"/>
        </p:xfrm>
        <a:graphic>
          <a:graphicData uri="http://schemas.openxmlformats.org/presentationml/2006/ole">
            <p:oleObj spid="_x0000_s187394" name="Формула" r:id="rId3" imgW="3657600" imgH="2273040" progId="Equation.3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4711700" y="1371600"/>
          <a:ext cx="3683000" cy="2197100"/>
        </p:xfrm>
        <a:graphic>
          <a:graphicData uri="http://schemas.openxmlformats.org/presentationml/2006/ole">
            <p:oleObj spid="_x0000_s187395" name="Формула" r:id="rId4" imgW="3682800" imgH="2197080" progId="Equation.3">
              <p:embed/>
            </p:oleObj>
          </a:graphicData>
        </a:graphic>
      </p:graphicFrame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838200" y="3886200"/>
            <a:ext cx="2289175" cy="4572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Прямое условие</a:t>
            </a:r>
          </a:p>
        </p:txBody>
      </p:sp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1771650" y="4432300"/>
          <a:ext cx="5600700" cy="825500"/>
        </p:xfrm>
        <a:graphic>
          <a:graphicData uri="http://schemas.openxmlformats.org/presentationml/2006/ole">
            <p:oleObj spid="_x0000_s187396" name="Формула" r:id="rId5" imgW="5600520" imgH="825480" progId="Equation.3">
              <p:embed/>
            </p:oleObj>
          </a:graphicData>
        </a:graphic>
      </p:graphicFrame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912813" y="5410200"/>
            <a:ext cx="3125787" cy="4572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Двойственное условие</a:t>
            </a:r>
          </a:p>
        </p:txBody>
      </p:sp>
      <p:graphicFrame>
        <p:nvGraphicFramePr>
          <p:cNvPr id="5125" name="Object 8"/>
          <p:cNvGraphicFramePr>
            <a:graphicFrameLocks noChangeAspect="1"/>
          </p:cNvGraphicFramePr>
          <p:nvPr/>
        </p:nvGraphicFramePr>
        <p:xfrm>
          <a:off x="1727200" y="5962650"/>
          <a:ext cx="5689600" cy="812800"/>
        </p:xfrm>
        <a:graphic>
          <a:graphicData uri="http://schemas.openxmlformats.org/presentationml/2006/ole">
            <p:oleObj spid="_x0000_s187397" name="Формула" r:id="rId6" imgW="568944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Соотношение между                   целевыми функциями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C3399"/>
                </a:solidFill>
              </a:rPr>
              <a:t>Утверждение</a:t>
            </a:r>
            <a:r>
              <a:rPr lang="en-US" sz="3600" b="1" dirty="0" smtClean="0">
                <a:solidFill>
                  <a:srgbClr val="CC3399"/>
                </a:solidFill>
              </a:rPr>
              <a:t> 8</a:t>
            </a:r>
            <a:r>
              <a:rPr lang="ru-RU" sz="3600" b="1" dirty="0" smtClean="0">
                <a:solidFill>
                  <a:srgbClr val="CC3399"/>
                </a:solidFill>
              </a:rPr>
              <a:t>.</a:t>
            </a:r>
            <a:r>
              <a:rPr lang="en-US" sz="3600" b="1" dirty="0" smtClean="0">
                <a:solidFill>
                  <a:srgbClr val="CC3399"/>
                </a:solidFill>
              </a:rPr>
              <a:t>5</a:t>
            </a:r>
            <a:endParaRPr lang="ru-RU" sz="3600" b="1" dirty="0" smtClean="0">
              <a:solidFill>
                <a:srgbClr val="CC3399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dirty="0" smtClean="0"/>
              <a:t>   </a:t>
            </a:r>
            <a:r>
              <a:rPr lang="ru-RU" dirty="0" smtClean="0"/>
              <a:t>     Если </a:t>
            </a:r>
            <a:r>
              <a:rPr lang="en-US" i="1" dirty="0" smtClean="0"/>
              <a:t>x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y </a:t>
            </a:r>
            <a:r>
              <a:rPr lang="ru-RU" dirty="0" smtClean="0"/>
              <a:t>прямое и двойственное допустимые решения, удовлетворяющие </a:t>
            </a:r>
            <a:r>
              <a:rPr lang="ru-RU" dirty="0" err="1" smtClean="0"/>
              <a:t>релаксированным</a:t>
            </a:r>
            <a:r>
              <a:rPr lang="ru-RU" dirty="0" smtClean="0"/>
              <a:t> условиям дополняющей нежесткости, то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819400" y="4387850"/>
          <a:ext cx="2781300" cy="946150"/>
        </p:xfrm>
        <a:graphic>
          <a:graphicData uri="http://schemas.openxmlformats.org/presentationml/2006/ole">
            <p:oleObj spid="_x0000_s188418" name="Формула" r:id="rId3" imgW="246348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Доказательство Утверждения 8.</a:t>
            </a:r>
            <a:r>
              <a:rPr lang="en-US" sz="4000" dirty="0" smtClean="0"/>
              <a:t>5</a:t>
            </a:r>
            <a:endParaRPr lang="ru-RU" sz="4000" dirty="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101850" y="2286000"/>
          <a:ext cx="4818063" cy="2332038"/>
        </p:xfrm>
        <a:graphic>
          <a:graphicData uri="http://schemas.openxmlformats.org/presentationml/2006/ole">
            <p:oleObj spid="_x0000_s189442" name="Формула" r:id="rId3" imgW="199368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Идея прямо-двойственной схемы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Алгоритм начинает работу с прямого недопустимого решения и с двойственного допустимого решения.  Как правило это тривиальное решение </a:t>
            </a:r>
            <a:r>
              <a:rPr lang="en-US" sz="2000" i="1" dirty="0" smtClean="0"/>
              <a:t>x </a:t>
            </a:r>
            <a:r>
              <a:rPr lang="en-US" sz="2000" dirty="0" smtClean="0"/>
              <a:t>= 0 </a:t>
            </a:r>
            <a:r>
              <a:rPr lang="ru-RU" sz="2000" dirty="0" smtClean="0"/>
              <a:t>и </a:t>
            </a:r>
            <a:r>
              <a:rPr lang="en-US" sz="2000" i="1" dirty="0" smtClean="0"/>
              <a:t>y</a:t>
            </a:r>
            <a:r>
              <a:rPr lang="en-US" sz="2000" dirty="0" smtClean="0"/>
              <a:t> = 0.</a:t>
            </a:r>
          </a:p>
          <a:p>
            <a:r>
              <a:rPr lang="ru-RU" sz="2000" dirty="0" smtClean="0"/>
              <a:t>Итеративно улучшается допустимость прямого решения и оптимальность двойственного решения, так чтобы в конце получить допустимое прямое решение, при котором выполнены релаксированные условия дополняющей нежесткости для </a:t>
            </a:r>
            <a:r>
              <a:rPr lang="en-US" sz="2000" dirty="0" smtClean="0"/>
              <a:t>  </a:t>
            </a:r>
            <a:r>
              <a:rPr lang="ru-RU" sz="2000" dirty="0" smtClean="0"/>
              <a:t>выбранных </a:t>
            </a:r>
            <a:r>
              <a:rPr lang="el-GR" sz="2000" dirty="0" smtClean="0"/>
              <a:t>α</a:t>
            </a:r>
            <a:r>
              <a:rPr lang="ru-RU" sz="2000" dirty="0" smtClean="0"/>
              <a:t> и </a:t>
            </a:r>
            <a:r>
              <a:rPr lang="el-GR" sz="2000" dirty="0" smtClean="0"/>
              <a:t>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При расширении прямое решение всегда остается целочисленным.</a:t>
            </a:r>
          </a:p>
          <a:p>
            <a:r>
              <a:rPr lang="ru-RU" sz="2000" dirty="0" smtClean="0"/>
              <a:t>Улучшение прямого и двойственного решения происходит совместно, то есть текущее прямое решение используется для улучшения двойственного и наоборот.</a:t>
            </a:r>
          </a:p>
          <a:p>
            <a:r>
              <a:rPr lang="ru-RU" sz="2000" dirty="0" smtClean="0"/>
              <a:t>В конце стоимость двойственного решения используется как нижняя оценка на величину оптимального решения.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Кратность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ru-RU"/>
              <a:t>Пусть </a:t>
            </a:r>
            <a:r>
              <a:rPr lang="en-US" i="1"/>
              <a:t>f</a:t>
            </a:r>
            <a:r>
              <a:rPr lang="en-US" i="1" baseline="-25000"/>
              <a:t>i</a:t>
            </a:r>
            <a:r>
              <a:rPr lang="en-US" i="1"/>
              <a:t> – </a:t>
            </a:r>
            <a:r>
              <a:rPr lang="ru-RU"/>
              <a:t>кратность элемента </a:t>
            </a:r>
            <a:r>
              <a:rPr lang="en-US" i="1"/>
              <a:t>e</a:t>
            </a:r>
            <a:r>
              <a:rPr lang="en-US" i="1" baseline="-25000"/>
              <a:t>i</a:t>
            </a:r>
            <a:r>
              <a:rPr lang="ru-RU"/>
              <a:t>, то есть число множеств из </a:t>
            </a:r>
            <a:r>
              <a:rPr lang="en-US" i="1"/>
              <a:t>S</a:t>
            </a:r>
            <a:r>
              <a:rPr lang="ru-RU"/>
              <a:t>, в которые он входит.</a:t>
            </a:r>
          </a:p>
          <a:p>
            <a:r>
              <a:rPr lang="ru-RU"/>
              <a:t>Пусть </a:t>
            </a:r>
            <a:r>
              <a:rPr lang="en-US" i="1"/>
              <a:t>f </a:t>
            </a:r>
            <a:r>
              <a:rPr lang="en-US"/>
              <a:t>= max</a:t>
            </a:r>
            <a:r>
              <a:rPr lang="en-US" i="1" baseline="-25000"/>
              <a:t>i</a:t>
            </a:r>
            <a:r>
              <a:rPr lang="en-US" baseline="-25000">
                <a:sym typeface="Symbol" pitchFamily="18" charset="2"/>
              </a:rPr>
              <a:t>=1,…,</a:t>
            </a:r>
            <a:r>
              <a:rPr lang="en-US" i="1" baseline="-25000">
                <a:sym typeface="Symbol" pitchFamily="18" charset="2"/>
              </a:rPr>
              <a:t>n</a:t>
            </a:r>
            <a:r>
              <a:rPr lang="ru-RU" i="1"/>
              <a:t> </a:t>
            </a:r>
            <a:r>
              <a:rPr lang="en-US" i="1"/>
              <a:t>f</a:t>
            </a:r>
            <a:r>
              <a:rPr lang="en-US" i="1" baseline="-25000"/>
              <a:t>i</a:t>
            </a:r>
            <a:r>
              <a:rPr lang="en-US"/>
              <a:t>.</a:t>
            </a:r>
            <a:endParaRPr lang="ru-RU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i="1" dirty="0" smtClean="0">
                <a:cs typeface="Times New Roman" pitchFamily="18" charset="0"/>
              </a:rPr>
              <a:t>α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=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1, </a:t>
            </a:r>
            <a:r>
              <a:rPr lang="el-GR" i="1" dirty="0" smtClean="0">
                <a:latin typeface="+mn-lt"/>
                <a:cs typeface="Times New Roman" pitchFamily="18" charset="0"/>
              </a:rPr>
              <a:t>β</a:t>
            </a:r>
            <a:r>
              <a:rPr lang="en-US" i="1" dirty="0" smtClean="0">
                <a:latin typeface="+mn-lt"/>
                <a:cs typeface="Times New Roman" pitchFamily="18" charset="0"/>
              </a:rPr>
              <a:t> </a:t>
            </a:r>
            <a:r>
              <a:rPr lang="ru-RU" dirty="0" smtClean="0">
                <a:latin typeface="+mn-lt"/>
                <a:cs typeface="Times New Roman" pitchFamily="18" charset="0"/>
              </a:rPr>
              <a:t>=</a:t>
            </a:r>
            <a:r>
              <a:rPr 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f</a:t>
            </a:r>
            <a:endParaRPr lang="el-GR" dirty="0" smtClean="0">
              <a:cs typeface="Times New Roman" pitchFamily="18" charset="0"/>
            </a:endParaRP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609600" y="1447800"/>
            <a:ext cx="2289175" cy="4572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Прямое условие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2895600" y="1933575"/>
          <a:ext cx="4337050" cy="885825"/>
        </p:xfrm>
        <a:graphic>
          <a:graphicData uri="http://schemas.openxmlformats.org/presentationml/2006/ole">
            <p:oleObj spid="_x0000_s192514" name="Формула" r:id="rId3" imgW="1866600" imgH="380880" progId="Equation.3">
              <p:embed/>
            </p:oleObj>
          </a:graphicData>
        </a:graphic>
      </p:graphicFrame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684213" y="2971800"/>
            <a:ext cx="3125787" cy="4572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Двойственное условие</a:t>
            </a:r>
          </a:p>
        </p:txBody>
      </p:sp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3673475" y="3429000"/>
          <a:ext cx="3954463" cy="885825"/>
        </p:xfrm>
        <a:graphic>
          <a:graphicData uri="http://schemas.openxmlformats.org/presentationml/2006/ole">
            <p:oleObj spid="_x0000_s192515" name="Формула" r:id="rId4" imgW="1701720" imgH="380880" progId="Equation.3">
              <p:embed/>
            </p:oleObj>
          </a:graphicData>
        </a:graphic>
      </p:graphicFrame>
      <p:graphicFrame>
        <p:nvGraphicFramePr>
          <p:cNvPr id="10244" name="Object 8"/>
          <p:cNvGraphicFramePr>
            <a:graphicFrameLocks noChangeAspect="1"/>
          </p:cNvGraphicFramePr>
          <p:nvPr/>
        </p:nvGraphicFramePr>
        <p:xfrm>
          <a:off x="5791200" y="4495800"/>
          <a:ext cx="1741488" cy="885825"/>
        </p:xfrm>
        <a:graphic>
          <a:graphicData uri="http://schemas.openxmlformats.org/presentationml/2006/ole">
            <p:oleObj spid="_x0000_s192516" name="Формула" r:id="rId5" imgW="749160" imgH="380880" progId="Equation.3">
              <p:embed/>
            </p:oleObj>
          </a:graphicData>
        </a:graphic>
      </p:graphicFrame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533400" y="4572000"/>
            <a:ext cx="5303838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Множество 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ru-RU" sz="2400">
                <a:latin typeface="Times New Roman" pitchFamily="18" charset="0"/>
              </a:rPr>
              <a:t> называется строгим, если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609600" y="5578475"/>
            <a:ext cx="7073900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</a:rPr>
              <a:t>Каждый элемент имеющий ненулевое двойственное </a:t>
            </a:r>
          </a:p>
          <a:p>
            <a:r>
              <a:rPr lang="ru-RU" sz="2400" dirty="0">
                <a:latin typeface="Times New Roman" pitchFamily="18" charset="0"/>
              </a:rPr>
              <a:t>значение может быть покрыт не более </a:t>
            </a: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Прямо-двойственный алгоритм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smtClean="0">
              <a:latin typeface="Times" pitchFamily="18" charset="0"/>
              <a:ea typeface="MS Mincho" pitchFamily="49" charset="-128"/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smtClean="0">
                <a:latin typeface="Times" pitchFamily="18" charset="0"/>
                <a:ea typeface="MS Mincho" pitchFamily="49" charset="-128"/>
              </a:rPr>
              <a:t>0)   </a:t>
            </a:r>
            <a:r>
              <a:rPr lang="en-US" sz="2800" smtClean="0">
                <a:ea typeface="MS Mincho" pitchFamily="49" charset="-128"/>
              </a:rPr>
              <a:t> </a:t>
            </a:r>
            <a:r>
              <a:rPr lang="en-US" sz="2800" b="1" smtClean="0"/>
              <a:t>Input </a:t>
            </a:r>
            <a:r>
              <a:rPr lang="en-US" sz="2800" smtClean="0"/>
              <a:t>(</a:t>
            </a:r>
            <a:r>
              <a:rPr lang="en-US" sz="2800" i="1" smtClean="0">
                <a:ea typeface="MS Mincho" pitchFamily="49" charset="-128"/>
                <a:sym typeface="Symbol" pitchFamily="18" charset="2"/>
              </a:rPr>
              <a:t>U</a:t>
            </a:r>
            <a:r>
              <a:rPr lang="en-US" sz="2800" smtClean="0">
                <a:ea typeface="MS Mincho" pitchFamily="49" charset="-128"/>
                <a:sym typeface="Symbol" pitchFamily="18" charset="2"/>
              </a:rPr>
              <a:t>, </a:t>
            </a:r>
            <a:r>
              <a:rPr lang="el-GR" sz="2800" smtClean="0">
                <a:cs typeface="Times New Roman" pitchFamily="18" charset="0"/>
              </a:rPr>
              <a:t>Ω</a:t>
            </a:r>
            <a:r>
              <a:rPr lang="en-US" sz="2800" smtClean="0">
                <a:ea typeface="MS Mincho" pitchFamily="49" charset="-128"/>
                <a:sym typeface="Symbol" pitchFamily="18" charset="2"/>
              </a:rPr>
              <a:t>, </a:t>
            </a:r>
            <a:r>
              <a:rPr lang="en-US" sz="2800" i="1" smtClean="0"/>
              <a:t>c</a:t>
            </a:r>
            <a:r>
              <a:rPr lang="en-US" sz="2800" smtClean="0"/>
              <a:t>: </a:t>
            </a:r>
            <a:r>
              <a:rPr lang="el-GR" sz="2800" smtClean="0">
                <a:cs typeface="Times New Roman" pitchFamily="18" charset="0"/>
              </a:rPr>
              <a:t>Ω</a:t>
            </a:r>
            <a:r>
              <a:rPr lang="en-US" sz="2800" smtClean="0"/>
              <a:t> </a:t>
            </a:r>
            <a:r>
              <a:rPr lang="en-US" sz="2800" smtClean="0">
                <a:cs typeface="Times New Roman" pitchFamily="18" charset="0"/>
              </a:rPr>
              <a:t>→ </a:t>
            </a:r>
            <a:r>
              <a:rPr lang="en-US" sz="2800" b="1" smtClean="0">
                <a:cs typeface="Times New Roman" pitchFamily="18" charset="0"/>
              </a:rPr>
              <a:t>Q</a:t>
            </a:r>
            <a:r>
              <a:rPr lang="en-US" sz="2800" b="1" baseline="30000" smtClean="0">
                <a:cs typeface="Times New Roman" pitchFamily="18" charset="0"/>
              </a:rPr>
              <a:t>+</a:t>
            </a:r>
            <a:r>
              <a:rPr lang="en-US" sz="2800" smtClean="0">
                <a:cs typeface="Times New Roman" pitchFamily="18" charset="0"/>
              </a:rPr>
              <a:t>)</a:t>
            </a:r>
            <a:endParaRPr lang="en-US" sz="2800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arenR"/>
            </a:pPr>
            <a:r>
              <a:rPr lang="en-US" sz="2800" smtClean="0">
                <a:ea typeface="MS Mincho" pitchFamily="49" charset="-128"/>
              </a:rPr>
              <a:t> </a:t>
            </a:r>
            <a:r>
              <a:rPr lang="en-US" sz="2800" i="1" smtClean="0"/>
              <a:t>x </a:t>
            </a:r>
            <a:r>
              <a:rPr lang="en-US" sz="2800" i="1" smtClean="0">
                <a:cs typeface="Times New Roman" pitchFamily="18" charset="0"/>
              </a:rPr>
              <a:t>← </a:t>
            </a:r>
            <a:r>
              <a:rPr lang="en-US" sz="2800" smtClean="0">
                <a:cs typeface="Times New Roman" pitchFamily="18" charset="0"/>
              </a:rPr>
              <a:t>0, </a:t>
            </a:r>
            <a:r>
              <a:rPr lang="en-US" sz="2800" i="1" smtClean="0"/>
              <a:t>y </a:t>
            </a:r>
            <a:r>
              <a:rPr lang="en-US" sz="2800" i="1" smtClean="0">
                <a:cs typeface="Times New Roman" pitchFamily="18" charset="0"/>
              </a:rPr>
              <a:t>← </a:t>
            </a:r>
            <a:r>
              <a:rPr lang="en-US" sz="2800" smtClean="0">
                <a:cs typeface="Times New Roman" pitchFamily="18" charset="0"/>
              </a:rPr>
              <a:t>0 </a:t>
            </a:r>
            <a:r>
              <a:rPr lang="en-US" sz="2800" smtClean="0"/>
              <a:t>.</a:t>
            </a:r>
            <a:endParaRPr lang="en-US" sz="2800" smtClean="0">
              <a:latin typeface="MS Mincho" pitchFamily="49" charset="-128"/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arenR"/>
            </a:pPr>
            <a:r>
              <a:rPr lang="en-US" sz="2800" smtClean="0">
                <a:ea typeface="MS Mincho" pitchFamily="49" charset="-128"/>
                <a:sym typeface="Symbol" pitchFamily="18" charset="2"/>
              </a:rPr>
              <a:t> </a:t>
            </a:r>
            <a:r>
              <a:rPr lang="en-US" sz="2800" b="1" smtClean="0">
                <a:ea typeface="MS Mincho" pitchFamily="49" charset="-128"/>
                <a:sym typeface="Symbol" pitchFamily="18" charset="2"/>
              </a:rPr>
              <a:t>Until </a:t>
            </a:r>
            <a:r>
              <a:rPr lang="ru-RU" sz="2800" smtClean="0">
                <a:sym typeface="Symbol" pitchFamily="18" charset="2"/>
              </a:rPr>
              <a:t>все элементы не покрыты, </a:t>
            </a:r>
            <a:r>
              <a:rPr lang="en-US" sz="2800" b="1" smtClean="0">
                <a:sym typeface="Symbol" pitchFamily="18" charset="2"/>
              </a:rPr>
              <a:t>do</a:t>
            </a:r>
            <a:endParaRPr lang="en-US" sz="2800" smtClean="0">
              <a:sym typeface="Symbol" pitchFamily="18" charset="2"/>
            </a:endParaRPr>
          </a:p>
          <a:p>
            <a:pPr marL="990600" lvl="1" indent="-53340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ym typeface="Symbol" pitchFamily="18" charset="2"/>
              </a:rPr>
              <a:t>Выбрать непокрытый элемент, например </a:t>
            </a:r>
            <a:r>
              <a:rPr lang="en-US" sz="2400" i="1" smtClean="0">
                <a:sym typeface="Symbol" pitchFamily="18" charset="2"/>
              </a:rPr>
              <a:t>e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ru-RU" sz="2400" smtClean="0">
                <a:sym typeface="Symbol" pitchFamily="18" charset="2"/>
              </a:rPr>
              <a:t>и увеличить 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i="1" baseline="-25000" smtClean="0">
                <a:sym typeface="Symbol" pitchFamily="18" charset="2"/>
              </a:rPr>
              <a:t>e</a:t>
            </a:r>
            <a:r>
              <a:rPr lang="ru-RU" sz="2400" smtClean="0">
                <a:sym typeface="Symbol" pitchFamily="18" charset="2"/>
              </a:rPr>
              <a:t> до тех пор пока какое-либо множество не станет строгим.</a:t>
            </a:r>
          </a:p>
          <a:p>
            <a:pPr marL="990600" lvl="1" indent="-53340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ym typeface="Symbol" pitchFamily="18" charset="2"/>
              </a:rPr>
              <a:t>Поместить все строгие множества в покрытие и обновить </a:t>
            </a:r>
            <a:r>
              <a:rPr lang="en-US" sz="2400" i="1" smtClean="0">
                <a:sym typeface="Symbol" pitchFamily="18" charset="2"/>
              </a:rPr>
              <a:t>x.</a:t>
            </a:r>
          </a:p>
          <a:p>
            <a:pPr marL="990600" lvl="1" indent="-53340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ym typeface="Symbol" pitchFamily="18" charset="2"/>
              </a:rPr>
              <a:t>Объявить все элементы появляющиеся в этих множествах «покрытыми».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AutoNum type="arabicParenR"/>
            </a:pPr>
            <a:r>
              <a:rPr lang="ru-RU" sz="2800" smtClean="0">
                <a:sym typeface="MT Extra" pitchFamily="18" charset="2"/>
              </a:rPr>
              <a:t> </a:t>
            </a:r>
            <a:r>
              <a:rPr lang="en-US" sz="2800" b="1" smtClean="0">
                <a:sym typeface="MT Extra" pitchFamily="18" charset="2"/>
              </a:rPr>
              <a:t>Output</a:t>
            </a:r>
            <a:r>
              <a:rPr lang="ru-RU" sz="2800" smtClean="0">
                <a:sym typeface="MT Extra" pitchFamily="18" charset="2"/>
              </a:rPr>
              <a:t> </a:t>
            </a:r>
            <a:r>
              <a:rPr lang="en-US" sz="2800" smtClean="0">
                <a:sym typeface="MT Extra" pitchFamily="18" charset="2"/>
              </a:rPr>
              <a:t>(</a:t>
            </a:r>
            <a:r>
              <a:rPr lang="en-US" sz="2800" i="1" smtClean="0">
                <a:sym typeface="MT Extra" pitchFamily="18" charset="2"/>
              </a:rPr>
              <a:t>x</a:t>
            </a:r>
            <a:r>
              <a:rPr lang="en-US" sz="2800" smtClean="0">
                <a:sym typeface="MT Extra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f</a:t>
            </a:r>
            <a:r>
              <a:rPr lang="en-US" smtClean="0"/>
              <a:t>-</a:t>
            </a:r>
            <a:r>
              <a:rPr lang="ru-RU" smtClean="0"/>
              <a:t>приближение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C3399"/>
                </a:solidFill>
              </a:rPr>
              <a:t>Теорема</a:t>
            </a:r>
            <a:r>
              <a:rPr lang="en-US" sz="4000" b="1" dirty="0" smtClean="0">
                <a:solidFill>
                  <a:srgbClr val="CC3399"/>
                </a:solidFill>
              </a:rPr>
              <a:t> 8</a:t>
            </a:r>
            <a:r>
              <a:rPr lang="ru-RU" sz="4000" b="1" dirty="0" smtClean="0">
                <a:solidFill>
                  <a:srgbClr val="CC3399"/>
                </a:solidFill>
              </a:rPr>
              <a:t>.</a:t>
            </a:r>
            <a:r>
              <a:rPr lang="en-US" sz="4000" b="1" dirty="0" smtClean="0">
                <a:solidFill>
                  <a:srgbClr val="CC3399"/>
                </a:solidFill>
              </a:rPr>
              <a:t>6</a:t>
            </a:r>
            <a:endParaRPr lang="ru-RU" sz="4000" b="1" dirty="0" smtClean="0">
              <a:solidFill>
                <a:srgbClr val="CC3399"/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Прямо-двойственный алгоритм</a:t>
            </a:r>
            <a:r>
              <a:rPr lang="en-US" dirty="0" smtClean="0"/>
              <a:t> </a:t>
            </a:r>
            <a:r>
              <a:rPr lang="ru-RU" dirty="0" smtClean="0"/>
              <a:t>является </a:t>
            </a:r>
            <a:r>
              <a:rPr lang="en-US" dirty="0" smtClean="0"/>
              <a:t>         </a:t>
            </a:r>
            <a:r>
              <a:rPr lang="en-US" i="1" dirty="0" smtClean="0"/>
              <a:t>f</a:t>
            </a:r>
            <a:r>
              <a:rPr lang="ru-RU" dirty="0" smtClean="0"/>
              <a:t>-приближенным алгоритмом для задачи </a:t>
            </a:r>
            <a:r>
              <a:rPr lang="en-US" dirty="0" smtClean="0"/>
              <a:t>       </a:t>
            </a:r>
            <a:r>
              <a:rPr lang="ru-RU" dirty="0" smtClean="0"/>
              <a:t>о покрытии.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Доказательство Теоремы 8.</a:t>
            </a:r>
            <a:r>
              <a:rPr lang="en-US" sz="4000" dirty="0" smtClean="0"/>
              <a:t>6</a:t>
            </a:r>
            <a:endParaRPr lang="ru-RU" sz="40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/>
              <a:t>Алгоритм останавливается когда все элементы покрыты (допустимость).</a:t>
            </a:r>
          </a:p>
          <a:p>
            <a:pPr eaLnBrk="1" hangingPunct="1"/>
            <a:r>
              <a:rPr lang="ru-RU" sz="2400" dirty="0" smtClean="0"/>
              <a:t>В покрытие выбираются только строгие множества и значения </a:t>
            </a:r>
            <a:r>
              <a:rPr lang="en-US" sz="2400" i="1" dirty="0" err="1" smtClean="0">
                <a:sym typeface="Symbol" pitchFamily="18" charset="2"/>
              </a:rPr>
              <a:t>y</a:t>
            </a:r>
            <a:r>
              <a:rPr lang="en-US" sz="2400" i="1" baseline="-25000" dirty="0" err="1" smtClean="0">
                <a:sym typeface="Symbol" pitchFamily="18" charset="2"/>
              </a:rPr>
              <a:t>i</a:t>
            </a:r>
            <a:r>
              <a:rPr lang="ru-RU" sz="2400" dirty="0" smtClean="0"/>
              <a:t> элементов, которые в них входят больше не изменяются (допустимость и прямое условие).</a:t>
            </a:r>
          </a:p>
          <a:p>
            <a:pPr eaLnBrk="1" hangingPunct="1"/>
            <a:r>
              <a:rPr lang="ru-RU" sz="2400" dirty="0" smtClean="0"/>
              <a:t>Каждый элемент входит не больше чем в </a:t>
            </a:r>
            <a:r>
              <a:rPr lang="en-US" sz="2400" i="1" dirty="0" smtClean="0"/>
              <a:t>f </a:t>
            </a:r>
            <a:r>
              <a:rPr lang="ru-RU" sz="2400" dirty="0" smtClean="0"/>
              <a:t>множеств по условию задачи (двойственное условие).</a:t>
            </a:r>
          </a:p>
          <a:p>
            <a:pPr eaLnBrk="1" hangingPunct="1"/>
            <a:r>
              <a:rPr lang="ru-RU" sz="2400" dirty="0" smtClean="0"/>
              <a:t>Следовательно алгоритм находит допустимое решение и по утверждению 8.</a:t>
            </a:r>
            <a:r>
              <a:rPr lang="en-US" sz="2400" dirty="0" smtClean="0"/>
              <a:t>5</a:t>
            </a:r>
            <a:r>
              <a:rPr lang="ru-RU" sz="2400" dirty="0" smtClean="0"/>
              <a:t> является </a:t>
            </a:r>
            <a:r>
              <a:rPr lang="ru-RU" sz="2400" i="1" dirty="0" smtClean="0"/>
              <a:t>f</a:t>
            </a:r>
            <a:r>
              <a:rPr lang="ru-RU" sz="2400" dirty="0" smtClean="0"/>
              <a:t>-приближенным.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Точный пример </a:t>
            </a:r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 rot="2700000">
            <a:off x="1524000" y="3048000"/>
            <a:ext cx="2743200" cy="9144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 rot="4200000">
            <a:off x="2218531" y="2886869"/>
            <a:ext cx="2344738" cy="990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 rot="9360000">
            <a:off x="3276600" y="3429000"/>
            <a:ext cx="2590800" cy="9906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914400" y="1371600"/>
            <a:ext cx="6096000" cy="4724400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0225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3454400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e</a:t>
            </a:r>
            <a:r>
              <a:rPr lang="en-US" sz="2400" b="1" i="1" baseline="-25000">
                <a:latin typeface="Times New Roman" pitchFamily="18" charset="0"/>
              </a:rPr>
              <a:t>n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31753" name="Oval 11"/>
          <p:cNvSpPr>
            <a:spLocks noChangeAspect="1" noChangeArrowheads="1"/>
          </p:cNvSpPr>
          <p:nvPr/>
        </p:nvSpPr>
        <p:spPr bwMode="auto">
          <a:xfrm>
            <a:off x="3429000" y="5105400"/>
            <a:ext cx="223838" cy="2238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4" name="Oval 12"/>
          <p:cNvSpPr>
            <a:spLocks noChangeAspect="1" noChangeArrowheads="1"/>
          </p:cNvSpPr>
          <p:nvPr/>
        </p:nvSpPr>
        <p:spPr bwMode="auto">
          <a:xfrm>
            <a:off x="1985963" y="26717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5" name="Oval 13"/>
          <p:cNvSpPr>
            <a:spLocks noChangeAspect="1" noChangeArrowheads="1"/>
          </p:cNvSpPr>
          <p:nvPr/>
        </p:nvSpPr>
        <p:spPr bwMode="auto">
          <a:xfrm>
            <a:off x="5186363" y="33575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Oval 15"/>
          <p:cNvSpPr>
            <a:spLocks noChangeAspect="1" noChangeArrowheads="1"/>
          </p:cNvSpPr>
          <p:nvPr/>
        </p:nvSpPr>
        <p:spPr bwMode="auto">
          <a:xfrm>
            <a:off x="3586163" y="42719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7" name="Oval 16"/>
          <p:cNvSpPr>
            <a:spLocks noChangeAspect="1" noChangeArrowheads="1"/>
          </p:cNvSpPr>
          <p:nvPr/>
        </p:nvSpPr>
        <p:spPr bwMode="auto">
          <a:xfrm>
            <a:off x="2976563" y="2366963"/>
            <a:ext cx="223837" cy="2238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Oval 32"/>
          <p:cNvSpPr>
            <a:spLocks noChangeAspect="1" noChangeArrowheads="1"/>
          </p:cNvSpPr>
          <p:nvPr/>
        </p:nvSpPr>
        <p:spPr bwMode="auto">
          <a:xfrm>
            <a:off x="4151313" y="2932113"/>
            <a:ext cx="115887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9" name="Oval 33"/>
          <p:cNvSpPr>
            <a:spLocks noChangeAspect="1" noChangeArrowheads="1"/>
          </p:cNvSpPr>
          <p:nvPr/>
        </p:nvSpPr>
        <p:spPr bwMode="auto">
          <a:xfrm>
            <a:off x="3886200" y="2932113"/>
            <a:ext cx="115888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Oval 34"/>
          <p:cNvSpPr>
            <a:spLocks noChangeAspect="1" noChangeArrowheads="1"/>
          </p:cNvSpPr>
          <p:nvPr/>
        </p:nvSpPr>
        <p:spPr bwMode="auto">
          <a:xfrm>
            <a:off x="4456113" y="2932113"/>
            <a:ext cx="115887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1" name="Text Box 46"/>
          <p:cNvSpPr txBox="1">
            <a:spLocks noChangeArrowheads="1"/>
          </p:cNvSpPr>
          <p:nvPr/>
        </p:nvSpPr>
        <p:spPr bwMode="auto">
          <a:xfrm>
            <a:off x="4749800" y="3352800"/>
            <a:ext cx="60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e</a:t>
            </a:r>
            <a:r>
              <a:rPr lang="en-US" sz="2400" b="1" i="1" baseline="-25000">
                <a:latin typeface="Times New Roman" pitchFamily="18" charset="0"/>
              </a:rPr>
              <a:t>n</a:t>
            </a:r>
            <a:r>
              <a:rPr lang="en-US" sz="2400" b="1" baseline="-25000">
                <a:latin typeface="Times New Roman" pitchFamily="18" charset="0"/>
              </a:rPr>
              <a:t>-1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31762" name="Text Box 47"/>
          <p:cNvSpPr txBox="1">
            <a:spLocks noChangeArrowheads="1"/>
          </p:cNvSpPr>
          <p:nvPr/>
        </p:nvSpPr>
        <p:spPr bwMode="auto">
          <a:xfrm>
            <a:off x="3048000" y="25146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e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31763" name="Text Box 48"/>
          <p:cNvSpPr txBox="1">
            <a:spLocks noChangeArrowheads="1"/>
          </p:cNvSpPr>
          <p:nvPr/>
        </p:nvSpPr>
        <p:spPr bwMode="auto">
          <a:xfrm>
            <a:off x="2133600" y="27432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e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31764" name="Text Box 49"/>
          <p:cNvSpPr txBox="1">
            <a:spLocks noChangeArrowheads="1"/>
          </p:cNvSpPr>
          <p:nvPr/>
        </p:nvSpPr>
        <p:spPr bwMode="auto">
          <a:xfrm>
            <a:off x="2971800" y="182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31765" name="Text Box 50"/>
          <p:cNvSpPr txBox="1">
            <a:spLocks noChangeArrowheads="1"/>
          </p:cNvSpPr>
          <p:nvPr/>
        </p:nvSpPr>
        <p:spPr bwMode="auto">
          <a:xfrm>
            <a:off x="1981200" y="205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31766" name="Text Box 51"/>
          <p:cNvSpPr txBox="1">
            <a:spLocks noChangeArrowheads="1"/>
          </p:cNvSpPr>
          <p:nvPr/>
        </p:nvSpPr>
        <p:spPr bwMode="auto">
          <a:xfrm>
            <a:off x="6172200" y="53340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1+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ε</a:t>
            </a:r>
          </a:p>
        </p:txBody>
      </p:sp>
      <p:sp>
        <p:nvSpPr>
          <p:cNvPr id="31767" name="Text Box 52"/>
          <p:cNvSpPr txBox="1">
            <a:spLocks noChangeArrowheads="1"/>
          </p:cNvSpPr>
          <p:nvPr/>
        </p:nvSpPr>
        <p:spPr bwMode="auto">
          <a:xfrm>
            <a:off x="3657600" y="48768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e</a:t>
            </a:r>
            <a:r>
              <a:rPr lang="en-US" sz="2400" b="1" i="1" baseline="-25000">
                <a:latin typeface="Times New Roman" pitchFamily="18" charset="0"/>
              </a:rPr>
              <a:t>n</a:t>
            </a:r>
            <a:r>
              <a:rPr lang="en-US" sz="2400" b="1" baseline="-25000">
                <a:latin typeface="Times New Roman" pitchFamily="18" charset="0"/>
              </a:rPr>
              <a:t>+1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31768" name="Text Box 53"/>
          <p:cNvSpPr txBox="1">
            <a:spLocks noChangeArrowheads="1"/>
          </p:cNvSpPr>
          <p:nvPr/>
        </p:nvSpPr>
        <p:spPr bwMode="auto">
          <a:xfrm>
            <a:off x="7086600" y="1971675"/>
            <a:ext cx="97472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 f </a:t>
            </a:r>
            <a:r>
              <a:rPr lang="en-US" sz="2800">
                <a:latin typeface="Times New Roman" pitchFamily="18" charset="0"/>
              </a:rPr>
              <a:t>= </a:t>
            </a:r>
            <a:r>
              <a:rPr lang="en-US" sz="2800" i="1">
                <a:latin typeface="Times New Roman" pitchFamily="18" charset="0"/>
              </a:rPr>
              <a:t>n</a:t>
            </a:r>
            <a:endParaRPr lang="ru-RU" sz="28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Задача «Вершинное покрытие»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FF000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Условие.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r>
              <a:rPr lang="ru-RU" smtClean="0"/>
              <a:t>Задан граф </a:t>
            </a:r>
            <a:r>
              <a:rPr lang="en-US" i="1" smtClean="0"/>
              <a:t>G</a:t>
            </a:r>
            <a:r>
              <a:rPr lang="ru-RU" smtClean="0"/>
              <a:t> и целое число </a:t>
            </a:r>
            <a:r>
              <a:rPr lang="en-US" i="1" smtClean="0"/>
              <a:t>k</a:t>
            </a:r>
            <a:r>
              <a:rPr lang="ru-RU" smtClean="0"/>
              <a:t>.</a:t>
            </a:r>
          </a:p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Вопрос.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r>
              <a:rPr lang="ru-RU" smtClean="0"/>
              <a:t>Существует ли вершинное покрытие мощности </a:t>
            </a:r>
            <a:r>
              <a:rPr lang="en-US" i="1" smtClean="0"/>
              <a:t>k</a:t>
            </a:r>
            <a:r>
              <a:rPr lang="ru-RU" smtClean="0"/>
              <a:t>?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>
                <a:solidFill>
                  <a:schemeClr val="hlink"/>
                </a:solidFill>
              </a:rPr>
              <a:t>Вершинное покрытие это множество     вершин </a:t>
            </a:r>
            <a:r>
              <a:rPr lang="en-US" i="1" smtClean="0">
                <a:solidFill>
                  <a:schemeClr val="hlink"/>
                </a:solidFill>
                <a:cs typeface="Times New Roman" pitchFamily="18" charset="0"/>
              </a:rPr>
              <a:t>V′</a:t>
            </a:r>
            <a:r>
              <a:rPr lang="ru-RU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 </a:t>
            </a:r>
            <a:r>
              <a:rPr lang="en-US" i="1" smtClean="0">
                <a:solidFill>
                  <a:schemeClr val="hlink"/>
                </a:solidFill>
                <a:sym typeface="Symbol" pitchFamily="18" charset="2"/>
              </a:rPr>
              <a:t>V</a:t>
            </a:r>
            <a:r>
              <a:rPr lang="en-US" b="1" smtClean="0">
                <a:solidFill>
                  <a:schemeClr val="hlink"/>
                </a:solidFill>
                <a:sym typeface="Symbol" pitchFamily="18" charset="2"/>
              </a:rPr>
              <a:t> </a:t>
            </a:r>
            <a:r>
              <a:rPr lang="ru-RU" smtClean="0">
                <a:solidFill>
                  <a:schemeClr val="hlink"/>
                </a:solidFill>
              </a:rPr>
              <a:t> такое, что каждое ребро   имеет граничную точку в </a:t>
            </a:r>
            <a:r>
              <a:rPr lang="en-US" i="1" smtClean="0">
                <a:solidFill>
                  <a:schemeClr val="hlink"/>
                </a:solidFill>
                <a:cs typeface="Times New Roman" pitchFamily="18" charset="0"/>
              </a:rPr>
              <a:t>V′</a:t>
            </a:r>
            <a:r>
              <a:rPr lang="ru-RU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hlink"/>
                </a:solidFill>
              </a:rPr>
              <a:t>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CFA6-17FB-402E-9205-002CD151E1F3}" type="slidenum">
              <a:rPr lang="en-US"/>
              <a:pPr/>
              <a:t>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Задача линейного программирования</a:t>
            </a:r>
            <a:endParaRPr lang="en-US" sz="3600"/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609600" y="2286000"/>
          <a:ext cx="7172325" cy="2879725"/>
        </p:xfrm>
        <a:graphic>
          <a:graphicData uri="http://schemas.openxmlformats.org/presentationml/2006/ole">
            <p:oleObj spid="_x0000_s130050" name="Формула" r:id="rId3" imgW="3416040" imgH="1371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ЦЛП</a:t>
            </a:r>
            <a:r>
              <a:rPr lang="en-US" sz="4000" baseline="-25000" dirty="0" smtClean="0"/>
              <a:t>set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>(</a:t>
            </a:r>
            <a:r>
              <a:rPr lang="ru-RU" sz="4000" dirty="0"/>
              <a:t>з</a:t>
            </a:r>
            <a:r>
              <a:rPr lang="ru-RU" sz="4000" dirty="0" smtClean="0"/>
              <a:t>адача о покрытии множествами)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663700" y="1600200"/>
          <a:ext cx="5149850" cy="3032125"/>
        </p:xfrm>
        <a:graphic>
          <a:graphicData uri="http://schemas.openxmlformats.org/presentationml/2006/ole">
            <p:oleObj spid="_x0000_s131074" name="Формула" r:id="rId3" imgW="1854000" imgH="109188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5237" y="4800600"/>
            <a:ext cx="79184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+mn-lt"/>
              </a:rPr>
              <a:t>Обозначим через</a:t>
            </a:r>
            <a:r>
              <a:rPr lang="en-US" sz="2400" dirty="0" smtClean="0">
                <a:latin typeface="+mn-lt"/>
              </a:rPr>
              <a:t>      </a:t>
            </a:r>
            <a:r>
              <a:rPr lang="ru-RU" sz="2400" dirty="0" smtClean="0">
                <a:latin typeface="+mn-lt"/>
              </a:rPr>
              <a:t>значение оптимального решения ЦЛП</a:t>
            </a:r>
          </a:p>
          <a:p>
            <a:r>
              <a:rPr lang="ru-RU" sz="2400" dirty="0" smtClean="0">
                <a:latin typeface="+mn-lt"/>
              </a:rPr>
              <a:t>для некоторого примера задачи о покрытии множествами. </a:t>
            </a:r>
          </a:p>
          <a:p>
            <a:r>
              <a:rPr lang="ru-RU" sz="2400" dirty="0" smtClean="0">
                <a:latin typeface="+mn-lt"/>
              </a:rPr>
              <a:t>Тогда       = </a:t>
            </a:r>
            <a:r>
              <a:rPr lang="en-US" sz="2400" dirty="0" smtClean="0">
                <a:latin typeface="+mn-lt"/>
              </a:rPr>
              <a:t>OPT, </a:t>
            </a:r>
            <a:r>
              <a:rPr lang="ru-RU" sz="2400" dirty="0" smtClean="0">
                <a:latin typeface="+mn-lt"/>
              </a:rPr>
              <a:t>где </a:t>
            </a:r>
            <a:r>
              <a:rPr lang="en-US" sz="2400" dirty="0" smtClean="0">
                <a:latin typeface="+mn-lt"/>
              </a:rPr>
              <a:t>OPT </a:t>
            </a:r>
            <a:r>
              <a:rPr lang="ru-RU" sz="2400" dirty="0" smtClean="0">
                <a:latin typeface="+mn-lt"/>
              </a:rPr>
              <a:t>значение оптимального решения</a:t>
            </a:r>
          </a:p>
          <a:p>
            <a:r>
              <a:rPr lang="ru-RU" sz="2400" dirty="0" smtClean="0">
                <a:latin typeface="+mn-lt"/>
              </a:rPr>
              <a:t>этого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примера задачи о покрытии множествами. 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149600" y="4800600"/>
          <a:ext cx="431800" cy="409575"/>
        </p:xfrm>
        <a:graphic>
          <a:graphicData uri="http://schemas.openxmlformats.org/presentationml/2006/ole">
            <p:oleObj spid="_x0000_s131075" name="Формула" r:id="rId4" imgW="241200" imgH="228600" progId="Equation.3">
              <p:embed/>
            </p:oleObj>
          </a:graphicData>
        </a:graphic>
      </p:graphicFrame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1701800" y="5534025"/>
          <a:ext cx="431800" cy="409575"/>
        </p:xfrm>
        <a:graphic>
          <a:graphicData uri="http://schemas.openxmlformats.org/presentationml/2006/ole">
            <p:oleObj spid="_x0000_s131076" name="Формула" r:id="rId5" imgW="241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ЛП</a:t>
            </a:r>
            <a:r>
              <a:rPr lang="en-US" sz="4000" baseline="-25000" dirty="0" smtClean="0"/>
              <a:t>set</a:t>
            </a:r>
            <a:r>
              <a:rPr lang="ru-RU" sz="4000" baseline="-25000" dirty="0" smtClean="0"/>
              <a:t/>
            </a:r>
            <a:br>
              <a:rPr lang="ru-RU" sz="4000" baseline="-25000" dirty="0" smtClean="0"/>
            </a:br>
            <a:r>
              <a:rPr lang="ru-RU" sz="4000" dirty="0" smtClean="0"/>
              <a:t> (задача о покрытии множествами)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663700" y="1600200"/>
          <a:ext cx="5149850" cy="3032125"/>
        </p:xfrm>
        <a:graphic>
          <a:graphicData uri="http://schemas.openxmlformats.org/presentationml/2006/ole">
            <p:oleObj spid="_x0000_s132098" name="Формула" r:id="rId3" imgW="1854000" imgH="109188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5237" y="4800600"/>
            <a:ext cx="78826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+mn-lt"/>
              </a:rPr>
              <a:t>Обозначим через</a:t>
            </a:r>
            <a:r>
              <a:rPr lang="en-US" sz="2400" dirty="0" smtClean="0">
                <a:latin typeface="+mn-lt"/>
              </a:rPr>
              <a:t>      </a:t>
            </a:r>
            <a:r>
              <a:rPr lang="ru-RU" sz="2400" dirty="0" smtClean="0">
                <a:latin typeface="+mn-lt"/>
              </a:rPr>
              <a:t>значение оптимального решения ЛП.</a:t>
            </a:r>
            <a:r>
              <a:rPr lang="en-US" sz="2400" dirty="0" smtClean="0">
                <a:latin typeface="+mn-lt"/>
              </a:rPr>
              <a:t> </a:t>
            </a:r>
          </a:p>
          <a:p>
            <a:r>
              <a:rPr lang="ru-RU" sz="2400" dirty="0" smtClean="0">
                <a:latin typeface="+mn-lt"/>
              </a:rPr>
              <a:t>Любое оптимальное решение задачи ЦЛП является </a:t>
            </a:r>
            <a:r>
              <a:rPr lang="ru-RU" sz="2400" dirty="0" err="1" smtClean="0">
                <a:latin typeface="+mn-lt"/>
              </a:rPr>
              <a:t>допус</a:t>
            </a:r>
            <a:r>
              <a:rPr lang="ru-RU" sz="2400" dirty="0" smtClean="0">
                <a:latin typeface="+mn-lt"/>
              </a:rPr>
              <a:t>-</a:t>
            </a:r>
          </a:p>
          <a:p>
            <a:r>
              <a:rPr lang="ru-RU" sz="2400" dirty="0" err="1" smtClean="0">
                <a:latin typeface="+mn-lt"/>
              </a:rPr>
              <a:t>тимым</a:t>
            </a:r>
            <a:r>
              <a:rPr lang="ru-RU" sz="2400" dirty="0" smtClean="0">
                <a:latin typeface="+mn-lt"/>
              </a:rPr>
              <a:t> решением задачи ЛП и имеет значение      . </a:t>
            </a:r>
          </a:p>
          <a:p>
            <a:r>
              <a:rPr lang="ru-RU" sz="2400" dirty="0" smtClean="0">
                <a:latin typeface="+mn-lt"/>
              </a:rPr>
              <a:t>Следовательно</a:t>
            </a:r>
            <a:r>
              <a:rPr lang="en-US" sz="2400" dirty="0">
                <a:latin typeface="+mn-lt"/>
              </a:rPr>
              <a:t>,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138488" y="4800600"/>
          <a:ext cx="455612" cy="409575"/>
        </p:xfrm>
        <a:graphic>
          <a:graphicData uri="http://schemas.openxmlformats.org/presentationml/2006/ole">
            <p:oleObj spid="_x0000_s132099" name="Формула" r:id="rId4" imgW="253800" imgH="228600" progId="Equation.3">
              <p:embed/>
            </p:oleObj>
          </a:graphicData>
        </a:graphic>
      </p:graphicFrame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6959600" y="5534025"/>
          <a:ext cx="431800" cy="409575"/>
        </p:xfrm>
        <a:graphic>
          <a:graphicData uri="http://schemas.openxmlformats.org/presentationml/2006/ole">
            <p:oleObj spid="_x0000_s132100" name="Формула" r:id="rId5" imgW="241200" imgH="228600" progId="Equation.3">
              <p:embed/>
            </p:oleObj>
          </a:graphicData>
        </a:graphic>
      </p:graphicFrame>
      <p:graphicFrame>
        <p:nvGraphicFramePr>
          <p:cNvPr id="132101" name="Object 3"/>
          <p:cNvGraphicFramePr>
            <a:graphicFrameLocks noChangeAspect="1"/>
          </p:cNvGraphicFramePr>
          <p:nvPr/>
        </p:nvGraphicFramePr>
        <p:xfrm>
          <a:off x="3048000" y="5915025"/>
          <a:ext cx="1982787" cy="409575"/>
        </p:xfrm>
        <a:graphic>
          <a:graphicData uri="http://schemas.openxmlformats.org/presentationml/2006/ole">
            <p:oleObj spid="_x0000_s132101" name="Формула" r:id="rId6" imgW="1104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Алгоритм</a:t>
            </a:r>
            <a:r>
              <a:rPr lang="en-US" sz="4000" dirty="0" smtClean="0"/>
              <a:t>                                         </a:t>
            </a:r>
            <a:r>
              <a:rPr lang="ru-RU" sz="4000" dirty="0" smtClean="0"/>
              <a:t>«Округление</a:t>
            </a:r>
            <a:r>
              <a:rPr lang="en-US" sz="4000" dirty="0" smtClean="0"/>
              <a:t> </a:t>
            </a:r>
            <a:r>
              <a:rPr lang="ru-RU" sz="4000" dirty="0" smtClean="0"/>
              <a:t>ЛП</a:t>
            </a:r>
            <a:r>
              <a:rPr lang="en-US" sz="4000" baseline="-25000" dirty="0" smtClean="0"/>
              <a:t>set</a:t>
            </a:r>
            <a:r>
              <a:rPr lang="ru-RU" sz="4000" dirty="0" smtClean="0"/>
              <a:t>»</a:t>
            </a:r>
            <a:endParaRPr lang="en-US" sz="40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</a:pPr>
            <a:endParaRPr lang="en-US" dirty="0" smtClean="0">
              <a:latin typeface="Times" charset="0"/>
              <a:ea typeface="MS Mincho" pitchFamily="49" charset="-128"/>
            </a:endParaRPr>
          </a:p>
          <a:p>
            <a:pPr marL="609600" indent="-609600">
              <a:spcBef>
                <a:spcPct val="0"/>
              </a:spcBef>
              <a:buFontTx/>
              <a:buAutoNum type="arabicParenR"/>
            </a:pPr>
            <a:r>
              <a:rPr lang="ru-RU" dirty="0" smtClean="0"/>
              <a:t>Найти оптимальное решение </a:t>
            </a:r>
            <a:r>
              <a:rPr lang="en-US" dirty="0" smtClean="0"/>
              <a:t>                    </a:t>
            </a:r>
            <a:r>
              <a:rPr lang="ru-RU" dirty="0" err="1" smtClean="0"/>
              <a:t>ЛП-релаксации</a:t>
            </a:r>
            <a:r>
              <a:rPr lang="en-US" dirty="0" smtClean="0"/>
              <a:t>.</a:t>
            </a:r>
          </a:p>
          <a:p>
            <a:pPr marL="609600" indent="-609600">
              <a:spcBef>
                <a:spcPct val="0"/>
              </a:spcBef>
              <a:buFontTx/>
              <a:buAutoNum type="arabicParenR"/>
            </a:pPr>
            <a:r>
              <a:rPr lang="ru-RU" dirty="0" smtClean="0">
                <a:sym typeface="Symbol" pitchFamily="18" charset="2"/>
              </a:rPr>
              <a:t>Выбрать все множества </a:t>
            </a:r>
            <a:r>
              <a:rPr lang="en-US" i="1" dirty="0" err="1" smtClean="0">
                <a:sym typeface="Symbol" pitchFamily="18" charset="2"/>
              </a:rPr>
              <a:t>S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ru-RU" dirty="0" smtClean="0">
                <a:sym typeface="Symbol" pitchFamily="18" charset="2"/>
              </a:rPr>
              <a:t>,                               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ru-RU" dirty="0" smtClean="0">
                <a:sym typeface="Symbol" pitchFamily="18" charset="2"/>
              </a:rPr>
              <a:t>для которых</a:t>
            </a:r>
            <a:r>
              <a:rPr lang="ru-RU" i="1" dirty="0" smtClean="0">
                <a:sym typeface="Symbol" pitchFamily="18" charset="2"/>
              </a:rPr>
              <a:t> </a:t>
            </a:r>
            <a:r>
              <a:rPr lang="en-US" i="1" dirty="0" err="1" smtClean="0">
                <a:sym typeface="Symbol" pitchFamily="18" charset="2"/>
              </a:rPr>
              <a:t>x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r>
              <a:rPr lang="en-US" i="1" baseline="-25000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≥ 1/f.</a:t>
            </a:r>
            <a:endParaRPr lang="en-US" dirty="0" smtClean="0">
              <a:cs typeface="Times New Roman" pitchFamily="18" charset="0"/>
            </a:endParaRPr>
          </a:p>
          <a:p>
            <a:pPr marL="609600" indent="-609600">
              <a:spcBef>
                <a:spcPct val="0"/>
              </a:spcBef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f</a:t>
            </a:r>
            <a:r>
              <a:rPr lang="en-US" smtClean="0"/>
              <a:t>-</a:t>
            </a:r>
            <a:r>
              <a:rPr lang="ru-RU" smtClean="0"/>
              <a:t>приближение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CC3399"/>
                </a:solidFill>
              </a:rPr>
              <a:t>   Теорема</a:t>
            </a:r>
            <a:r>
              <a:rPr lang="en-US" b="1" dirty="0" smtClean="0">
                <a:solidFill>
                  <a:srgbClr val="CC3399"/>
                </a:solidFill>
              </a:rPr>
              <a:t> 8</a:t>
            </a:r>
            <a:r>
              <a:rPr lang="ru-RU" b="1" dirty="0" smtClean="0">
                <a:solidFill>
                  <a:srgbClr val="CC3399"/>
                </a:solidFill>
              </a:rPr>
              <a:t>.</a:t>
            </a:r>
            <a:r>
              <a:rPr lang="en-US" b="1" dirty="0" smtClean="0">
                <a:solidFill>
                  <a:srgbClr val="CC3399"/>
                </a:solidFill>
              </a:rPr>
              <a:t>1</a:t>
            </a:r>
            <a:endParaRPr lang="ru-RU" b="1" dirty="0" smtClean="0">
              <a:solidFill>
                <a:srgbClr val="CC3399"/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Алгоритм</a:t>
            </a:r>
            <a:r>
              <a:rPr lang="en-US" sz="2800" dirty="0" smtClean="0"/>
              <a:t> </a:t>
            </a:r>
            <a:r>
              <a:rPr lang="ru-RU" sz="2800" dirty="0" smtClean="0"/>
              <a:t>«Округление</a:t>
            </a:r>
            <a:r>
              <a:rPr lang="en-US" sz="2800" dirty="0" smtClean="0"/>
              <a:t> </a:t>
            </a:r>
            <a:r>
              <a:rPr lang="ru-RU" sz="2800" dirty="0" smtClean="0"/>
              <a:t>ЛП</a:t>
            </a:r>
            <a:r>
              <a:rPr lang="en-US" sz="2800" baseline="-25000" dirty="0" smtClean="0"/>
              <a:t> set</a:t>
            </a:r>
            <a:r>
              <a:rPr lang="ru-RU" sz="2800" dirty="0" smtClean="0"/>
              <a:t>» является                           </a:t>
            </a:r>
            <a:r>
              <a:rPr lang="en-US" sz="2800" i="1" dirty="0" smtClean="0"/>
              <a:t>f</a:t>
            </a:r>
            <a:r>
              <a:rPr lang="ru-RU" sz="2800" dirty="0" smtClean="0"/>
              <a:t>-приближенным алгоритмом для задачи                           о покрытии множествами.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Доказательство.</a:t>
            </a:r>
          </a:p>
          <a:p>
            <a:pPr eaLnBrk="1" hangingPunct="1"/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i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 pitchFamily="18" charset="2"/>
              </a:rPr>
              <a:t>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/>
              <a:t>E</a:t>
            </a:r>
            <a:r>
              <a:rPr lang="en-US" sz="2400" dirty="0" smtClean="0"/>
              <a:t>:</a:t>
            </a:r>
            <a:r>
              <a:rPr lang="ru-RU" sz="2400" dirty="0" smtClean="0"/>
              <a:t> (1) </a:t>
            </a:r>
            <a:r>
              <a:rPr lang="ru-RU" sz="2400" dirty="0" smtClean="0">
                <a:sym typeface="Symbol" pitchFamily="18" charset="2"/>
              </a:rPr>
              <a:t>  </a:t>
            </a:r>
            <a:r>
              <a:rPr lang="en-US" sz="2400" i="1" dirty="0" err="1" smtClean="0">
                <a:sym typeface="Symbol" pitchFamily="18" charset="2"/>
              </a:rPr>
              <a:t>x</a:t>
            </a:r>
            <a:r>
              <a:rPr lang="en-US" sz="2400" i="1" baseline="-25000" dirty="0" err="1" smtClean="0">
                <a:sym typeface="Symbol" pitchFamily="18" charset="2"/>
              </a:rPr>
              <a:t>j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≥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1/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f 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i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 pitchFamily="18" charset="2"/>
              </a:rPr>
              <a:t>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S</a:t>
            </a:r>
            <a:r>
              <a:rPr lang="en-US" sz="2400" i="1" baseline="-25000" dirty="0" err="1" smtClean="0">
                <a:sym typeface="Symbol" pitchFamily="18" charset="2"/>
              </a:rPr>
              <a:t>j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ru-RU" sz="2400" dirty="0" smtClean="0">
                <a:sym typeface="Symbol" pitchFamily="18" charset="2"/>
              </a:rPr>
              <a:t>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ru-RU" sz="2400" dirty="0" smtClean="0">
                <a:sym typeface="Symbol" pitchFamily="18" charset="2"/>
              </a:rPr>
              <a:t>все элементы покрыты.</a:t>
            </a:r>
          </a:p>
          <a:p>
            <a:pPr eaLnBrk="1" hangingPunct="1"/>
            <a:r>
              <a:rPr lang="ru-RU" sz="2400" dirty="0" smtClean="0">
                <a:sym typeface="Symbol" pitchFamily="18" charset="2"/>
              </a:rPr>
              <a:t>Так как </a:t>
            </a:r>
            <a:r>
              <a:rPr lang="en-US" sz="2400" i="1" dirty="0" err="1" smtClean="0">
                <a:sym typeface="Symbol" pitchFamily="18" charset="2"/>
              </a:rPr>
              <a:t>x</a:t>
            </a:r>
            <a:r>
              <a:rPr lang="en-US" sz="2400" i="1" baseline="-25000" dirty="0" err="1" smtClean="0">
                <a:sym typeface="Symbol" pitchFamily="18" charset="2"/>
              </a:rPr>
              <a:t>j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≥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1/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f </a:t>
            </a:r>
            <a:r>
              <a:rPr lang="ru-RU" sz="2400" i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для всех выбранных </a:t>
            </a:r>
            <a:r>
              <a:rPr lang="en-US" sz="2400" i="1" dirty="0" smtClean="0">
                <a:sym typeface="Symbol" pitchFamily="18" charset="2"/>
              </a:rPr>
              <a:t>S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, стоимость полученного покрытия  превышает стоимость дробного покрытия не больше чем в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раз.</a:t>
            </a:r>
            <a:endParaRPr lang="ru-RU" sz="2400" dirty="0" smtClean="0">
              <a:sym typeface="Symbol" pitchFamily="18" charset="2"/>
            </a:endParaRPr>
          </a:p>
          <a:p>
            <a:pPr eaLnBrk="1" hangingPunct="1"/>
            <a:endParaRPr lang="ru-RU" sz="2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6901</TotalTime>
  <Words>1188</Words>
  <Application>Microsoft Office PowerPoint</Application>
  <PresentationFormat>Экран (4:3)</PresentationFormat>
  <Paragraphs>149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Default Design</vt:lpstr>
      <vt:lpstr>Формула</vt:lpstr>
      <vt:lpstr>Приближенные алгоритмы</vt:lpstr>
      <vt:lpstr>Задача о покрытии множествами</vt:lpstr>
      <vt:lpstr>Кратность</vt:lpstr>
      <vt:lpstr>Задача «Вершинное покрытие»</vt:lpstr>
      <vt:lpstr>Задача линейного программирования</vt:lpstr>
      <vt:lpstr>ЦЛПset  (задача о покрытии множествами)</vt:lpstr>
      <vt:lpstr>ЛПset  (задача о покрытии множествами)</vt:lpstr>
      <vt:lpstr>Алгоритм                                         «Округление ЛПset»</vt:lpstr>
      <vt:lpstr>f-приближение</vt:lpstr>
      <vt:lpstr>2-приближение</vt:lpstr>
      <vt:lpstr>Точный пример (гиперграф)</vt:lpstr>
      <vt:lpstr>Прямая и двойственная задачи</vt:lpstr>
      <vt:lpstr>Двойственная программа ДЛП set   (задача о покрытии множествами)</vt:lpstr>
      <vt:lpstr>Свойства решений </vt:lpstr>
      <vt:lpstr>1-ая теорема двойственности</vt:lpstr>
      <vt:lpstr>Алгоритм                                         «Округление ДЛПset»</vt:lpstr>
      <vt:lpstr>Допустимость</vt:lpstr>
      <vt:lpstr>Доказательство (1)</vt:lpstr>
      <vt:lpstr>Доказательство (2)</vt:lpstr>
      <vt:lpstr>f-приближение</vt:lpstr>
      <vt:lpstr>Доказательство (неформальное)</vt:lpstr>
      <vt:lpstr>Доказательство (формальное)</vt:lpstr>
      <vt:lpstr>Свойства решений</vt:lpstr>
      <vt:lpstr>2-ая теорема двойственности</vt:lpstr>
      <vt:lpstr>Сравнение решений алгоритмов «Округление ЛПset»  и «Округление ДЛПset » </vt:lpstr>
      <vt:lpstr>Релаксированные условия  дополняющей нежесткости</vt:lpstr>
      <vt:lpstr>Соотношение между                   целевыми функциями</vt:lpstr>
      <vt:lpstr>Доказательство Утверждения 8.5</vt:lpstr>
      <vt:lpstr>Идея прямо-двойственной схемы</vt:lpstr>
      <vt:lpstr>α = 1, β = f</vt:lpstr>
      <vt:lpstr>Прямо-двойственный алгоритм</vt:lpstr>
      <vt:lpstr>f-приближение</vt:lpstr>
      <vt:lpstr>Доказательство Теоремы 8.6</vt:lpstr>
      <vt:lpstr>Точный пример </vt:lpstr>
    </vt:vector>
  </TitlesOfParts>
  <Company>ncnu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Scheduling Problems</dc:title>
  <dc:creator>Kononov</dc:creator>
  <cp:lastModifiedBy>Кононов</cp:lastModifiedBy>
  <cp:revision>282</cp:revision>
  <dcterms:created xsi:type="dcterms:W3CDTF">2003-07-18T17:26:38Z</dcterms:created>
  <dcterms:modified xsi:type="dcterms:W3CDTF">2015-04-03T05:26:49Z</dcterms:modified>
</cp:coreProperties>
</file>