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Default Extension="bin" ContentType="application/vnd.openxmlformats-officedocument.oleObject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3" r:id="rId1"/>
  </p:sldMasterIdLst>
  <p:notesMasterIdLst>
    <p:notesMasterId r:id="rId34"/>
  </p:notesMasterIdLst>
  <p:sldIdLst>
    <p:sldId id="256" r:id="rId2"/>
    <p:sldId id="584" r:id="rId3"/>
    <p:sldId id="560" r:id="rId4"/>
    <p:sldId id="595" r:id="rId5"/>
    <p:sldId id="603" r:id="rId6"/>
    <p:sldId id="602" r:id="rId7"/>
    <p:sldId id="604" r:id="rId8"/>
    <p:sldId id="597" r:id="rId9"/>
    <p:sldId id="598" r:id="rId10"/>
    <p:sldId id="599" r:id="rId11"/>
    <p:sldId id="600" r:id="rId12"/>
    <p:sldId id="605" r:id="rId13"/>
    <p:sldId id="606" r:id="rId14"/>
    <p:sldId id="565" r:id="rId15"/>
    <p:sldId id="587" r:id="rId16"/>
    <p:sldId id="569" r:id="rId17"/>
    <p:sldId id="591" r:id="rId18"/>
    <p:sldId id="583" r:id="rId19"/>
    <p:sldId id="572" r:id="rId20"/>
    <p:sldId id="573" r:id="rId21"/>
    <p:sldId id="608" r:id="rId22"/>
    <p:sldId id="609" r:id="rId23"/>
    <p:sldId id="610" r:id="rId24"/>
    <p:sldId id="611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580" r:id="rId33"/>
  </p:sldIdLst>
  <p:sldSz cx="9144000" cy="6858000" type="screen4x3"/>
  <p:notesSz cx="7004050" cy="92900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CC"/>
    <a:srgbClr val="FF0000"/>
    <a:srgbClr val="152BF9"/>
    <a:srgbClr val="00FF00"/>
    <a:srgbClr val="860000"/>
    <a:srgbClr val="FFFF00"/>
    <a:srgbClr val="960000"/>
    <a:srgbClr val="FF66FF"/>
    <a:srgbClr val="FFFF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766" autoAdjust="0"/>
  </p:normalViewPr>
  <p:slideViewPr>
    <p:cSldViewPr>
      <p:cViewPr>
        <p:scale>
          <a:sx n="75" d="100"/>
          <a:sy n="75" d="100"/>
        </p:scale>
        <p:origin x="-12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3AA97-0978-4E67-90CB-410BC2037F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98DF7-E881-481B-A41D-1F2B8EEADA1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i="0" dirty="0" err="1" smtClean="0"/>
            <a:t>Hamid</a:t>
          </a:r>
          <a:r>
            <a:rPr lang="en-US" b="1" i="0" dirty="0" smtClean="0"/>
            <a:t> Reza </a:t>
          </a:r>
          <a:r>
            <a:rPr lang="en-US" b="1" i="0" dirty="0" err="1" smtClean="0"/>
            <a:t>Golmohammadi</a:t>
          </a:r>
          <a:endParaRPr lang="en-AU" b="1" i="0" dirty="0"/>
        </a:p>
      </dgm:t>
    </dgm:pt>
    <dgm:pt modelId="{4361461D-58DF-47D7-A215-1DD5BC7E5970}" type="parTrans" cxnId="{7D8D28DC-E123-431B-A8FA-45B6E2600F38}">
      <dgm:prSet/>
      <dgm:spPr/>
      <dgm:t>
        <a:bodyPr/>
        <a:lstStyle/>
        <a:p>
          <a:endParaRPr lang="en-US"/>
        </a:p>
      </dgm:t>
    </dgm:pt>
    <dgm:pt modelId="{B0BA5A93-DB80-46E2-BDBF-4AB96E4F03B7}" type="sibTrans" cxnId="{7D8D28DC-E123-431B-A8FA-45B6E2600F38}">
      <dgm:prSet/>
      <dgm:spPr/>
      <dgm:t>
        <a:bodyPr/>
        <a:lstStyle/>
        <a:p>
          <a:endParaRPr lang="en-US"/>
        </a:p>
      </dgm:t>
    </dgm:pt>
    <dgm:pt modelId="{13BE6078-CF09-4893-BEBF-5396B863469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Department of Computer</a:t>
          </a:r>
          <a:endParaRPr lang="en-AU" b="1" dirty="0"/>
        </a:p>
      </dgm:t>
    </dgm:pt>
    <dgm:pt modelId="{47C6FC47-4371-4D33-B0F6-746012D981B4}" type="parTrans" cxnId="{363B4F03-EEE0-4E21-A36B-E93706981881}">
      <dgm:prSet/>
      <dgm:spPr/>
      <dgm:t>
        <a:bodyPr/>
        <a:lstStyle/>
        <a:p>
          <a:endParaRPr lang="en-US"/>
        </a:p>
      </dgm:t>
    </dgm:pt>
    <dgm:pt modelId="{8BD8B1E9-4602-435C-9C8B-04B648B1811E}" type="sibTrans" cxnId="{363B4F03-EEE0-4E21-A36B-E93706981881}">
      <dgm:prSet/>
      <dgm:spPr/>
      <dgm:t>
        <a:bodyPr/>
        <a:lstStyle/>
        <a:p>
          <a:endParaRPr lang="en-US"/>
        </a:p>
      </dgm:t>
    </dgm:pt>
    <dgm:pt modelId="{FAE157AC-EB98-4B25-B39E-C22A6744DBBD}">
      <dgm:prSet/>
      <dgm:spPr/>
      <dgm:t>
        <a:bodyPr/>
        <a:lstStyle/>
        <a:p>
          <a:r>
            <a:rPr lang="en-US" b="1" dirty="0"/>
            <a:t>Ale-Taha Institute Of Higher Education </a:t>
          </a:r>
        </a:p>
      </dgm:t>
    </dgm:pt>
    <dgm:pt modelId="{B28A90F2-4804-47DC-A684-1DE27979F192}" type="parTrans" cxnId="{EA5A2272-2572-4C3C-A41F-BCFCB3FB17C9}">
      <dgm:prSet/>
      <dgm:spPr/>
      <dgm:t>
        <a:bodyPr/>
        <a:lstStyle/>
        <a:p>
          <a:endParaRPr lang="en-US"/>
        </a:p>
      </dgm:t>
    </dgm:pt>
    <dgm:pt modelId="{CA7CC02B-DCBE-4FD7-8BE7-6489CFABE3E4}" type="sibTrans" cxnId="{EA5A2272-2572-4C3C-A41F-BCFCB3FB17C9}">
      <dgm:prSet/>
      <dgm:spPr/>
      <dgm:t>
        <a:bodyPr/>
        <a:lstStyle/>
        <a:p>
          <a:endParaRPr lang="en-US"/>
        </a:p>
      </dgm:t>
    </dgm:pt>
    <dgm:pt modelId="{3C1E3FA1-428B-4945-9466-4749D70290A6}" type="pres">
      <dgm:prSet presAssocID="{8273AA97-0978-4E67-90CB-410BC2037F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D13639-3327-4BF7-80D0-2FBF6DB8B7B6}" type="pres">
      <dgm:prSet presAssocID="{6BE98DF7-E881-481B-A41D-1F2B8EEADA17}" presName="parentText" presStyleLbl="node1" presStyleIdx="0" presStyleCnt="3" custLinFactNeighborY="281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C7DC2-1EF3-47F5-8544-6DE27B488563}" type="pres">
      <dgm:prSet presAssocID="{B0BA5A93-DB80-46E2-BDBF-4AB96E4F03B7}" presName="spacer" presStyleCnt="0"/>
      <dgm:spPr/>
    </dgm:pt>
    <dgm:pt modelId="{E5647F8B-0D80-4D10-B312-7C3113E3D3EC}" type="pres">
      <dgm:prSet presAssocID="{13BE6078-CF09-4893-BEBF-5396B8634695}" presName="parentText" presStyleLbl="node1" presStyleIdx="1" presStyleCnt="3" custLinFactNeighborX="-980" custLinFactNeighborY="32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E9FAA-A10E-4FB7-B0D1-F66E01043FD4}" type="pres">
      <dgm:prSet presAssocID="{8BD8B1E9-4602-435C-9C8B-04B648B1811E}" presName="spacer" presStyleCnt="0"/>
      <dgm:spPr/>
    </dgm:pt>
    <dgm:pt modelId="{D1515ED0-073A-4DD4-BB14-CB90A6669CF7}" type="pres">
      <dgm:prSet presAssocID="{FAE157AC-EB98-4B25-B39E-C22A6744DB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5B144-916B-400D-B862-DEBE049A3982}" type="presOf" srcId="{6BE98DF7-E881-481B-A41D-1F2B8EEADA17}" destId="{3FD13639-3327-4BF7-80D0-2FBF6DB8B7B6}" srcOrd="0" destOrd="0" presId="urn:microsoft.com/office/officeart/2005/8/layout/vList2"/>
    <dgm:cxn modelId="{4E1767EB-16BC-4F2E-B972-6B38B2403176}" type="presOf" srcId="{13BE6078-CF09-4893-BEBF-5396B8634695}" destId="{E5647F8B-0D80-4D10-B312-7C3113E3D3EC}" srcOrd="0" destOrd="0" presId="urn:microsoft.com/office/officeart/2005/8/layout/vList2"/>
    <dgm:cxn modelId="{EA5A2272-2572-4C3C-A41F-BCFCB3FB17C9}" srcId="{8273AA97-0978-4E67-90CB-410BC2037F91}" destId="{FAE157AC-EB98-4B25-B39E-C22A6744DBBD}" srcOrd="2" destOrd="0" parTransId="{B28A90F2-4804-47DC-A684-1DE27979F192}" sibTransId="{CA7CC02B-DCBE-4FD7-8BE7-6489CFABE3E4}"/>
    <dgm:cxn modelId="{3CB3FAAB-244B-4D57-A195-2AA8EE05676B}" type="presOf" srcId="{FAE157AC-EB98-4B25-B39E-C22A6744DBBD}" destId="{D1515ED0-073A-4DD4-BB14-CB90A6669CF7}" srcOrd="0" destOrd="0" presId="urn:microsoft.com/office/officeart/2005/8/layout/vList2"/>
    <dgm:cxn modelId="{0EF79925-C593-4494-A454-BE6D56CC32EE}" type="presOf" srcId="{8273AA97-0978-4E67-90CB-410BC2037F91}" destId="{3C1E3FA1-428B-4945-9466-4749D70290A6}" srcOrd="0" destOrd="0" presId="urn:microsoft.com/office/officeart/2005/8/layout/vList2"/>
    <dgm:cxn modelId="{7D8D28DC-E123-431B-A8FA-45B6E2600F38}" srcId="{8273AA97-0978-4E67-90CB-410BC2037F91}" destId="{6BE98DF7-E881-481B-A41D-1F2B8EEADA17}" srcOrd="0" destOrd="0" parTransId="{4361461D-58DF-47D7-A215-1DD5BC7E5970}" sibTransId="{B0BA5A93-DB80-46E2-BDBF-4AB96E4F03B7}"/>
    <dgm:cxn modelId="{363B4F03-EEE0-4E21-A36B-E93706981881}" srcId="{8273AA97-0978-4E67-90CB-410BC2037F91}" destId="{13BE6078-CF09-4893-BEBF-5396B8634695}" srcOrd="1" destOrd="0" parTransId="{47C6FC47-4371-4D33-B0F6-746012D981B4}" sibTransId="{8BD8B1E9-4602-435C-9C8B-04B648B1811E}"/>
    <dgm:cxn modelId="{05640B07-43D5-40D9-8528-E8319BE1962D}" type="presParOf" srcId="{3C1E3FA1-428B-4945-9466-4749D70290A6}" destId="{3FD13639-3327-4BF7-80D0-2FBF6DB8B7B6}" srcOrd="0" destOrd="0" presId="urn:microsoft.com/office/officeart/2005/8/layout/vList2"/>
    <dgm:cxn modelId="{20801CD0-FC43-4177-A75B-CF1ADE4ED3D0}" type="presParOf" srcId="{3C1E3FA1-428B-4945-9466-4749D70290A6}" destId="{9B3C7DC2-1EF3-47F5-8544-6DE27B488563}" srcOrd="1" destOrd="0" presId="urn:microsoft.com/office/officeart/2005/8/layout/vList2"/>
    <dgm:cxn modelId="{2EFFF85A-2442-40C5-8E81-3A1D48A372C4}" type="presParOf" srcId="{3C1E3FA1-428B-4945-9466-4749D70290A6}" destId="{E5647F8B-0D80-4D10-B312-7C3113E3D3EC}" srcOrd="2" destOrd="0" presId="urn:microsoft.com/office/officeart/2005/8/layout/vList2"/>
    <dgm:cxn modelId="{B54D8A64-041E-436F-9DD8-40BD6B22426A}" type="presParOf" srcId="{3C1E3FA1-428B-4945-9466-4749D70290A6}" destId="{703E9FAA-A10E-4FB7-B0D1-F66E01043FD4}" srcOrd="3" destOrd="0" presId="urn:microsoft.com/office/officeart/2005/8/layout/vList2"/>
    <dgm:cxn modelId="{378F2860-1E5C-403D-93B9-E463DA10DBC9}" type="presParOf" srcId="{3C1E3FA1-428B-4945-9466-4749D70290A6}" destId="{D1515ED0-073A-4DD4-BB14-CB90A6669C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B3A227-D529-4E26-8559-4BBEAEB2CD8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EFB5B-F73E-41F8-8CA9-4690883CA94D}">
      <dgm:prSet/>
      <dgm:spPr/>
      <dgm:t>
        <a:bodyPr/>
        <a:lstStyle/>
        <a:p>
          <a:pPr rtl="0"/>
          <a:r>
            <a:rPr lang="en-US" i="0" dirty="0" smtClean="0"/>
            <a:t>     </a:t>
          </a:r>
          <a:r>
            <a:rPr lang="en-US" b="1" i="0" dirty="0" smtClean="0"/>
            <a:t>Lower bounds on </a:t>
          </a:r>
          <a:r>
            <a:rPr lang="en-US" b="1" i="1" dirty="0" smtClean="0"/>
            <a:t>k</a:t>
          </a:r>
          <a:r>
            <a:rPr lang="en-US" b="1" i="0" dirty="0" smtClean="0"/>
            <a:t>-</a:t>
          </a:r>
          <a:r>
            <a:rPr lang="en-US" b="1" i="0" dirty="0" err="1" smtClean="0"/>
            <a:t>tuple</a:t>
          </a:r>
          <a:r>
            <a:rPr lang="en-US" b="1" i="0" dirty="0" smtClean="0"/>
            <a:t> domination number</a:t>
          </a:r>
          <a:endParaRPr lang="en-US" b="1" i="0" dirty="0"/>
        </a:p>
      </dgm:t>
    </dgm:pt>
    <dgm:pt modelId="{7EAA5C84-790D-4C00-AC17-84C4A074DAFA}" type="parTrans" cxnId="{EE5091E3-07DB-460F-AA88-4F73AE40983E}">
      <dgm:prSet/>
      <dgm:spPr/>
      <dgm:t>
        <a:bodyPr/>
        <a:lstStyle/>
        <a:p>
          <a:endParaRPr lang="en-US" i="1"/>
        </a:p>
      </dgm:t>
    </dgm:pt>
    <dgm:pt modelId="{E37D266E-CC43-4379-AF49-5B841652F488}" type="sibTrans" cxnId="{EE5091E3-07DB-460F-AA88-4F73AE40983E}">
      <dgm:prSet/>
      <dgm:spPr/>
      <dgm:t>
        <a:bodyPr/>
        <a:lstStyle/>
        <a:p>
          <a:endParaRPr lang="en-US" i="1"/>
        </a:p>
      </dgm:t>
    </dgm:pt>
    <dgm:pt modelId="{7D1269E7-298F-4193-A682-6656A37DC674}" type="pres">
      <dgm:prSet presAssocID="{3DB3A227-D529-4E26-8559-4BBEAEB2CD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08787-BB2C-408D-8BE6-DD83C5025946}" type="pres">
      <dgm:prSet presAssocID="{BBDEFB5B-F73E-41F8-8CA9-4690883CA94D}" presName="parentText" presStyleLbl="node1" presStyleIdx="0" presStyleCnt="1" custScaleY="1429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2A4FF-CF0A-4511-AA06-4B74AA3F820B}" type="presOf" srcId="{BBDEFB5B-F73E-41F8-8CA9-4690883CA94D}" destId="{6B108787-BB2C-408D-8BE6-DD83C5025946}" srcOrd="0" destOrd="0" presId="urn:microsoft.com/office/officeart/2005/8/layout/vList2"/>
    <dgm:cxn modelId="{EE5091E3-07DB-460F-AA88-4F73AE40983E}" srcId="{3DB3A227-D529-4E26-8559-4BBEAEB2CD8D}" destId="{BBDEFB5B-F73E-41F8-8CA9-4690883CA94D}" srcOrd="0" destOrd="0" parTransId="{7EAA5C84-790D-4C00-AC17-84C4A074DAFA}" sibTransId="{E37D266E-CC43-4379-AF49-5B841652F488}"/>
    <dgm:cxn modelId="{5AC2AFC0-291C-4CB5-A933-ED9CCD70DE4F}" type="presOf" srcId="{3DB3A227-D529-4E26-8559-4BBEAEB2CD8D}" destId="{7D1269E7-298F-4193-A682-6656A37DC674}" srcOrd="0" destOrd="0" presId="urn:microsoft.com/office/officeart/2005/8/layout/vList2"/>
    <dgm:cxn modelId="{98456DD1-D134-4B98-B8AB-489C2600B8E9}" type="presParOf" srcId="{7D1269E7-298F-4193-A682-6656A37DC674}" destId="{6B108787-BB2C-408D-8BE6-DD83C50259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83F526-3373-431A-A5F3-7B8FA02FE9A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D67F1-C1BC-4E37-9317-694295595569}">
      <dgm:prSet/>
      <dgm:spPr/>
      <dgm:t>
        <a:bodyPr/>
        <a:lstStyle/>
        <a:p>
          <a:pPr rtl="0"/>
          <a:r>
            <a:rPr lang="en-US" b="1" i="1" dirty="0" smtClean="0"/>
            <a:t>k-</a:t>
          </a:r>
          <a:r>
            <a:rPr lang="en-US" b="1" dirty="0" err="1" smtClean="0"/>
            <a:t>tuple</a:t>
          </a:r>
          <a:r>
            <a:rPr lang="en-US" b="1" dirty="0" smtClean="0"/>
            <a:t> total dominating set</a:t>
          </a:r>
          <a:endParaRPr lang="en-US" dirty="0"/>
        </a:p>
      </dgm:t>
    </dgm:pt>
    <dgm:pt modelId="{1FC8711F-57FB-4961-98BF-782AF801C333}" type="parTrans" cxnId="{619939F1-6BF6-4309-BEBA-3617A6521879}">
      <dgm:prSet/>
      <dgm:spPr/>
      <dgm:t>
        <a:bodyPr/>
        <a:lstStyle/>
        <a:p>
          <a:endParaRPr lang="en-US"/>
        </a:p>
      </dgm:t>
    </dgm:pt>
    <dgm:pt modelId="{62B3F0D6-7607-4A0A-80B8-38FD3D624056}" type="sibTrans" cxnId="{619939F1-6BF6-4309-BEBA-3617A6521879}">
      <dgm:prSet/>
      <dgm:spPr/>
      <dgm:t>
        <a:bodyPr/>
        <a:lstStyle/>
        <a:p>
          <a:endParaRPr lang="en-US"/>
        </a:p>
      </dgm:t>
    </dgm:pt>
    <dgm:pt modelId="{0A47DE61-9D73-4745-9AE7-A91232F29071}" type="pres">
      <dgm:prSet presAssocID="{5B83F526-3373-431A-A5F3-7B8FA02FE9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DD92F-3C25-498E-8007-570C4EB46162}" type="pres">
      <dgm:prSet presAssocID="{6B8D67F1-C1BC-4E37-9317-694295595569}" presName="linNode" presStyleCnt="0"/>
      <dgm:spPr/>
    </dgm:pt>
    <dgm:pt modelId="{6845FD31-8750-44C1-BB74-FE5B56674A38}" type="pres">
      <dgm:prSet presAssocID="{6B8D67F1-C1BC-4E37-9317-694295595569}" presName="parentText" presStyleLbl="node1" presStyleIdx="0" presStyleCnt="1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D3967-48D9-418D-ABC1-DC32CE969217}" type="presOf" srcId="{6B8D67F1-C1BC-4E37-9317-694295595569}" destId="{6845FD31-8750-44C1-BB74-FE5B56674A38}" srcOrd="0" destOrd="0" presId="urn:microsoft.com/office/officeart/2005/8/layout/vList5"/>
    <dgm:cxn modelId="{067BC2EA-D214-44A9-9442-3730041DC401}" type="presOf" srcId="{5B83F526-3373-431A-A5F3-7B8FA02FE9A8}" destId="{0A47DE61-9D73-4745-9AE7-A91232F29071}" srcOrd="0" destOrd="0" presId="urn:microsoft.com/office/officeart/2005/8/layout/vList5"/>
    <dgm:cxn modelId="{619939F1-6BF6-4309-BEBA-3617A6521879}" srcId="{5B83F526-3373-431A-A5F3-7B8FA02FE9A8}" destId="{6B8D67F1-C1BC-4E37-9317-694295595569}" srcOrd="0" destOrd="0" parTransId="{1FC8711F-57FB-4961-98BF-782AF801C333}" sibTransId="{62B3F0D6-7607-4A0A-80B8-38FD3D624056}"/>
    <dgm:cxn modelId="{92A743A7-3FC1-4FE4-86DE-70B57CAEC232}" type="presParOf" srcId="{0A47DE61-9D73-4745-9AE7-A91232F29071}" destId="{CD5DD92F-3C25-498E-8007-570C4EB46162}" srcOrd="0" destOrd="0" presId="urn:microsoft.com/office/officeart/2005/8/layout/vList5"/>
    <dgm:cxn modelId="{A163A4E5-5DFE-45C8-A447-CA5350ACB5AB}" type="presParOf" srcId="{CD5DD92F-3C25-498E-8007-570C4EB46162}" destId="{6845FD31-8750-44C1-BB74-FE5B56674A3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91065E-5141-466B-8428-A2A1FFE0A03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673D3-4E82-4375-9413-B7DF14B5D07E}">
      <dgm:prSet/>
      <dgm:spPr/>
      <dgm:t>
        <a:bodyPr/>
        <a:lstStyle/>
        <a:p>
          <a:pPr rtl="0"/>
          <a:r>
            <a:rPr lang="en-US" b="1" i="0" dirty="0" smtClean="0"/>
            <a:t>        </a:t>
          </a:r>
          <a:r>
            <a:rPr lang="fa-IR" b="1" i="0" dirty="0" smtClean="0"/>
            <a:t> </a:t>
          </a:r>
          <a:r>
            <a:rPr lang="en-US" b="1" i="0" dirty="0" smtClean="0"/>
            <a:t>     </a:t>
          </a:r>
          <a:r>
            <a:rPr lang="fa-IR" b="1" i="0" dirty="0" smtClean="0"/>
            <a:t> </a:t>
          </a:r>
          <a:r>
            <a:rPr lang="en-US" b="1" i="0" dirty="0" smtClean="0"/>
            <a:t>  Lower bound on </a:t>
          </a:r>
          <a:r>
            <a:rPr lang="en-US" b="1" i="1" dirty="0" smtClean="0"/>
            <a:t>k</a:t>
          </a:r>
          <a:r>
            <a:rPr lang="en-US" b="1" i="0" dirty="0" smtClean="0"/>
            <a:t>-</a:t>
          </a:r>
          <a:r>
            <a:rPr lang="en-US" b="1" i="0" dirty="0" err="1" smtClean="0"/>
            <a:t>tuple</a:t>
          </a:r>
          <a:r>
            <a:rPr lang="en-US" b="1" i="0" dirty="0" smtClean="0"/>
            <a:t> total domination number</a:t>
          </a:r>
          <a:endParaRPr lang="en-US" i="0" dirty="0"/>
        </a:p>
      </dgm:t>
    </dgm:pt>
    <dgm:pt modelId="{01730556-1D5D-4E26-AAF1-733DB5F988B5}" type="parTrans" cxnId="{2504733E-A979-4566-9D67-134FAF162F25}">
      <dgm:prSet/>
      <dgm:spPr/>
      <dgm:t>
        <a:bodyPr/>
        <a:lstStyle/>
        <a:p>
          <a:endParaRPr lang="en-US"/>
        </a:p>
      </dgm:t>
    </dgm:pt>
    <dgm:pt modelId="{F60E566A-8595-452F-9B5F-444903D3EB98}" type="sibTrans" cxnId="{2504733E-A979-4566-9D67-134FAF162F25}">
      <dgm:prSet/>
      <dgm:spPr/>
      <dgm:t>
        <a:bodyPr/>
        <a:lstStyle/>
        <a:p>
          <a:endParaRPr lang="en-US"/>
        </a:p>
      </dgm:t>
    </dgm:pt>
    <dgm:pt modelId="{325E0D34-0E01-4520-AAD8-CD0AA8C99867}" type="pres">
      <dgm:prSet presAssocID="{BB91065E-5141-466B-8428-A2A1FFE0A0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BFA29-768E-4414-BD68-52F0B91401CD}" type="pres">
      <dgm:prSet presAssocID="{25B673D3-4E82-4375-9413-B7DF14B5D07E}" presName="parentText" presStyleLbl="node1" presStyleIdx="0" presStyleCnt="1" custScaleY="1664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4733E-A979-4566-9D67-134FAF162F25}" srcId="{BB91065E-5141-466B-8428-A2A1FFE0A031}" destId="{25B673D3-4E82-4375-9413-B7DF14B5D07E}" srcOrd="0" destOrd="0" parTransId="{01730556-1D5D-4E26-AAF1-733DB5F988B5}" sibTransId="{F60E566A-8595-452F-9B5F-444903D3EB98}"/>
    <dgm:cxn modelId="{520F1188-813E-49BE-BE60-7623F0C26671}" type="presOf" srcId="{BB91065E-5141-466B-8428-A2A1FFE0A031}" destId="{325E0D34-0E01-4520-AAD8-CD0AA8C99867}" srcOrd="0" destOrd="0" presId="urn:microsoft.com/office/officeart/2005/8/layout/vList2"/>
    <dgm:cxn modelId="{6283AB3C-E652-4646-B877-3D6B267626DC}" type="presOf" srcId="{25B673D3-4E82-4375-9413-B7DF14B5D07E}" destId="{47ABFA29-768E-4414-BD68-52F0B91401CD}" srcOrd="0" destOrd="0" presId="urn:microsoft.com/office/officeart/2005/8/layout/vList2"/>
    <dgm:cxn modelId="{B4950448-184E-472A-9DE7-6046E150CE3F}" type="presParOf" srcId="{325E0D34-0E01-4520-AAD8-CD0AA8C99867}" destId="{47ABFA29-768E-4414-BD68-52F0B91401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83F526-3373-431A-A5F3-7B8FA02FE9A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D67F1-C1BC-4E37-9317-694295595569}">
      <dgm:prSet/>
      <dgm:spPr/>
      <dgm:t>
        <a:bodyPr/>
        <a:lstStyle/>
        <a:p>
          <a:pPr rtl="0"/>
          <a:r>
            <a:rPr lang="en-US" b="1" i="1" dirty="0" smtClean="0"/>
            <a:t>k</a:t>
          </a:r>
          <a:r>
            <a:rPr lang="en-US" b="1" i="0" dirty="0" smtClean="0"/>
            <a:t>-</a:t>
          </a:r>
          <a:r>
            <a:rPr lang="en-US" b="1" dirty="0" err="1" smtClean="0"/>
            <a:t>tuple</a:t>
          </a:r>
          <a:r>
            <a:rPr lang="en-US" b="1" dirty="0" smtClean="0"/>
            <a:t> restrained dominating set</a:t>
          </a:r>
          <a:endParaRPr lang="en-US" dirty="0"/>
        </a:p>
      </dgm:t>
    </dgm:pt>
    <dgm:pt modelId="{1FC8711F-57FB-4961-98BF-782AF801C333}" type="parTrans" cxnId="{619939F1-6BF6-4309-BEBA-3617A6521879}">
      <dgm:prSet/>
      <dgm:spPr/>
      <dgm:t>
        <a:bodyPr/>
        <a:lstStyle/>
        <a:p>
          <a:endParaRPr lang="en-US"/>
        </a:p>
      </dgm:t>
    </dgm:pt>
    <dgm:pt modelId="{62B3F0D6-7607-4A0A-80B8-38FD3D624056}" type="sibTrans" cxnId="{619939F1-6BF6-4309-BEBA-3617A6521879}">
      <dgm:prSet/>
      <dgm:spPr/>
      <dgm:t>
        <a:bodyPr/>
        <a:lstStyle/>
        <a:p>
          <a:endParaRPr lang="en-US"/>
        </a:p>
      </dgm:t>
    </dgm:pt>
    <dgm:pt modelId="{0A47DE61-9D73-4745-9AE7-A91232F29071}" type="pres">
      <dgm:prSet presAssocID="{5B83F526-3373-431A-A5F3-7B8FA02FE9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DD92F-3C25-498E-8007-570C4EB46162}" type="pres">
      <dgm:prSet presAssocID="{6B8D67F1-C1BC-4E37-9317-694295595569}" presName="linNode" presStyleCnt="0"/>
      <dgm:spPr/>
    </dgm:pt>
    <dgm:pt modelId="{6845FD31-8750-44C1-BB74-FE5B56674A38}" type="pres">
      <dgm:prSet presAssocID="{6B8D67F1-C1BC-4E37-9317-694295595569}" presName="parentText" presStyleLbl="node1" presStyleIdx="0" presStyleCnt="1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FE5138-2DC6-4727-BD8E-FA1F676ACD6D}" type="presOf" srcId="{6B8D67F1-C1BC-4E37-9317-694295595569}" destId="{6845FD31-8750-44C1-BB74-FE5B56674A38}" srcOrd="0" destOrd="0" presId="urn:microsoft.com/office/officeart/2005/8/layout/vList5"/>
    <dgm:cxn modelId="{619939F1-6BF6-4309-BEBA-3617A6521879}" srcId="{5B83F526-3373-431A-A5F3-7B8FA02FE9A8}" destId="{6B8D67F1-C1BC-4E37-9317-694295595569}" srcOrd="0" destOrd="0" parTransId="{1FC8711F-57FB-4961-98BF-782AF801C333}" sibTransId="{62B3F0D6-7607-4A0A-80B8-38FD3D624056}"/>
    <dgm:cxn modelId="{CF1BE78E-7386-4FE2-BE0B-64AF5D9F80EF}" type="presOf" srcId="{5B83F526-3373-431A-A5F3-7B8FA02FE9A8}" destId="{0A47DE61-9D73-4745-9AE7-A91232F29071}" srcOrd="0" destOrd="0" presId="urn:microsoft.com/office/officeart/2005/8/layout/vList5"/>
    <dgm:cxn modelId="{B055FA7B-AF96-41D3-9EC4-4E7411F2B8D8}" type="presParOf" srcId="{0A47DE61-9D73-4745-9AE7-A91232F29071}" destId="{CD5DD92F-3C25-498E-8007-570C4EB46162}" srcOrd="0" destOrd="0" presId="urn:microsoft.com/office/officeart/2005/8/layout/vList5"/>
    <dgm:cxn modelId="{4C188779-F471-4BBD-A7DE-45B671F22DC8}" type="presParOf" srcId="{CD5DD92F-3C25-498E-8007-570C4EB46162}" destId="{6845FD31-8750-44C1-BB74-FE5B56674A3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91065E-5141-466B-8428-A2A1FFE0A03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673D3-4E82-4375-9413-B7DF14B5D07E}">
      <dgm:prSet/>
      <dgm:spPr/>
      <dgm:t>
        <a:bodyPr/>
        <a:lstStyle/>
        <a:p>
          <a:pPr rtl="0"/>
          <a:r>
            <a:rPr lang="en-US" b="1" i="0" dirty="0" smtClean="0"/>
            <a:t>  </a:t>
          </a:r>
          <a:r>
            <a:rPr lang="fa-IR" b="1" i="0" dirty="0" smtClean="0"/>
            <a:t>  </a:t>
          </a:r>
          <a:r>
            <a:rPr lang="en-US" b="1" i="0" dirty="0" smtClean="0"/>
            <a:t> </a:t>
          </a:r>
          <a:r>
            <a:rPr lang="fa-IR" b="1" i="0" dirty="0" smtClean="0"/>
            <a:t> </a:t>
          </a:r>
          <a:r>
            <a:rPr lang="en-US" b="1" i="0" dirty="0" smtClean="0"/>
            <a:t> </a:t>
          </a:r>
          <a:r>
            <a:rPr lang="fa-IR" b="1" i="0" dirty="0" smtClean="0"/>
            <a:t>    </a:t>
          </a:r>
          <a:r>
            <a:rPr lang="en-US" b="1" i="0" dirty="0" smtClean="0"/>
            <a:t>Lower bound on </a:t>
          </a:r>
          <a:r>
            <a:rPr lang="en-US" b="1" i="1" dirty="0" smtClean="0"/>
            <a:t>k</a:t>
          </a:r>
          <a:r>
            <a:rPr lang="en-US" b="1" i="0" dirty="0" smtClean="0"/>
            <a:t>-</a:t>
          </a:r>
          <a:r>
            <a:rPr lang="en-US" b="1" i="0" dirty="0" err="1" smtClean="0"/>
            <a:t>tuple</a:t>
          </a:r>
          <a:r>
            <a:rPr lang="en-US" b="1" i="0" dirty="0" smtClean="0"/>
            <a:t> restrained domination number</a:t>
          </a:r>
          <a:endParaRPr lang="en-US" i="0" dirty="0"/>
        </a:p>
      </dgm:t>
    </dgm:pt>
    <dgm:pt modelId="{01730556-1D5D-4E26-AAF1-733DB5F988B5}" type="parTrans" cxnId="{2504733E-A979-4566-9D67-134FAF162F25}">
      <dgm:prSet/>
      <dgm:spPr/>
      <dgm:t>
        <a:bodyPr/>
        <a:lstStyle/>
        <a:p>
          <a:endParaRPr lang="en-US"/>
        </a:p>
      </dgm:t>
    </dgm:pt>
    <dgm:pt modelId="{F60E566A-8595-452F-9B5F-444903D3EB98}" type="sibTrans" cxnId="{2504733E-A979-4566-9D67-134FAF162F25}">
      <dgm:prSet/>
      <dgm:spPr/>
      <dgm:t>
        <a:bodyPr/>
        <a:lstStyle/>
        <a:p>
          <a:endParaRPr lang="en-US"/>
        </a:p>
      </dgm:t>
    </dgm:pt>
    <dgm:pt modelId="{325E0D34-0E01-4520-AAD8-CD0AA8C99867}" type="pres">
      <dgm:prSet presAssocID="{BB91065E-5141-466B-8428-A2A1FFE0A0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BFA29-768E-4414-BD68-52F0B91401CD}" type="pres">
      <dgm:prSet presAssocID="{25B673D3-4E82-4375-9413-B7DF14B5D07E}" presName="parentText" presStyleLbl="node1" presStyleIdx="0" presStyleCnt="1" custScaleY="1664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4733E-A979-4566-9D67-134FAF162F25}" srcId="{BB91065E-5141-466B-8428-A2A1FFE0A031}" destId="{25B673D3-4E82-4375-9413-B7DF14B5D07E}" srcOrd="0" destOrd="0" parTransId="{01730556-1D5D-4E26-AAF1-733DB5F988B5}" sibTransId="{F60E566A-8595-452F-9B5F-444903D3EB98}"/>
    <dgm:cxn modelId="{26F62786-85FE-42D1-91BA-E584F80DD8B4}" type="presOf" srcId="{25B673D3-4E82-4375-9413-B7DF14B5D07E}" destId="{47ABFA29-768E-4414-BD68-52F0B91401CD}" srcOrd="0" destOrd="0" presId="urn:microsoft.com/office/officeart/2005/8/layout/vList2"/>
    <dgm:cxn modelId="{95D99E15-066C-4473-981F-7DAD2218A5E5}" type="presOf" srcId="{BB91065E-5141-466B-8428-A2A1FFE0A031}" destId="{325E0D34-0E01-4520-AAD8-CD0AA8C99867}" srcOrd="0" destOrd="0" presId="urn:microsoft.com/office/officeart/2005/8/layout/vList2"/>
    <dgm:cxn modelId="{77761C4F-539E-435D-887B-45F1503BD714}" type="presParOf" srcId="{325E0D34-0E01-4520-AAD8-CD0AA8C99867}" destId="{47ABFA29-768E-4414-BD68-52F0B91401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83F526-3373-431A-A5F3-7B8FA02FE9A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D67F1-C1BC-4E37-9317-694295595569}">
      <dgm:prSet/>
      <dgm:spPr/>
      <dgm:t>
        <a:bodyPr/>
        <a:lstStyle/>
        <a:p>
          <a:pPr rtl="0"/>
          <a:r>
            <a:rPr lang="en-US" b="1" i="1" dirty="0" smtClean="0"/>
            <a:t>k</a:t>
          </a:r>
          <a:r>
            <a:rPr lang="en-US" b="1" i="0" dirty="0" smtClean="0"/>
            <a:t>-</a:t>
          </a:r>
          <a:r>
            <a:rPr lang="en-US" b="1" dirty="0" err="1" smtClean="0"/>
            <a:t>tuple</a:t>
          </a:r>
          <a:r>
            <a:rPr lang="en-US" b="1" dirty="0" smtClean="0"/>
            <a:t> total restrained dominating set</a:t>
          </a:r>
          <a:endParaRPr lang="en-US" dirty="0"/>
        </a:p>
      </dgm:t>
    </dgm:pt>
    <dgm:pt modelId="{1FC8711F-57FB-4961-98BF-782AF801C333}" type="parTrans" cxnId="{619939F1-6BF6-4309-BEBA-3617A6521879}">
      <dgm:prSet/>
      <dgm:spPr/>
      <dgm:t>
        <a:bodyPr/>
        <a:lstStyle/>
        <a:p>
          <a:endParaRPr lang="en-US"/>
        </a:p>
      </dgm:t>
    </dgm:pt>
    <dgm:pt modelId="{62B3F0D6-7607-4A0A-80B8-38FD3D624056}" type="sibTrans" cxnId="{619939F1-6BF6-4309-BEBA-3617A6521879}">
      <dgm:prSet/>
      <dgm:spPr/>
      <dgm:t>
        <a:bodyPr/>
        <a:lstStyle/>
        <a:p>
          <a:endParaRPr lang="en-US"/>
        </a:p>
      </dgm:t>
    </dgm:pt>
    <dgm:pt modelId="{0A47DE61-9D73-4745-9AE7-A91232F29071}" type="pres">
      <dgm:prSet presAssocID="{5B83F526-3373-431A-A5F3-7B8FA02FE9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DD92F-3C25-498E-8007-570C4EB46162}" type="pres">
      <dgm:prSet presAssocID="{6B8D67F1-C1BC-4E37-9317-694295595569}" presName="linNode" presStyleCnt="0"/>
      <dgm:spPr/>
    </dgm:pt>
    <dgm:pt modelId="{6845FD31-8750-44C1-BB74-FE5B56674A38}" type="pres">
      <dgm:prSet presAssocID="{6B8D67F1-C1BC-4E37-9317-694295595569}" presName="parentText" presStyleLbl="node1" presStyleIdx="0" presStyleCnt="1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53E65-C09F-40E7-AC61-69E22214C7B9}" type="presOf" srcId="{6B8D67F1-C1BC-4E37-9317-694295595569}" destId="{6845FD31-8750-44C1-BB74-FE5B56674A38}" srcOrd="0" destOrd="0" presId="urn:microsoft.com/office/officeart/2005/8/layout/vList5"/>
    <dgm:cxn modelId="{619939F1-6BF6-4309-BEBA-3617A6521879}" srcId="{5B83F526-3373-431A-A5F3-7B8FA02FE9A8}" destId="{6B8D67F1-C1BC-4E37-9317-694295595569}" srcOrd="0" destOrd="0" parTransId="{1FC8711F-57FB-4961-98BF-782AF801C333}" sibTransId="{62B3F0D6-7607-4A0A-80B8-38FD3D624056}"/>
    <dgm:cxn modelId="{89527BB3-0700-470B-BFC6-DEEC42C2E3D6}" type="presOf" srcId="{5B83F526-3373-431A-A5F3-7B8FA02FE9A8}" destId="{0A47DE61-9D73-4745-9AE7-A91232F29071}" srcOrd="0" destOrd="0" presId="urn:microsoft.com/office/officeart/2005/8/layout/vList5"/>
    <dgm:cxn modelId="{882E4F75-77C9-466C-95A3-7B51611CEE35}" type="presParOf" srcId="{0A47DE61-9D73-4745-9AE7-A91232F29071}" destId="{CD5DD92F-3C25-498E-8007-570C4EB46162}" srcOrd="0" destOrd="0" presId="urn:microsoft.com/office/officeart/2005/8/layout/vList5"/>
    <dgm:cxn modelId="{0AB7DD20-F136-44AC-B6A0-023A31809A55}" type="presParOf" srcId="{CD5DD92F-3C25-498E-8007-570C4EB46162}" destId="{6845FD31-8750-44C1-BB74-FE5B56674A3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91065E-5141-466B-8428-A2A1FFE0A03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673D3-4E82-4375-9413-B7DF14B5D07E}">
      <dgm:prSet/>
      <dgm:spPr/>
      <dgm:t>
        <a:bodyPr/>
        <a:lstStyle/>
        <a:p>
          <a:pPr rtl="0"/>
          <a:r>
            <a:rPr lang="en-US" b="1" i="0" dirty="0" smtClean="0"/>
            <a:t>  </a:t>
          </a:r>
          <a:r>
            <a:rPr lang="fa-IR" b="1" i="0" dirty="0" smtClean="0"/>
            <a:t> </a:t>
          </a:r>
          <a:r>
            <a:rPr lang="en-US" b="1" i="0" dirty="0" smtClean="0"/>
            <a:t> </a:t>
          </a:r>
          <a:r>
            <a:rPr lang="fa-IR" b="1" i="0" dirty="0" smtClean="0"/>
            <a:t>        </a:t>
          </a:r>
          <a:r>
            <a:rPr lang="en-US" b="1" i="0" dirty="0" smtClean="0"/>
            <a:t> Lower bound on </a:t>
          </a:r>
          <a:r>
            <a:rPr lang="en-US" b="1" i="1" dirty="0" smtClean="0"/>
            <a:t>k</a:t>
          </a:r>
          <a:r>
            <a:rPr lang="en-US" b="1" i="0" dirty="0" smtClean="0"/>
            <a:t>-</a:t>
          </a:r>
          <a:r>
            <a:rPr lang="en-US" b="1" i="0" dirty="0" err="1" smtClean="0"/>
            <a:t>tuple</a:t>
          </a:r>
          <a:r>
            <a:rPr lang="en-US" b="1" i="0" dirty="0" smtClean="0"/>
            <a:t> total restrained domination number</a:t>
          </a:r>
          <a:endParaRPr lang="en-US" i="0" dirty="0"/>
        </a:p>
      </dgm:t>
    </dgm:pt>
    <dgm:pt modelId="{01730556-1D5D-4E26-AAF1-733DB5F988B5}" type="parTrans" cxnId="{2504733E-A979-4566-9D67-134FAF162F25}">
      <dgm:prSet/>
      <dgm:spPr/>
      <dgm:t>
        <a:bodyPr/>
        <a:lstStyle/>
        <a:p>
          <a:endParaRPr lang="en-US" i="1"/>
        </a:p>
      </dgm:t>
    </dgm:pt>
    <dgm:pt modelId="{F60E566A-8595-452F-9B5F-444903D3EB98}" type="sibTrans" cxnId="{2504733E-A979-4566-9D67-134FAF162F25}">
      <dgm:prSet/>
      <dgm:spPr/>
      <dgm:t>
        <a:bodyPr/>
        <a:lstStyle/>
        <a:p>
          <a:endParaRPr lang="en-US" i="1"/>
        </a:p>
      </dgm:t>
    </dgm:pt>
    <dgm:pt modelId="{325E0D34-0E01-4520-AAD8-CD0AA8C99867}" type="pres">
      <dgm:prSet presAssocID="{BB91065E-5141-466B-8428-A2A1FFE0A0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BFA29-768E-4414-BD68-52F0B91401CD}" type="pres">
      <dgm:prSet presAssocID="{25B673D3-4E82-4375-9413-B7DF14B5D07E}" presName="parentText" presStyleLbl="node1" presStyleIdx="0" presStyleCnt="1" custScaleY="1664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4733E-A979-4566-9D67-134FAF162F25}" srcId="{BB91065E-5141-466B-8428-A2A1FFE0A031}" destId="{25B673D3-4E82-4375-9413-B7DF14B5D07E}" srcOrd="0" destOrd="0" parTransId="{01730556-1D5D-4E26-AAF1-733DB5F988B5}" sibTransId="{F60E566A-8595-452F-9B5F-444903D3EB98}"/>
    <dgm:cxn modelId="{C5EF4CB0-D085-4FD1-9AEF-C29DD04F50C4}" type="presOf" srcId="{25B673D3-4E82-4375-9413-B7DF14B5D07E}" destId="{47ABFA29-768E-4414-BD68-52F0B91401CD}" srcOrd="0" destOrd="0" presId="urn:microsoft.com/office/officeart/2005/8/layout/vList2"/>
    <dgm:cxn modelId="{FD55675C-C10F-410E-BDD2-880F2BA97119}" type="presOf" srcId="{BB91065E-5141-466B-8428-A2A1FFE0A031}" destId="{325E0D34-0E01-4520-AAD8-CD0AA8C99867}" srcOrd="0" destOrd="0" presId="urn:microsoft.com/office/officeart/2005/8/layout/vList2"/>
    <dgm:cxn modelId="{95187FDC-0F67-489B-AE3C-6D2CA6F6F383}" type="presParOf" srcId="{325E0D34-0E01-4520-AAD8-CD0AA8C99867}" destId="{47ABFA29-768E-4414-BD68-52F0B91401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78B0CC-5063-4A7A-A5F9-75A4548A492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91745-2D30-4668-B044-0F6BFFACBDC8}">
      <dgm:prSet/>
      <dgm:spPr/>
      <dgm:t>
        <a:bodyPr/>
        <a:lstStyle/>
        <a:p>
          <a:pPr rtl="0"/>
          <a:r>
            <a:rPr lang="en-US" b="1" i="0" dirty="0" smtClean="0"/>
            <a:t>    (</a:t>
          </a:r>
          <a:r>
            <a:rPr lang="en-US" b="1" dirty="0" smtClean="0"/>
            <a:t>k, k′, k′′</a:t>
          </a:r>
          <a:r>
            <a:rPr lang="en-US" b="1" i="0" dirty="0" smtClean="0"/>
            <a:t>)</a:t>
          </a:r>
          <a:r>
            <a:rPr lang="en-US" b="1" dirty="0" smtClean="0"/>
            <a:t>-dominating set</a:t>
          </a:r>
          <a:endParaRPr lang="en-US" dirty="0"/>
        </a:p>
      </dgm:t>
    </dgm:pt>
    <dgm:pt modelId="{847BEDE5-0987-44E7-9293-F31DF6DF764B}" type="parTrans" cxnId="{744BDDC2-2F4A-4096-879F-5A7BFFA99E38}">
      <dgm:prSet/>
      <dgm:spPr/>
      <dgm:t>
        <a:bodyPr/>
        <a:lstStyle/>
        <a:p>
          <a:endParaRPr lang="en-US"/>
        </a:p>
      </dgm:t>
    </dgm:pt>
    <dgm:pt modelId="{5CADC51B-7477-4AFA-9C96-DCF4D26D7074}" type="sibTrans" cxnId="{744BDDC2-2F4A-4096-879F-5A7BFFA99E38}">
      <dgm:prSet/>
      <dgm:spPr/>
      <dgm:t>
        <a:bodyPr/>
        <a:lstStyle/>
        <a:p>
          <a:endParaRPr lang="en-US"/>
        </a:p>
      </dgm:t>
    </dgm:pt>
    <dgm:pt modelId="{63806F77-A7A6-43D2-8FE9-CB177A2ADE0B}" type="pres">
      <dgm:prSet presAssocID="{B278B0CC-5063-4A7A-A5F9-75A4548A49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590AB-EEBD-4465-9732-ACA4EAE5AF69}" type="pres">
      <dgm:prSet presAssocID="{E3D91745-2D30-4668-B044-0F6BFFACBD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BDDC2-2F4A-4096-879F-5A7BFFA99E38}" srcId="{B278B0CC-5063-4A7A-A5F9-75A4548A492A}" destId="{E3D91745-2D30-4668-B044-0F6BFFACBDC8}" srcOrd="0" destOrd="0" parTransId="{847BEDE5-0987-44E7-9293-F31DF6DF764B}" sibTransId="{5CADC51B-7477-4AFA-9C96-DCF4D26D7074}"/>
    <dgm:cxn modelId="{41871B6B-2611-4051-97E7-F39757AFA755}" type="presOf" srcId="{B278B0CC-5063-4A7A-A5F9-75A4548A492A}" destId="{63806F77-A7A6-43D2-8FE9-CB177A2ADE0B}" srcOrd="0" destOrd="0" presId="urn:microsoft.com/office/officeart/2005/8/layout/vList2"/>
    <dgm:cxn modelId="{6EC02C63-025E-4D5B-A9F6-BD7915CB660A}" type="presOf" srcId="{E3D91745-2D30-4668-B044-0F6BFFACBDC8}" destId="{339590AB-EEBD-4465-9732-ACA4EAE5AF69}" srcOrd="0" destOrd="0" presId="urn:microsoft.com/office/officeart/2005/8/layout/vList2"/>
    <dgm:cxn modelId="{846B01D4-EA46-44D7-B97D-F5729AECDF04}" type="presParOf" srcId="{63806F77-A7A6-43D2-8FE9-CB177A2ADE0B}" destId="{339590AB-EEBD-4465-9732-ACA4EAE5AF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3695B7-A94C-441B-B0F8-ABE5D22E3DC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DCD694-4E91-4105-B0F9-9BE96054BBB0}">
      <dgm:prSet/>
      <dgm:spPr/>
      <dgm:t>
        <a:bodyPr/>
        <a:lstStyle/>
        <a:p>
          <a:pPr rtl="0"/>
          <a:r>
            <a:rPr lang="en-US" b="1" i="1" dirty="0" smtClean="0"/>
            <a:t>Relation among (</a:t>
          </a:r>
          <a:r>
            <a:rPr lang="en-US" b="1" i="1" dirty="0" err="1" smtClean="0"/>
            <a:t>k,k’,k</a:t>
          </a:r>
          <a:r>
            <a:rPr lang="en-US" b="1" i="1" dirty="0" smtClean="0"/>
            <a:t>’’)-domination number and multiple  domination parameters</a:t>
          </a:r>
          <a:endParaRPr lang="en-US" b="1" dirty="0"/>
        </a:p>
      </dgm:t>
    </dgm:pt>
    <dgm:pt modelId="{865DFAF6-7910-4A4A-882D-B7A7F73C5ED2}" type="parTrans" cxnId="{39C63A5E-CC3A-4998-A5B4-A4DCAD68663A}">
      <dgm:prSet/>
      <dgm:spPr/>
      <dgm:t>
        <a:bodyPr/>
        <a:lstStyle/>
        <a:p>
          <a:endParaRPr lang="en-US"/>
        </a:p>
      </dgm:t>
    </dgm:pt>
    <dgm:pt modelId="{4E0192C6-09AF-4AC2-A4C9-4F782A90880E}" type="sibTrans" cxnId="{39C63A5E-CC3A-4998-A5B4-A4DCAD68663A}">
      <dgm:prSet/>
      <dgm:spPr/>
      <dgm:t>
        <a:bodyPr/>
        <a:lstStyle/>
        <a:p>
          <a:endParaRPr lang="en-US"/>
        </a:p>
      </dgm:t>
    </dgm:pt>
    <dgm:pt modelId="{6B783A3B-C7E7-4F1F-B8B1-EF60631F9682}" type="pres">
      <dgm:prSet presAssocID="{343695B7-A94C-441B-B0F8-ABE5D22E3D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AE640A-3F3A-41B4-B030-EDD3828927CD}" type="pres">
      <dgm:prSet presAssocID="{97DCD694-4E91-4105-B0F9-9BE96054BBB0}" presName="parentText" presStyleLbl="node1" presStyleIdx="0" presStyleCnt="1" custAng="10800000" custFlipVert="1" custScaleY="370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C63A5E-CC3A-4998-A5B4-A4DCAD68663A}" srcId="{343695B7-A94C-441B-B0F8-ABE5D22E3DCC}" destId="{97DCD694-4E91-4105-B0F9-9BE96054BBB0}" srcOrd="0" destOrd="0" parTransId="{865DFAF6-7910-4A4A-882D-B7A7F73C5ED2}" sibTransId="{4E0192C6-09AF-4AC2-A4C9-4F782A90880E}"/>
    <dgm:cxn modelId="{F6743A2C-ED03-4D46-8B6C-575ABB9D4D1E}" type="presOf" srcId="{343695B7-A94C-441B-B0F8-ABE5D22E3DCC}" destId="{6B783A3B-C7E7-4F1F-B8B1-EF60631F9682}" srcOrd="0" destOrd="0" presId="urn:microsoft.com/office/officeart/2005/8/layout/vList2"/>
    <dgm:cxn modelId="{C88940C7-AC64-4A6F-869A-93AE56D50DE7}" type="presOf" srcId="{97DCD694-4E91-4105-B0F9-9BE96054BBB0}" destId="{F0AE640A-3F3A-41B4-B030-EDD3828927CD}" srcOrd="0" destOrd="0" presId="urn:microsoft.com/office/officeart/2005/8/layout/vList2"/>
    <dgm:cxn modelId="{C09CBD2F-88DB-440A-A199-45AF9FB7B716}" type="presParOf" srcId="{6B783A3B-C7E7-4F1F-B8B1-EF60631F9682}" destId="{F0AE640A-3F3A-41B4-B030-EDD3828927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B38387-ECF8-4258-9E9A-11C5EF23FAC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0905A-7B69-4BE0-A1A7-BE1350721A9D}">
      <dgm:prSet custT="1"/>
      <dgm:spPr>
        <a:solidFill>
          <a:srgbClr val="152BF9"/>
        </a:solidFill>
        <a:effectLst/>
      </dgm:spPr>
      <dgm:t>
        <a:bodyPr/>
        <a:lstStyle/>
        <a:p>
          <a:pPr algn="ctr" rtl="0"/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(0,k,0)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k 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4A60EC6-9430-4CB7-A9A5-926D5C10C401}" type="parTrans" cxnId="{7E1868B2-40D2-491E-B30A-75924D2173BD}">
      <dgm:prSet/>
      <dgm:spPr/>
      <dgm:t>
        <a:bodyPr/>
        <a:lstStyle/>
        <a:p>
          <a:endParaRPr lang="en-US" sz="2000"/>
        </a:p>
      </dgm:t>
    </dgm:pt>
    <dgm:pt modelId="{559A1199-16C7-4777-9D44-F91F23CC3CF7}" type="sibTrans" cxnId="{7E1868B2-40D2-491E-B30A-75924D2173BD}">
      <dgm:prSet/>
      <dgm:spPr/>
      <dgm:t>
        <a:bodyPr/>
        <a:lstStyle/>
        <a:p>
          <a:endParaRPr lang="en-US" sz="2000"/>
        </a:p>
      </dgm:t>
    </dgm:pt>
    <dgm:pt modelId="{2308B083-5A63-4B9F-B89B-18D8D1DF4B1A}">
      <dgm:prSet custT="1"/>
      <dgm:spPr>
        <a:solidFill>
          <a:srgbClr val="152BF9"/>
        </a:solidFill>
      </dgm:spPr>
      <dgm:t>
        <a:bodyPr/>
        <a:lstStyle/>
        <a:p>
          <a:pPr rtl="0"/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(k-1 ,k,0)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×k</a:t>
          </a:r>
          <a:r>
            <a:rPr lang="fa-IR" sz="2000" b="1" i="1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5C3ABF8-FE13-4404-9C5C-BD0D94948C6E}" type="parTrans" cxnId="{34C15648-6183-40A7-98EC-30447C58A544}">
      <dgm:prSet/>
      <dgm:spPr/>
      <dgm:t>
        <a:bodyPr/>
        <a:lstStyle/>
        <a:p>
          <a:endParaRPr lang="en-US" sz="2000"/>
        </a:p>
      </dgm:t>
    </dgm:pt>
    <dgm:pt modelId="{5F84D599-E68B-41ED-AB27-1B5C1A3A44AC}" type="sibTrans" cxnId="{34C15648-6183-40A7-98EC-30447C58A544}">
      <dgm:prSet/>
      <dgm:spPr/>
      <dgm:t>
        <a:bodyPr/>
        <a:lstStyle/>
        <a:p>
          <a:endParaRPr lang="en-US" sz="2000"/>
        </a:p>
      </dgm:t>
    </dgm:pt>
    <dgm:pt modelId="{79BB7457-97D6-4738-ABF3-4D6C5B739DCA}">
      <dgm:prSet custT="1"/>
      <dgm:spPr>
        <a:solidFill>
          <a:srgbClr val="152BF9"/>
        </a:solidFill>
      </dgm:spPr>
      <dgm:t>
        <a:bodyPr/>
        <a:lstStyle/>
        <a:p>
          <a:pPr rtl="0"/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(k ,k,0)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×</a:t>
          </a:r>
          <a:r>
            <a:rPr lang="en-US" sz="2000" b="1" i="1" baseline="-25000" dirty="0" err="1" smtClean="0">
              <a:latin typeface="Times New Roman" pitchFamily="18" charset="0"/>
              <a:cs typeface="Times New Roman" pitchFamily="18" charset="0"/>
            </a:rPr>
            <a:t>k,t</a:t>
          </a:r>
          <a:r>
            <a:rPr lang="fa-IR" sz="2000" b="1" i="1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fa-IR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599A2F5E-AA2C-4988-A2EC-F52B41830A88}" type="parTrans" cxnId="{BED212A8-244E-4BC8-A38E-46A9338B13C0}">
      <dgm:prSet/>
      <dgm:spPr/>
      <dgm:t>
        <a:bodyPr/>
        <a:lstStyle/>
        <a:p>
          <a:endParaRPr lang="en-US" sz="2000"/>
        </a:p>
      </dgm:t>
    </dgm:pt>
    <dgm:pt modelId="{638A4945-A787-4F4D-A4CD-322C972FD9E5}" type="sibTrans" cxnId="{BED212A8-244E-4BC8-A38E-46A9338B13C0}">
      <dgm:prSet/>
      <dgm:spPr/>
      <dgm:t>
        <a:bodyPr/>
        <a:lstStyle/>
        <a:p>
          <a:endParaRPr lang="en-US" sz="2000"/>
        </a:p>
      </dgm:t>
    </dgm:pt>
    <dgm:pt modelId="{A1619756-8458-4A0D-88DE-9F5A5FA5D324}">
      <dgm:prSet custT="1"/>
      <dgm:spPr>
        <a:solidFill>
          <a:srgbClr val="152BF9"/>
        </a:solidFill>
      </dgm:spPr>
      <dgm:t>
        <a:bodyPr/>
        <a:lstStyle/>
        <a:p>
          <a:pPr rtl="0"/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(k-1 ,</a:t>
          </a:r>
          <a:r>
            <a:rPr lang="en-US" sz="2000" b="1" i="1" baseline="-25000" dirty="0" err="1" smtClean="0">
              <a:latin typeface="Times New Roman" pitchFamily="18" charset="0"/>
              <a:cs typeface="Times New Roman" pitchFamily="18" charset="0"/>
            </a:rPr>
            <a:t>k,k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30000" dirty="0" err="1" smtClean="0">
              <a:latin typeface="Times New Roman" pitchFamily="18" charset="0"/>
              <a:cs typeface="Times New Roman" pitchFamily="18" charset="0"/>
            </a:rPr>
            <a:t>r</a:t>
          </a:r>
          <a:r>
            <a:rPr lang="en-US" sz="2000" b="1" i="1" baseline="-25000" dirty="0" err="1" smtClean="0">
              <a:latin typeface="Times New Roman" pitchFamily="18" charset="0"/>
              <a:cs typeface="Times New Roman" pitchFamily="18" charset="0"/>
            </a:rPr>
            <a:t>×k</a:t>
          </a:r>
          <a:r>
            <a:rPr lang="fa-IR" sz="2000" b="1" i="1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99BEBF4-26C6-4BE1-B9DA-A56FD6B70DEB}" type="parTrans" cxnId="{93A167FC-B6B3-4ABF-908C-EC2B7C797B14}">
      <dgm:prSet/>
      <dgm:spPr/>
      <dgm:t>
        <a:bodyPr/>
        <a:lstStyle/>
        <a:p>
          <a:endParaRPr lang="en-US" sz="2000"/>
        </a:p>
      </dgm:t>
    </dgm:pt>
    <dgm:pt modelId="{C7D76721-2A9C-4184-BA55-51E03D05A13E}" type="sibTrans" cxnId="{93A167FC-B6B3-4ABF-908C-EC2B7C797B14}">
      <dgm:prSet/>
      <dgm:spPr/>
      <dgm:t>
        <a:bodyPr/>
        <a:lstStyle/>
        <a:p>
          <a:endParaRPr lang="en-US" sz="2000"/>
        </a:p>
      </dgm:t>
    </dgm:pt>
    <dgm:pt modelId="{3FFD68E0-1A2D-456E-AA08-1895DD86D12C}">
      <dgm:prSet custT="1"/>
      <dgm:spPr>
        <a:solidFill>
          <a:srgbClr val="152BF9"/>
        </a:solidFill>
      </dgm:spPr>
      <dgm:t>
        <a:bodyPr/>
        <a:lstStyle/>
        <a:p>
          <a:pPr rtl="0"/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(k ,</a:t>
          </a:r>
          <a:r>
            <a:rPr lang="en-US" sz="2000" b="1" i="1" baseline="-25000" dirty="0" err="1" smtClean="0">
              <a:latin typeface="Times New Roman" pitchFamily="18" charset="0"/>
              <a:cs typeface="Times New Roman" pitchFamily="18" charset="0"/>
            </a:rPr>
            <a:t>k,k</a:t>
          </a:r>
          <a:r>
            <a:rPr lang="en-US" sz="2000" b="1" i="1" baseline="-250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baseline="30000" dirty="0" err="1" smtClean="0">
              <a:latin typeface="Times New Roman" pitchFamily="18" charset="0"/>
              <a:cs typeface="Times New Roman" pitchFamily="18" charset="0"/>
            </a:rPr>
            <a:t>r</a:t>
          </a:r>
          <a:r>
            <a:rPr lang="en-US" sz="2000" b="1" i="1" baseline="-25000" dirty="0" err="1" smtClean="0">
              <a:latin typeface="Times New Roman" pitchFamily="18" charset="0"/>
              <a:cs typeface="Times New Roman" pitchFamily="18" charset="0"/>
            </a:rPr>
            <a:t>×k,t</a:t>
          </a:r>
          <a:r>
            <a:rPr lang="fa-IR" sz="2000" b="1" i="1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fa-IR" sz="2000" b="1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0" dirty="0" smtClean="0"/>
            <a:t> </a:t>
          </a:r>
          <a:endParaRPr lang="en-US" sz="2000" b="1" i="1" dirty="0"/>
        </a:p>
      </dgm:t>
    </dgm:pt>
    <dgm:pt modelId="{2E740AB7-2088-4B5F-825D-2712A250B9B0}" type="parTrans" cxnId="{CAF5AEA0-EA79-4B72-AC52-167F229F8CBE}">
      <dgm:prSet/>
      <dgm:spPr/>
      <dgm:t>
        <a:bodyPr/>
        <a:lstStyle/>
        <a:p>
          <a:endParaRPr lang="en-US" sz="2000"/>
        </a:p>
      </dgm:t>
    </dgm:pt>
    <dgm:pt modelId="{B5248B3D-D8F4-4AF4-988C-F2DE1382FC94}" type="sibTrans" cxnId="{CAF5AEA0-EA79-4B72-AC52-167F229F8CBE}">
      <dgm:prSet/>
      <dgm:spPr/>
      <dgm:t>
        <a:bodyPr/>
        <a:lstStyle/>
        <a:p>
          <a:endParaRPr lang="en-US" sz="2000"/>
        </a:p>
      </dgm:t>
    </dgm:pt>
    <dgm:pt modelId="{9BECEA72-9A3E-4876-9E7F-0BAAA9A2F1BA}" type="pres">
      <dgm:prSet presAssocID="{BFB38387-ECF8-4258-9E9A-11C5EF23FA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6F7D6-CFCE-48E8-98F3-382CA25B767B}" type="pres">
      <dgm:prSet presAssocID="{4B30905A-7B69-4BE0-A1A7-BE1350721A9D}" presName="linNode" presStyleCnt="0"/>
      <dgm:spPr/>
    </dgm:pt>
    <dgm:pt modelId="{CD67D663-94B5-4313-8E75-4D7D2B99B13B}" type="pres">
      <dgm:prSet presAssocID="{4B30905A-7B69-4BE0-A1A7-BE1350721A9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B1C11-F7D8-47F1-8939-5B68C7B5691D}" type="pres">
      <dgm:prSet presAssocID="{559A1199-16C7-4777-9D44-F91F23CC3CF7}" presName="sp" presStyleCnt="0"/>
      <dgm:spPr/>
    </dgm:pt>
    <dgm:pt modelId="{BF089EA5-CC93-460C-A52B-B40FC2E9D925}" type="pres">
      <dgm:prSet presAssocID="{2308B083-5A63-4B9F-B89B-18D8D1DF4B1A}" presName="linNode" presStyleCnt="0"/>
      <dgm:spPr/>
    </dgm:pt>
    <dgm:pt modelId="{D3C1B090-EA74-4D67-B9D7-4CF766CE97F4}" type="pres">
      <dgm:prSet presAssocID="{2308B083-5A63-4B9F-B89B-18D8D1DF4B1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2458C-1CEA-474E-9EA6-6C1706F7FAD6}" type="pres">
      <dgm:prSet presAssocID="{5F84D599-E68B-41ED-AB27-1B5C1A3A44AC}" presName="sp" presStyleCnt="0"/>
      <dgm:spPr/>
    </dgm:pt>
    <dgm:pt modelId="{ACF2A0BB-E72B-4DE2-8FF4-F225E26E5184}" type="pres">
      <dgm:prSet presAssocID="{79BB7457-97D6-4738-ABF3-4D6C5B739DCA}" presName="linNode" presStyleCnt="0"/>
      <dgm:spPr/>
    </dgm:pt>
    <dgm:pt modelId="{B8A0D303-2F37-4832-840D-9C209A571B54}" type="pres">
      <dgm:prSet presAssocID="{79BB7457-97D6-4738-ABF3-4D6C5B739DCA}" presName="parentText" presStyleLbl="node1" presStyleIdx="2" presStyleCnt="5" custLinFactNeighborX="511" custLinFactNeighborY="-8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F7C15-60B8-480B-B86D-2EFF477CAB2B}" type="pres">
      <dgm:prSet presAssocID="{638A4945-A787-4F4D-A4CD-322C972FD9E5}" presName="sp" presStyleCnt="0"/>
      <dgm:spPr/>
    </dgm:pt>
    <dgm:pt modelId="{0A970CA6-4958-49B0-A92B-0699A5272025}" type="pres">
      <dgm:prSet presAssocID="{A1619756-8458-4A0D-88DE-9F5A5FA5D324}" presName="linNode" presStyleCnt="0"/>
      <dgm:spPr/>
    </dgm:pt>
    <dgm:pt modelId="{5385ADD8-4AEE-4192-AFDB-18979607BDD6}" type="pres">
      <dgm:prSet presAssocID="{A1619756-8458-4A0D-88DE-9F5A5FA5D32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A9ED0-2280-4C3E-890B-BAB68EE840D6}" type="pres">
      <dgm:prSet presAssocID="{C7D76721-2A9C-4184-BA55-51E03D05A13E}" presName="sp" presStyleCnt="0"/>
      <dgm:spPr/>
    </dgm:pt>
    <dgm:pt modelId="{A065A080-558B-47A6-9AF8-253D0A9A1439}" type="pres">
      <dgm:prSet presAssocID="{3FFD68E0-1A2D-456E-AA08-1895DD86D12C}" presName="linNode" presStyleCnt="0"/>
      <dgm:spPr/>
    </dgm:pt>
    <dgm:pt modelId="{8C4CABC6-1D7E-45DF-9AD3-A4FDC3FBF934}" type="pres">
      <dgm:prSet presAssocID="{3FFD68E0-1A2D-456E-AA08-1895DD86D12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5A8A33-3AED-4867-8DA8-D1B92F83EF41}" type="presOf" srcId="{BFB38387-ECF8-4258-9E9A-11C5EF23FACC}" destId="{9BECEA72-9A3E-4876-9E7F-0BAAA9A2F1BA}" srcOrd="0" destOrd="0" presId="urn:microsoft.com/office/officeart/2005/8/layout/vList5"/>
    <dgm:cxn modelId="{9E9C327A-07C7-4325-B845-27F12B2A4041}" type="presOf" srcId="{4B30905A-7B69-4BE0-A1A7-BE1350721A9D}" destId="{CD67D663-94B5-4313-8E75-4D7D2B99B13B}" srcOrd="0" destOrd="0" presId="urn:microsoft.com/office/officeart/2005/8/layout/vList5"/>
    <dgm:cxn modelId="{404CA55C-A701-46F4-A082-F088190069B2}" type="presOf" srcId="{3FFD68E0-1A2D-456E-AA08-1895DD86D12C}" destId="{8C4CABC6-1D7E-45DF-9AD3-A4FDC3FBF934}" srcOrd="0" destOrd="0" presId="urn:microsoft.com/office/officeart/2005/8/layout/vList5"/>
    <dgm:cxn modelId="{3D621CB4-D0CB-40EA-B62B-4CF20F54FAFC}" type="presOf" srcId="{2308B083-5A63-4B9F-B89B-18D8D1DF4B1A}" destId="{D3C1B090-EA74-4D67-B9D7-4CF766CE97F4}" srcOrd="0" destOrd="0" presId="urn:microsoft.com/office/officeart/2005/8/layout/vList5"/>
    <dgm:cxn modelId="{7E1868B2-40D2-491E-B30A-75924D2173BD}" srcId="{BFB38387-ECF8-4258-9E9A-11C5EF23FACC}" destId="{4B30905A-7B69-4BE0-A1A7-BE1350721A9D}" srcOrd="0" destOrd="0" parTransId="{74A60EC6-9430-4CB7-A9A5-926D5C10C401}" sibTransId="{559A1199-16C7-4777-9D44-F91F23CC3CF7}"/>
    <dgm:cxn modelId="{CAF5AEA0-EA79-4B72-AC52-167F229F8CBE}" srcId="{BFB38387-ECF8-4258-9E9A-11C5EF23FACC}" destId="{3FFD68E0-1A2D-456E-AA08-1895DD86D12C}" srcOrd="4" destOrd="0" parTransId="{2E740AB7-2088-4B5F-825D-2712A250B9B0}" sibTransId="{B5248B3D-D8F4-4AF4-988C-F2DE1382FC94}"/>
    <dgm:cxn modelId="{29626FCA-782D-4D9B-A216-9B0E113736DF}" type="presOf" srcId="{A1619756-8458-4A0D-88DE-9F5A5FA5D324}" destId="{5385ADD8-4AEE-4192-AFDB-18979607BDD6}" srcOrd="0" destOrd="0" presId="urn:microsoft.com/office/officeart/2005/8/layout/vList5"/>
    <dgm:cxn modelId="{49E744B4-454A-4BE7-85E4-06D096D3F409}" type="presOf" srcId="{79BB7457-97D6-4738-ABF3-4D6C5B739DCA}" destId="{B8A0D303-2F37-4832-840D-9C209A571B54}" srcOrd="0" destOrd="0" presId="urn:microsoft.com/office/officeart/2005/8/layout/vList5"/>
    <dgm:cxn modelId="{BED212A8-244E-4BC8-A38E-46A9338B13C0}" srcId="{BFB38387-ECF8-4258-9E9A-11C5EF23FACC}" destId="{79BB7457-97D6-4738-ABF3-4D6C5B739DCA}" srcOrd="2" destOrd="0" parTransId="{599A2F5E-AA2C-4988-A2EC-F52B41830A88}" sibTransId="{638A4945-A787-4F4D-A4CD-322C972FD9E5}"/>
    <dgm:cxn modelId="{34C15648-6183-40A7-98EC-30447C58A544}" srcId="{BFB38387-ECF8-4258-9E9A-11C5EF23FACC}" destId="{2308B083-5A63-4B9F-B89B-18D8D1DF4B1A}" srcOrd="1" destOrd="0" parTransId="{A5C3ABF8-FE13-4404-9C5C-BD0D94948C6E}" sibTransId="{5F84D599-E68B-41ED-AB27-1B5C1A3A44AC}"/>
    <dgm:cxn modelId="{93A167FC-B6B3-4ABF-908C-EC2B7C797B14}" srcId="{BFB38387-ECF8-4258-9E9A-11C5EF23FACC}" destId="{A1619756-8458-4A0D-88DE-9F5A5FA5D324}" srcOrd="3" destOrd="0" parTransId="{699BEBF4-26C6-4BE1-B9DA-A56FD6B70DEB}" sibTransId="{C7D76721-2A9C-4184-BA55-51E03D05A13E}"/>
    <dgm:cxn modelId="{8E946342-68E2-4626-A4A4-48EF481C62B5}" type="presParOf" srcId="{9BECEA72-9A3E-4876-9E7F-0BAAA9A2F1BA}" destId="{0756F7D6-CFCE-48E8-98F3-382CA25B767B}" srcOrd="0" destOrd="0" presId="urn:microsoft.com/office/officeart/2005/8/layout/vList5"/>
    <dgm:cxn modelId="{0449F2AF-4EC9-4A4F-AFC5-07726045C251}" type="presParOf" srcId="{0756F7D6-CFCE-48E8-98F3-382CA25B767B}" destId="{CD67D663-94B5-4313-8E75-4D7D2B99B13B}" srcOrd="0" destOrd="0" presId="urn:microsoft.com/office/officeart/2005/8/layout/vList5"/>
    <dgm:cxn modelId="{F999902E-233F-4978-8AEA-3990564478CD}" type="presParOf" srcId="{9BECEA72-9A3E-4876-9E7F-0BAAA9A2F1BA}" destId="{951B1C11-F7D8-47F1-8939-5B68C7B5691D}" srcOrd="1" destOrd="0" presId="urn:microsoft.com/office/officeart/2005/8/layout/vList5"/>
    <dgm:cxn modelId="{A1D039EB-37D8-46B6-ABC4-8A1CA2A85619}" type="presParOf" srcId="{9BECEA72-9A3E-4876-9E7F-0BAAA9A2F1BA}" destId="{BF089EA5-CC93-460C-A52B-B40FC2E9D925}" srcOrd="2" destOrd="0" presId="urn:microsoft.com/office/officeart/2005/8/layout/vList5"/>
    <dgm:cxn modelId="{F68BF876-751D-4D87-8C9B-053894FF5E3C}" type="presParOf" srcId="{BF089EA5-CC93-460C-A52B-B40FC2E9D925}" destId="{D3C1B090-EA74-4D67-B9D7-4CF766CE97F4}" srcOrd="0" destOrd="0" presId="urn:microsoft.com/office/officeart/2005/8/layout/vList5"/>
    <dgm:cxn modelId="{9C26B7D7-8546-44DF-87EB-E5D2C106E78D}" type="presParOf" srcId="{9BECEA72-9A3E-4876-9E7F-0BAAA9A2F1BA}" destId="{27B2458C-1CEA-474E-9EA6-6C1706F7FAD6}" srcOrd="3" destOrd="0" presId="urn:microsoft.com/office/officeart/2005/8/layout/vList5"/>
    <dgm:cxn modelId="{0964C7BC-4A8B-4653-8BFB-DA8DA2DA75DE}" type="presParOf" srcId="{9BECEA72-9A3E-4876-9E7F-0BAAA9A2F1BA}" destId="{ACF2A0BB-E72B-4DE2-8FF4-F225E26E5184}" srcOrd="4" destOrd="0" presId="urn:microsoft.com/office/officeart/2005/8/layout/vList5"/>
    <dgm:cxn modelId="{1FF6F788-2AF2-435C-9DB2-5B55DAD8710E}" type="presParOf" srcId="{ACF2A0BB-E72B-4DE2-8FF4-F225E26E5184}" destId="{B8A0D303-2F37-4832-840D-9C209A571B54}" srcOrd="0" destOrd="0" presId="urn:microsoft.com/office/officeart/2005/8/layout/vList5"/>
    <dgm:cxn modelId="{F2F2EE92-E68D-49DF-95AF-917C00BCB4E3}" type="presParOf" srcId="{9BECEA72-9A3E-4876-9E7F-0BAAA9A2F1BA}" destId="{1DFF7C15-60B8-480B-B86D-2EFF477CAB2B}" srcOrd="5" destOrd="0" presId="urn:microsoft.com/office/officeart/2005/8/layout/vList5"/>
    <dgm:cxn modelId="{C4A0165D-8DD4-44DE-8132-A97D4AB0F8FC}" type="presParOf" srcId="{9BECEA72-9A3E-4876-9E7F-0BAAA9A2F1BA}" destId="{0A970CA6-4958-49B0-A92B-0699A5272025}" srcOrd="6" destOrd="0" presId="urn:microsoft.com/office/officeart/2005/8/layout/vList5"/>
    <dgm:cxn modelId="{1F06653B-29ED-4D49-B818-BA73BEDB387F}" type="presParOf" srcId="{0A970CA6-4958-49B0-A92B-0699A5272025}" destId="{5385ADD8-4AEE-4192-AFDB-18979607BDD6}" srcOrd="0" destOrd="0" presId="urn:microsoft.com/office/officeart/2005/8/layout/vList5"/>
    <dgm:cxn modelId="{FFE08ACC-C4A0-4741-B453-C262C36E25E3}" type="presParOf" srcId="{9BECEA72-9A3E-4876-9E7F-0BAAA9A2F1BA}" destId="{1D2A9ED0-2280-4C3E-890B-BAB68EE840D6}" srcOrd="7" destOrd="0" presId="urn:microsoft.com/office/officeart/2005/8/layout/vList5"/>
    <dgm:cxn modelId="{3A864342-0602-4BFB-8156-ECB746BD6459}" type="presParOf" srcId="{9BECEA72-9A3E-4876-9E7F-0BAAA9A2F1BA}" destId="{A065A080-558B-47A6-9AF8-253D0A9A1439}" srcOrd="8" destOrd="0" presId="urn:microsoft.com/office/officeart/2005/8/layout/vList5"/>
    <dgm:cxn modelId="{02EEC9FF-D6D6-4A7D-A941-E0C486493F72}" type="presParOf" srcId="{A065A080-558B-47A6-9AF8-253D0A9A1439}" destId="{8C4CABC6-1D7E-45DF-9AD3-A4FDC3FBF93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B763A-CB0B-49FE-9BDD-5C1A5004CD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91DC1A-8AB8-416E-A780-80C20922ADDA}">
      <dgm:prSet/>
      <dgm:spPr>
        <a:solidFill>
          <a:srgbClr val="8600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0"/>
          <a:r>
            <a:rPr lang="en-US" dirty="0" smtClean="0"/>
            <a:t> </a:t>
          </a:r>
          <a:r>
            <a:rPr lang="en-US" dirty="0" smtClean="0">
              <a:solidFill>
                <a:srgbClr val="FFFF00"/>
              </a:solidFill>
            </a:rPr>
            <a:t>  </a:t>
          </a:r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Outline</a:t>
          </a:r>
          <a:endParaRPr lang="en-US" dirty="0">
            <a:solidFill>
              <a:srgbClr val="FFFF00"/>
            </a:solidFill>
          </a:endParaRPr>
        </a:p>
      </dgm:t>
    </dgm:pt>
    <dgm:pt modelId="{FD6A0864-B366-4363-8A14-7F775E211C3B}" type="parTrans" cxnId="{76EEE34E-B52B-4E81-96D4-625AB50CF3B1}">
      <dgm:prSet/>
      <dgm:spPr/>
      <dgm:t>
        <a:bodyPr/>
        <a:lstStyle/>
        <a:p>
          <a:endParaRPr lang="en-US"/>
        </a:p>
      </dgm:t>
    </dgm:pt>
    <dgm:pt modelId="{AC3AD6EA-615C-447E-9392-A2F33B8CF7C5}" type="sibTrans" cxnId="{76EEE34E-B52B-4E81-96D4-625AB50CF3B1}">
      <dgm:prSet/>
      <dgm:spPr/>
      <dgm:t>
        <a:bodyPr/>
        <a:lstStyle/>
        <a:p>
          <a:endParaRPr lang="en-US"/>
        </a:p>
      </dgm:t>
    </dgm:pt>
    <dgm:pt modelId="{AF02CB7E-E81C-4BA4-A22A-9F40A2C6EFD8}" type="pres">
      <dgm:prSet presAssocID="{7D5B763A-CB0B-49FE-9BDD-5C1A5004CD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DEAC9-8561-4369-A995-099391018735}" type="pres">
      <dgm:prSet presAssocID="{5091DC1A-8AB8-416E-A780-80C20922ADDA}" presName="parentText" presStyleLbl="node1" presStyleIdx="0" presStyleCnt="1" custScaleX="100000" custScaleY="934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490D8C-E6E1-4CDA-87AE-E2273DB1F14E}" type="presOf" srcId="{5091DC1A-8AB8-416E-A780-80C20922ADDA}" destId="{483DEAC9-8561-4369-A995-099391018735}" srcOrd="0" destOrd="0" presId="urn:microsoft.com/office/officeart/2005/8/layout/vList2"/>
    <dgm:cxn modelId="{495F5604-E3C8-4DF4-93E4-0847DAF2BAC4}" type="presOf" srcId="{7D5B763A-CB0B-49FE-9BDD-5C1A5004CD5B}" destId="{AF02CB7E-E81C-4BA4-A22A-9F40A2C6EFD8}" srcOrd="0" destOrd="0" presId="urn:microsoft.com/office/officeart/2005/8/layout/vList2"/>
    <dgm:cxn modelId="{76EEE34E-B52B-4E81-96D4-625AB50CF3B1}" srcId="{7D5B763A-CB0B-49FE-9BDD-5C1A5004CD5B}" destId="{5091DC1A-8AB8-416E-A780-80C20922ADDA}" srcOrd="0" destOrd="0" parTransId="{FD6A0864-B366-4363-8A14-7F775E211C3B}" sibTransId="{AC3AD6EA-615C-447E-9392-A2F33B8CF7C5}"/>
    <dgm:cxn modelId="{237D3D5E-8C4C-45D1-9717-3D1BA24998DD}" type="presParOf" srcId="{AF02CB7E-E81C-4BA4-A22A-9F40A2C6EFD8}" destId="{483DEAC9-8561-4369-A995-0993910187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770AAEA-D66B-4E9B-9922-D6C438BA9BF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3EC18A-AF3E-49F5-9931-9C6EB443EAFB}">
      <dgm:prSet/>
      <dgm:spPr/>
      <dgm:t>
        <a:bodyPr/>
        <a:lstStyle/>
        <a:p>
          <a:pPr rtl="0"/>
          <a:r>
            <a:rPr lang="en-US" b="1" i="0" dirty="0" smtClean="0"/>
            <a:t>Lower bound on </a:t>
          </a:r>
          <a:r>
            <a:rPr lang="el-GR" b="1" i="0" dirty="0" smtClean="0"/>
            <a:t>(</a:t>
          </a:r>
          <a:r>
            <a:rPr lang="en-US" b="1" i="0" dirty="0" smtClean="0"/>
            <a:t>k, k′, k′′)- domination number </a:t>
          </a:r>
          <a:r>
            <a:rPr lang="en-US" i="0" dirty="0" smtClean="0"/>
            <a:t> </a:t>
          </a:r>
          <a:endParaRPr lang="en-US" dirty="0"/>
        </a:p>
      </dgm:t>
    </dgm:pt>
    <dgm:pt modelId="{A44AB5A4-EC0E-41FC-86A7-9DF907BE9EDE}" type="parTrans" cxnId="{F2101BD3-E55D-4920-AC05-CAD2D62ADE57}">
      <dgm:prSet/>
      <dgm:spPr/>
      <dgm:t>
        <a:bodyPr/>
        <a:lstStyle/>
        <a:p>
          <a:endParaRPr lang="en-US"/>
        </a:p>
      </dgm:t>
    </dgm:pt>
    <dgm:pt modelId="{3FF98BE6-8FBA-4AA9-8332-F520B87CF64C}" type="sibTrans" cxnId="{F2101BD3-E55D-4920-AC05-CAD2D62ADE57}">
      <dgm:prSet/>
      <dgm:spPr/>
      <dgm:t>
        <a:bodyPr/>
        <a:lstStyle/>
        <a:p>
          <a:endParaRPr lang="en-US"/>
        </a:p>
      </dgm:t>
    </dgm:pt>
    <dgm:pt modelId="{038EE09E-24D4-40E1-9757-BFA171C0913D}" type="pres">
      <dgm:prSet presAssocID="{8770AAEA-D66B-4E9B-9922-D6C438BA9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F5096-9997-4DD5-8149-9472FBB74D90}" type="pres">
      <dgm:prSet presAssocID="{413EC18A-AF3E-49F5-9931-9C6EB443EA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512C53-6966-4DF5-81C3-8A9D0827D5C7}" type="presOf" srcId="{8770AAEA-D66B-4E9B-9922-D6C438BA9BF4}" destId="{038EE09E-24D4-40E1-9757-BFA171C0913D}" srcOrd="0" destOrd="0" presId="urn:microsoft.com/office/officeart/2005/8/layout/vList2"/>
    <dgm:cxn modelId="{F2101BD3-E55D-4920-AC05-CAD2D62ADE57}" srcId="{8770AAEA-D66B-4E9B-9922-D6C438BA9BF4}" destId="{413EC18A-AF3E-49F5-9931-9C6EB443EAFB}" srcOrd="0" destOrd="0" parTransId="{A44AB5A4-EC0E-41FC-86A7-9DF907BE9EDE}" sibTransId="{3FF98BE6-8FBA-4AA9-8332-F520B87CF64C}"/>
    <dgm:cxn modelId="{0C1B70E9-6698-451E-A00E-A1AA0C62D926}" type="presOf" srcId="{413EC18A-AF3E-49F5-9931-9C6EB443EAFB}" destId="{681F5096-9997-4DD5-8149-9472FBB74D90}" srcOrd="0" destOrd="0" presId="urn:microsoft.com/office/officeart/2005/8/layout/vList2"/>
    <dgm:cxn modelId="{A1280913-1134-4F4D-9DAC-B8BB64FC13E3}" type="presParOf" srcId="{038EE09E-24D4-40E1-9757-BFA171C0913D}" destId="{681F5096-9997-4DD5-8149-9472FBB74D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6DAEF-FC2D-44A1-86DF-8C590ECF0B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A05A33-6F5D-48D4-B0A0-7BC10F5DB490}">
      <dgm:prSet/>
      <dgm:spPr/>
      <dgm:t>
        <a:bodyPr/>
        <a:lstStyle/>
        <a:p>
          <a:pPr rtl="0"/>
          <a:r>
            <a:rPr lang="en-US" dirty="0" smtClean="0"/>
            <a:t>Dominating Sets</a:t>
          </a:r>
          <a:endParaRPr lang="en-US" dirty="0"/>
        </a:p>
      </dgm:t>
    </dgm:pt>
    <dgm:pt modelId="{4944B369-0B28-43F9-8483-2ACD95A278B1}" type="parTrans" cxnId="{32F34CC0-C823-4C41-9FF3-048A8CEBDB01}">
      <dgm:prSet/>
      <dgm:spPr/>
      <dgm:t>
        <a:bodyPr/>
        <a:lstStyle/>
        <a:p>
          <a:endParaRPr lang="en-US"/>
        </a:p>
      </dgm:t>
    </dgm:pt>
    <dgm:pt modelId="{49BE9D1B-80EC-4B0E-AFD8-8FE25E1C3D08}" type="sibTrans" cxnId="{32F34CC0-C823-4C41-9FF3-048A8CEBDB01}">
      <dgm:prSet/>
      <dgm:spPr/>
      <dgm:t>
        <a:bodyPr/>
        <a:lstStyle/>
        <a:p>
          <a:endParaRPr lang="en-US"/>
        </a:p>
      </dgm:t>
    </dgm:pt>
    <dgm:pt modelId="{1CD04D54-8278-4043-8C1C-CFF393D37CCE}">
      <dgm:prSet/>
      <dgm:spPr/>
      <dgm:t>
        <a:bodyPr/>
        <a:lstStyle/>
        <a:p>
          <a:pPr rtl="0"/>
          <a:r>
            <a:rPr lang="en-US" dirty="0" smtClean="0"/>
            <a:t>New Results</a:t>
          </a:r>
          <a:endParaRPr lang="en-US" dirty="0"/>
        </a:p>
      </dgm:t>
    </dgm:pt>
    <dgm:pt modelId="{A8826F69-849B-4DB3-BAED-E673708A132B}" type="parTrans" cxnId="{9AF96A2B-73C6-490A-930F-00A3EBB2AF64}">
      <dgm:prSet/>
      <dgm:spPr/>
      <dgm:t>
        <a:bodyPr/>
        <a:lstStyle/>
        <a:p>
          <a:endParaRPr lang="en-US"/>
        </a:p>
      </dgm:t>
    </dgm:pt>
    <dgm:pt modelId="{2E3E470B-EC20-4B1F-9A61-CC11B97ECADA}" type="sibTrans" cxnId="{9AF96A2B-73C6-490A-930F-00A3EBB2AF64}">
      <dgm:prSet/>
      <dgm:spPr/>
      <dgm:t>
        <a:bodyPr/>
        <a:lstStyle/>
        <a:p>
          <a:endParaRPr lang="en-US"/>
        </a:p>
      </dgm:t>
    </dgm:pt>
    <dgm:pt modelId="{CC946B8F-2725-4CE4-876D-70EB13EC0C01}">
      <dgm:prSet/>
      <dgm:spPr/>
      <dgm:t>
        <a:bodyPr/>
        <a:lstStyle/>
        <a:p>
          <a:pPr rtl="0"/>
          <a:r>
            <a:rPr lang="en-US" smtClean="0"/>
            <a:t>Multiple Dominating Sets</a:t>
          </a:r>
          <a:endParaRPr lang="en-US" dirty="0"/>
        </a:p>
      </dgm:t>
    </dgm:pt>
    <dgm:pt modelId="{AF63F4C9-911B-4755-8374-6C7A49FBE828}" type="parTrans" cxnId="{4D9B676F-8FCE-4352-BD11-3769C19E7B82}">
      <dgm:prSet/>
      <dgm:spPr/>
      <dgm:t>
        <a:bodyPr/>
        <a:lstStyle/>
        <a:p>
          <a:endParaRPr lang="en-US"/>
        </a:p>
      </dgm:t>
    </dgm:pt>
    <dgm:pt modelId="{E292950F-F843-481D-AB30-B62C10D608F2}" type="sibTrans" cxnId="{4D9B676F-8FCE-4352-BD11-3769C19E7B82}">
      <dgm:prSet/>
      <dgm:spPr/>
      <dgm:t>
        <a:bodyPr/>
        <a:lstStyle/>
        <a:p>
          <a:endParaRPr lang="en-US"/>
        </a:p>
      </dgm:t>
    </dgm:pt>
    <dgm:pt modelId="{278ABFAD-370E-4519-9E24-93710EEB00B4}" type="pres">
      <dgm:prSet presAssocID="{5AF6DAEF-FC2D-44A1-86DF-8C590ECF0B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22A53-EB66-4677-97D1-9DF99872CDFC}" type="pres">
      <dgm:prSet presAssocID="{9EA05A33-6F5D-48D4-B0A0-7BC10F5DB4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FE66C-410B-4607-9F06-667B302A950E}" type="pres">
      <dgm:prSet presAssocID="{49BE9D1B-80EC-4B0E-AFD8-8FE25E1C3D08}" presName="spacer" presStyleCnt="0"/>
      <dgm:spPr/>
    </dgm:pt>
    <dgm:pt modelId="{F5546D2B-587E-4ADA-A9A7-FAC7FA3B3428}" type="pres">
      <dgm:prSet presAssocID="{CC946B8F-2725-4CE4-876D-70EB13EC0C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0E5BD-D80D-49E6-8946-8ECA9EFB4605}" type="pres">
      <dgm:prSet presAssocID="{E292950F-F843-481D-AB30-B62C10D608F2}" presName="spacer" presStyleCnt="0"/>
      <dgm:spPr/>
    </dgm:pt>
    <dgm:pt modelId="{4EA21DBA-3B04-4737-B104-23478902FA65}" type="pres">
      <dgm:prSet presAssocID="{1CD04D54-8278-4043-8C1C-CFF393D37C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F34CC0-C823-4C41-9FF3-048A8CEBDB01}" srcId="{5AF6DAEF-FC2D-44A1-86DF-8C590ECF0B58}" destId="{9EA05A33-6F5D-48D4-B0A0-7BC10F5DB490}" srcOrd="0" destOrd="0" parTransId="{4944B369-0B28-43F9-8483-2ACD95A278B1}" sibTransId="{49BE9D1B-80EC-4B0E-AFD8-8FE25E1C3D08}"/>
    <dgm:cxn modelId="{E21D2750-49D1-4638-BDF5-CDFA1090775E}" type="presOf" srcId="{CC946B8F-2725-4CE4-876D-70EB13EC0C01}" destId="{F5546D2B-587E-4ADA-A9A7-FAC7FA3B3428}" srcOrd="0" destOrd="0" presId="urn:microsoft.com/office/officeart/2005/8/layout/vList2"/>
    <dgm:cxn modelId="{8E1E0E17-4647-4413-80EE-109F3DD27C00}" type="presOf" srcId="{1CD04D54-8278-4043-8C1C-CFF393D37CCE}" destId="{4EA21DBA-3B04-4737-B104-23478902FA65}" srcOrd="0" destOrd="0" presId="urn:microsoft.com/office/officeart/2005/8/layout/vList2"/>
    <dgm:cxn modelId="{4D9B676F-8FCE-4352-BD11-3769C19E7B82}" srcId="{5AF6DAEF-FC2D-44A1-86DF-8C590ECF0B58}" destId="{CC946B8F-2725-4CE4-876D-70EB13EC0C01}" srcOrd="1" destOrd="0" parTransId="{AF63F4C9-911B-4755-8374-6C7A49FBE828}" sibTransId="{E292950F-F843-481D-AB30-B62C10D608F2}"/>
    <dgm:cxn modelId="{F5E5E5BE-3139-44AE-ABF5-FEDEDEED09C1}" type="presOf" srcId="{5AF6DAEF-FC2D-44A1-86DF-8C590ECF0B58}" destId="{278ABFAD-370E-4519-9E24-93710EEB00B4}" srcOrd="0" destOrd="0" presId="urn:microsoft.com/office/officeart/2005/8/layout/vList2"/>
    <dgm:cxn modelId="{9AF96A2B-73C6-490A-930F-00A3EBB2AF64}" srcId="{5AF6DAEF-FC2D-44A1-86DF-8C590ECF0B58}" destId="{1CD04D54-8278-4043-8C1C-CFF393D37CCE}" srcOrd="2" destOrd="0" parTransId="{A8826F69-849B-4DB3-BAED-E673708A132B}" sibTransId="{2E3E470B-EC20-4B1F-9A61-CC11B97ECADA}"/>
    <dgm:cxn modelId="{718F9726-32A9-4D44-9AC1-13DBA3B3285A}" type="presOf" srcId="{9EA05A33-6F5D-48D4-B0A0-7BC10F5DB490}" destId="{9FC22A53-EB66-4677-97D1-9DF99872CDFC}" srcOrd="0" destOrd="0" presId="urn:microsoft.com/office/officeart/2005/8/layout/vList2"/>
    <dgm:cxn modelId="{8A0FF2AA-C362-4E89-A351-C2C30CBE8626}" type="presParOf" srcId="{278ABFAD-370E-4519-9E24-93710EEB00B4}" destId="{9FC22A53-EB66-4677-97D1-9DF99872CDFC}" srcOrd="0" destOrd="0" presId="urn:microsoft.com/office/officeart/2005/8/layout/vList2"/>
    <dgm:cxn modelId="{2FEA60BC-C618-4B27-9D63-9BE0E499B473}" type="presParOf" srcId="{278ABFAD-370E-4519-9E24-93710EEB00B4}" destId="{716FE66C-410B-4607-9F06-667B302A950E}" srcOrd="1" destOrd="0" presId="urn:microsoft.com/office/officeart/2005/8/layout/vList2"/>
    <dgm:cxn modelId="{24001FF0-28FD-46A8-81FD-CD13F3048E6B}" type="presParOf" srcId="{278ABFAD-370E-4519-9E24-93710EEB00B4}" destId="{F5546D2B-587E-4ADA-A9A7-FAC7FA3B3428}" srcOrd="2" destOrd="0" presId="urn:microsoft.com/office/officeart/2005/8/layout/vList2"/>
    <dgm:cxn modelId="{3703DBC6-E514-4CF3-A4DE-3DA4B6C49C78}" type="presParOf" srcId="{278ABFAD-370E-4519-9E24-93710EEB00B4}" destId="{5F50E5BD-D80D-49E6-8946-8ECA9EFB4605}" srcOrd="3" destOrd="0" presId="urn:microsoft.com/office/officeart/2005/8/layout/vList2"/>
    <dgm:cxn modelId="{93F0ADF6-A004-47D9-BB51-5E88993F7E3D}" type="presParOf" srcId="{278ABFAD-370E-4519-9E24-93710EEB00B4}" destId="{4EA21DBA-3B04-4737-B104-23478902FA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A8D478-750E-4E5E-ABA3-3BABCFE4C77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8A9F6-29B9-488D-8C15-0A18179BAEAD}">
      <dgm:prSet/>
      <dgm:spPr/>
      <dgm:t>
        <a:bodyPr/>
        <a:lstStyle/>
        <a:p>
          <a:pPr rtl="0"/>
          <a:r>
            <a:rPr lang="en-AU" b="1" i="0" dirty="0" smtClean="0"/>
            <a:t>Dominating Sets</a:t>
          </a:r>
          <a:endParaRPr lang="en-US" dirty="0"/>
        </a:p>
      </dgm:t>
    </dgm:pt>
    <dgm:pt modelId="{483433F5-39BF-49D4-A9BF-73934CBF812A}" type="parTrans" cxnId="{0D5B8514-F55F-4FE7-AF2B-80D664E9A411}">
      <dgm:prSet/>
      <dgm:spPr/>
      <dgm:t>
        <a:bodyPr/>
        <a:lstStyle/>
        <a:p>
          <a:endParaRPr lang="en-US"/>
        </a:p>
      </dgm:t>
    </dgm:pt>
    <dgm:pt modelId="{7045F97C-D770-4F09-BC91-481F5106C826}" type="sibTrans" cxnId="{0D5B8514-F55F-4FE7-AF2B-80D664E9A411}">
      <dgm:prSet/>
      <dgm:spPr/>
      <dgm:t>
        <a:bodyPr/>
        <a:lstStyle/>
        <a:p>
          <a:endParaRPr lang="en-US"/>
        </a:p>
      </dgm:t>
    </dgm:pt>
    <dgm:pt modelId="{3E3113D6-92E6-4E01-9D8E-5744F1FA32D9}" type="pres">
      <dgm:prSet presAssocID="{DFA8D478-750E-4E5E-ABA3-3BABCFE4C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D5DAF-21DB-4EFF-A963-5836F21D793A}" type="pres">
      <dgm:prSet presAssocID="{B248A9F6-29B9-488D-8C15-0A18179BAEAD}" presName="linNode" presStyleCnt="0"/>
      <dgm:spPr/>
    </dgm:pt>
    <dgm:pt modelId="{E4E4C521-F1F5-48DD-9B1D-E3EBD596C9FA}" type="pres">
      <dgm:prSet presAssocID="{B248A9F6-29B9-488D-8C15-0A18179BAEAD}" presName="parentText" presStyleLbl="node1" presStyleIdx="0" presStyleCnt="1" custScaleX="1825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66941-744F-4D70-8E51-2EFBA7B2276E}" type="presOf" srcId="{B248A9F6-29B9-488D-8C15-0A18179BAEAD}" destId="{E4E4C521-F1F5-48DD-9B1D-E3EBD596C9FA}" srcOrd="0" destOrd="0" presId="urn:microsoft.com/office/officeart/2005/8/layout/vList5"/>
    <dgm:cxn modelId="{0D5B8514-F55F-4FE7-AF2B-80D664E9A411}" srcId="{DFA8D478-750E-4E5E-ABA3-3BABCFE4C77D}" destId="{B248A9F6-29B9-488D-8C15-0A18179BAEAD}" srcOrd="0" destOrd="0" parTransId="{483433F5-39BF-49D4-A9BF-73934CBF812A}" sibTransId="{7045F97C-D770-4F09-BC91-481F5106C826}"/>
    <dgm:cxn modelId="{66CC3BDB-FE64-4BC9-94A8-CDA75BFEFF7B}" type="presOf" srcId="{DFA8D478-750E-4E5E-ABA3-3BABCFE4C77D}" destId="{3E3113D6-92E6-4E01-9D8E-5744F1FA32D9}" srcOrd="0" destOrd="0" presId="urn:microsoft.com/office/officeart/2005/8/layout/vList5"/>
    <dgm:cxn modelId="{04A0B9F9-DC2C-46FC-860F-ABED7432C2CB}" type="presParOf" srcId="{3E3113D6-92E6-4E01-9D8E-5744F1FA32D9}" destId="{174D5DAF-21DB-4EFF-A963-5836F21D793A}" srcOrd="0" destOrd="0" presId="urn:microsoft.com/office/officeart/2005/8/layout/vList5"/>
    <dgm:cxn modelId="{0C0F91A4-3D5E-4CD4-BFFD-5C848733A37C}" type="presParOf" srcId="{174D5DAF-21DB-4EFF-A963-5836F21D793A}" destId="{E4E4C521-F1F5-48DD-9B1D-E3EBD596C9F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83F526-3373-431A-A5F3-7B8FA02FE9A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7DE61-9D73-4745-9AE7-A91232F29071}" type="pres">
      <dgm:prSet presAssocID="{5B83F526-3373-431A-A5F3-7B8FA02FE9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6B060AA-07EC-405F-87D4-6910EE8C3B3F}" type="presOf" srcId="{5B83F526-3373-431A-A5F3-7B8FA02FE9A8}" destId="{0A47DE61-9D73-4745-9AE7-A91232F290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235B4A-C1BB-4A75-A29B-46E4E3CFCAF5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333AA-1DAE-477A-90DE-169E3405F5B7}">
      <dgm:prSet/>
      <dgm:spPr/>
      <dgm:t>
        <a:bodyPr/>
        <a:lstStyle/>
        <a:p>
          <a:pPr rtl="0"/>
          <a:r>
            <a:rPr lang="en-US" b="1" i="0" dirty="0" smtClean="0"/>
            <a:t> Multiple</a:t>
          </a:r>
          <a:r>
            <a:rPr lang="en-US" b="1" i="1" dirty="0" smtClean="0"/>
            <a:t> </a:t>
          </a:r>
          <a:r>
            <a:rPr lang="en-US" b="1" i="0" dirty="0" smtClean="0"/>
            <a:t>dominating sets</a:t>
          </a:r>
          <a:endParaRPr lang="en-US" b="1" i="0" dirty="0"/>
        </a:p>
      </dgm:t>
    </dgm:pt>
    <dgm:pt modelId="{8EA6727C-BC97-4AB7-991C-F92B08EF65EE}" type="parTrans" cxnId="{893F70F3-629B-4193-8E36-71DFA863C621}">
      <dgm:prSet/>
      <dgm:spPr/>
      <dgm:t>
        <a:bodyPr/>
        <a:lstStyle/>
        <a:p>
          <a:endParaRPr lang="en-US"/>
        </a:p>
      </dgm:t>
    </dgm:pt>
    <dgm:pt modelId="{906D34EB-0371-4428-B38F-67CD9413CCEE}" type="sibTrans" cxnId="{893F70F3-629B-4193-8E36-71DFA863C621}">
      <dgm:prSet/>
      <dgm:spPr/>
      <dgm:t>
        <a:bodyPr/>
        <a:lstStyle/>
        <a:p>
          <a:endParaRPr lang="en-US"/>
        </a:p>
      </dgm:t>
    </dgm:pt>
    <dgm:pt modelId="{B4DC53BD-0C1F-49CE-9117-BDC8898AC761}" type="pres">
      <dgm:prSet presAssocID="{26235B4A-C1BB-4A75-A29B-46E4E3CFCA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F46E5-FA57-4518-ADA4-7602563A89A1}" type="pres">
      <dgm:prSet presAssocID="{382333AA-1DAE-477A-90DE-169E3405F5B7}" presName="linNode" presStyleCnt="0"/>
      <dgm:spPr/>
    </dgm:pt>
    <dgm:pt modelId="{D83D73BE-BAE3-4E9D-BD7E-6FD0D6C8E6C8}" type="pres">
      <dgm:prSet presAssocID="{382333AA-1DAE-477A-90DE-169E3405F5B7}" presName="parentText" presStyleLbl="node1" presStyleIdx="0" presStyleCnt="1" custScaleX="1566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081231-3D2B-415B-82A5-66EBEA90E0B5}" type="presOf" srcId="{26235B4A-C1BB-4A75-A29B-46E4E3CFCAF5}" destId="{B4DC53BD-0C1F-49CE-9117-BDC8898AC761}" srcOrd="0" destOrd="0" presId="urn:microsoft.com/office/officeart/2005/8/layout/vList5"/>
    <dgm:cxn modelId="{893F70F3-629B-4193-8E36-71DFA863C621}" srcId="{26235B4A-C1BB-4A75-A29B-46E4E3CFCAF5}" destId="{382333AA-1DAE-477A-90DE-169E3405F5B7}" srcOrd="0" destOrd="0" parTransId="{8EA6727C-BC97-4AB7-991C-F92B08EF65EE}" sibTransId="{906D34EB-0371-4428-B38F-67CD9413CCEE}"/>
    <dgm:cxn modelId="{A49DA66B-B669-4715-B61C-D1E5C72351B0}" type="presOf" srcId="{382333AA-1DAE-477A-90DE-169E3405F5B7}" destId="{D83D73BE-BAE3-4E9D-BD7E-6FD0D6C8E6C8}" srcOrd="0" destOrd="0" presId="urn:microsoft.com/office/officeart/2005/8/layout/vList5"/>
    <dgm:cxn modelId="{8CE923CC-28A1-4A2D-84FE-A2B94515EC72}" type="presParOf" srcId="{B4DC53BD-0C1F-49CE-9117-BDC8898AC761}" destId="{547F46E5-FA57-4518-ADA4-7602563A89A1}" srcOrd="0" destOrd="0" presId="urn:microsoft.com/office/officeart/2005/8/layout/vList5"/>
    <dgm:cxn modelId="{64B047BE-33FC-445F-93C7-DFB1F1A03E8C}" type="presParOf" srcId="{547F46E5-FA57-4518-ADA4-7602563A89A1}" destId="{D83D73BE-BAE3-4E9D-BD7E-6FD0D6C8E6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235B4A-C1BB-4A75-A29B-46E4E3CFCAF5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333AA-1DAE-477A-90DE-169E3405F5B7}">
      <dgm:prSet/>
      <dgm:spPr/>
      <dgm:t>
        <a:bodyPr/>
        <a:lstStyle/>
        <a:p>
          <a:pPr rtl="0"/>
          <a:r>
            <a:rPr lang="en-US" b="1" i="0" dirty="0" smtClean="0"/>
            <a:t> </a:t>
          </a:r>
          <a:r>
            <a:rPr lang="en-US" b="1" i="1" dirty="0" smtClean="0"/>
            <a:t>k</a:t>
          </a:r>
          <a:r>
            <a:rPr lang="en-US" b="1" i="0" dirty="0" smtClean="0"/>
            <a:t>-dominating set</a:t>
          </a:r>
          <a:endParaRPr lang="en-US" b="1" i="0" dirty="0"/>
        </a:p>
      </dgm:t>
    </dgm:pt>
    <dgm:pt modelId="{8EA6727C-BC97-4AB7-991C-F92B08EF65EE}" type="parTrans" cxnId="{893F70F3-629B-4193-8E36-71DFA863C621}">
      <dgm:prSet/>
      <dgm:spPr/>
      <dgm:t>
        <a:bodyPr/>
        <a:lstStyle/>
        <a:p>
          <a:endParaRPr lang="en-US"/>
        </a:p>
      </dgm:t>
    </dgm:pt>
    <dgm:pt modelId="{906D34EB-0371-4428-B38F-67CD9413CCEE}" type="sibTrans" cxnId="{893F70F3-629B-4193-8E36-71DFA863C621}">
      <dgm:prSet/>
      <dgm:spPr/>
      <dgm:t>
        <a:bodyPr/>
        <a:lstStyle/>
        <a:p>
          <a:endParaRPr lang="en-US"/>
        </a:p>
      </dgm:t>
    </dgm:pt>
    <dgm:pt modelId="{B4DC53BD-0C1F-49CE-9117-BDC8898AC761}" type="pres">
      <dgm:prSet presAssocID="{26235B4A-C1BB-4A75-A29B-46E4E3CFCA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F46E5-FA57-4518-ADA4-7602563A89A1}" type="pres">
      <dgm:prSet presAssocID="{382333AA-1DAE-477A-90DE-169E3405F5B7}" presName="linNode" presStyleCnt="0"/>
      <dgm:spPr/>
    </dgm:pt>
    <dgm:pt modelId="{D83D73BE-BAE3-4E9D-BD7E-6FD0D6C8E6C8}" type="pres">
      <dgm:prSet presAssocID="{382333AA-1DAE-477A-90DE-169E3405F5B7}" presName="parentText" presStyleLbl="node1" presStyleIdx="0" presStyleCnt="1" custScaleX="1566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2F9166-DCA8-4CA0-A862-09C2159DB269}" type="presOf" srcId="{382333AA-1DAE-477A-90DE-169E3405F5B7}" destId="{D83D73BE-BAE3-4E9D-BD7E-6FD0D6C8E6C8}" srcOrd="0" destOrd="0" presId="urn:microsoft.com/office/officeart/2005/8/layout/vList5"/>
    <dgm:cxn modelId="{893F70F3-629B-4193-8E36-71DFA863C621}" srcId="{26235B4A-C1BB-4A75-A29B-46E4E3CFCAF5}" destId="{382333AA-1DAE-477A-90DE-169E3405F5B7}" srcOrd="0" destOrd="0" parTransId="{8EA6727C-BC97-4AB7-991C-F92B08EF65EE}" sibTransId="{906D34EB-0371-4428-B38F-67CD9413CCEE}"/>
    <dgm:cxn modelId="{520AA8E1-6B8D-4F25-96D3-A33CAAA71B2A}" type="presOf" srcId="{26235B4A-C1BB-4A75-A29B-46E4E3CFCAF5}" destId="{B4DC53BD-0C1F-49CE-9117-BDC8898AC761}" srcOrd="0" destOrd="0" presId="urn:microsoft.com/office/officeart/2005/8/layout/vList5"/>
    <dgm:cxn modelId="{1EB1C234-C655-4E85-8C13-5FEDCF6F85A8}" type="presParOf" srcId="{B4DC53BD-0C1F-49CE-9117-BDC8898AC761}" destId="{547F46E5-FA57-4518-ADA4-7602563A89A1}" srcOrd="0" destOrd="0" presId="urn:microsoft.com/office/officeart/2005/8/layout/vList5"/>
    <dgm:cxn modelId="{0F52BD21-3E55-4E67-B5BF-A90676BC0C32}" type="presParOf" srcId="{547F46E5-FA57-4518-ADA4-7602563A89A1}" destId="{D83D73BE-BAE3-4E9D-BD7E-6FD0D6C8E6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B3A227-D529-4E26-8559-4BBEAEB2CD8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EFB5B-F73E-41F8-8CA9-4690883CA94D}">
      <dgm:prSet/>
      <dgm:spPr/>
      <dgm:t>
        <a:bodyPr/>
        <a:lstStyle/>
        <a:p>
          <a:pPr rtl="0"/>
          <a:r>
            <a:rPr lang="en-US" i="1" dirty="0" smtClean="0"/>
            <a:t>   </a:t>
          </a:r>
          <a:r>
            <a:rPr lang="fa-IR" i="1" dirty="0" smtClean="0"/>
            <a:t>  </a:t>
          </a:r>
          <a:r>
            <a:rPr lang="en-US" i="1" dirty="0" smtClean="0"/>
            <a:t>  </a:t>
          </a:r>
          <a:r>
            <a:rPr lang="en-US" b="1" i="1" dirty="0" smtClean="0"/>
            <a:t>Lower bounds on k- domination number</a:t>
          </a:r>
          <a:endParaRPr lang="en-US" b="1" dirty="0"/>
        </a:p>
      </dgm:t>
    </dgm:pt>
    <dgm:pt modelId="{7EAA5C84-790D-4C00-AC17-84C4A074DAFA}" type="parTrans" cxnId="{EE5091E3-07DB-460F-AA88-4F73AE40983E}">
      <dgm:prSet/>
      <dgm:spPr/>
      <dgm:t>
        <a:bodyPr/>
        <a:lstStyle/>
        <a:p>
          <a:endParaRPr lang="en-US"/>
        </a:p>
      </dgm:t>
    </dgm:pt>
    <dgm:pt modelId="{E37D266E-CC43-4379-AF49-5B841652F488}" type="sibTrans" cxnId="{EE5091E3-07DB-460F-AA88-4F73AE40983E}">
      <dgm:prSet/>
      <dgm:spPr/>
      <dgm:t>
        <a:bodyPr/>
        <a:lstStyle/>
        <a:p>
          <a:endParaRPr lang="en-US"/>
        </a:p>
      </dgm:t>
    </dgm:pt>
    <dgm:pt modelId="{7D1269E7-298F-4193-A682-6656A37DC674}" type="pres">
      <dgm:prSet presAssocID="{3DB3A227-D529-4E26-8559-4BBEAEB2CD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08787-BB2C-408D-8BE6-DD83C5025946}" type="pres">
      <dgm:prSet presAssocID="{BBDEFB5B-F73E-41F8-8CA9-4690883CA94D}" presName="parentText" presStyleLbl="node1" presStyleIdx="0" presStyleCnt="1" custScaleY="1429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091E3-07DB-460F-AA88-4F73AE40983E}" srcId="{3DB3A227-D529-4E26-8559-4BBEAEB2CD8D}" destId="{BBDEFB5B-F73E-41F8-8CA9-4690883CA94D}" srcOrd="0" destOrd="0" parTransId="{7EAA5C84-790D-4C00-AC17-84C4A074DAFA}" sibTransId="{E37D266E-CC43-4379-AF49-5B841652F488}"/>
    <dgm:cxn modelId="{D509D3BC-BF20-4A5E-8CE7-F61FC3521E67}" type="presOf" srcId="{BBDEFB5B-F73E-41F8-8CA9-4690883CA94D}" destId="{6B108787-BB2C-408D-8BE6-DD83C5025946}" srcOrd="0" destOrd="0" presId="urn:microsoft.com/office/officeart/2005/8/layout/vList2"/>
    <dgm:cxn modelId="{F270AA68-9593-43A8-9353-D401D7360C37}" type="presOf" srcId="{3DB3A227-D529-4E26-8559-4BBEAEB2CD8D}" destId="{7D1269E7-298F-4193-A682-6656A37DC674}" srcOrd="0" destOrd="0" presId="urn:microsoft.com/office/officeart/2005/8/layout/vList2"/>
    <dgm:cxn modelId="{3E86B98A-92C8-4284-BF78-575018E90E88}" type="presParOf" srcId="{7D1269E7-298F-4193-A682-6656A37DC674}" destId="{6B108787-BB2C-408D-8BE6-DD83C50259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83F526-3373-431A-A5F3-7B8FA02FE9A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D67F1-C1BC-4E37-9317-694295595569}">
      <dgm:prSet/>
      <dgm:spPr/>
      <dgm:t>
        <a:bodyPr/>
        <a:lstStyle/>
        <a:p>
          <a:pPr rtl="0"/>
          <a:r>
            <a:rPr lang="en-US" b="1" i="1" dirty="0" smtClean="0"/>
            <a:t>k</a:t>
          </a:r>
          <a:r>
            <a:rPr lang="en-US" b="1" i="0" dirty="0" smtClean="0"/>
            <a:t>-</a:t>
          </a:r>
          <a:r>
            <a:rPr lang="en-US" b="1" dirty="0" err="1" smtClean="0"/>
            <a:t>tuple</a:t>
          </a:r>
          <a:r>
            <a:rPr lang="en-US" b="1" dirty="0" smtClean="0"/>
            <a:t> dominating set</a:t>
          </a:r>
          <a:endParaRPr lang="en-US" dirty="0"/>
        </a:p>
      </dgm:t>
    </dgm:pt>
    <dgm:pt modelId="{1FC8711F-57FB-4961-98BF-782AF801C333}" type="parTrans" cxnId="{619939F1-6BF6-4309-BEBA-3617A6521879}">
      <dgm:prSet/>
      <dgm:spPr/>
      <dgm:t>
        <a:bodyPr/>
        <a:lstStyle/>
        <a:p>
          <a:endParaRPr lang="en-US"/>
        </a:p>
      </dgm:t>
    </dgm:pt>
    <dgm:pt modelId="{62B3F0D6-7607-4A0A-80B8-38FD3D624056}" type="sibTrans" cxnId="{619939F1-6BF6-4309-BEBA-3617A6521879}">
      <dgm:prSet/>
      <dgm:spPr/>
      <dgm:t>
        <a:bodyPr/>
        <a:lstStyle/>
        <a:p>
          <a:endParaRPr lang="en-US"/>
        </a:p>
      </dgm:t>
    </dgm:pt>
    <dgm:pt modelId="{0A47DE61-9D73-4745-9AE7-A91232F29071}" type="pres">
      <dgm:prSet presAssocID="{5B83F526-3373-431A-A5F3-7B8FA02FE9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DD92F-3C25-498E-8007-570C4EB46162}" type="pres">
      <dgm:prSet presAssocID="{6B8D67F1-C1BC-4E37-9317-694295595569}" presName="linNode" presStyleCnt="0"/>
      <dgm:spPr/>
    </dgm:pt>
    <dgm:pt modelId="{6845FD31-8750-44C1-BB74-FE5B56674A38}" type="pres">
      <dgm:prSet presAssocID="{6B8D67F1-C1BC-4E37-9317-694295595569}" presName="parentText" presStyleLbl="node1" presStyleIdx="0" presStyleCnt="1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219B0-FD53-4EF2-BF12-F3BA364A124B}" type="presOf" srcId="{5B83F526-3373-431A-A5F3-7B8FA02FE9A8}" destId="{0A47DE61-9D73-4745-9AE7-A91232F29071}" srcOrd="0" destOrd="0" presId="urn:microsoft.com/office/officeart/2005/8/layout/vList5"/>
    <dgm:cxn modelId="{C364A9FD-BFF4-40AE-9FB2-3DC9B6FBAB33}" type="presOf" srcId="{6B8D67F1-C1BC-4E37-9317-694295595569}" destId="{6845FD31-8750-44C1-BB74-FE5B56674A38}" srcOrd="0" destOrd="0" presId="urn:microsoft.com/office/officeart/2005/8/layout/vList5"/>
    <dgm:cxn modelId="{619939F1-6BF6-4309-BEBA-3617A6521879}" srcId="{5B83F526-3373-431A-A5F3-7B8FA02FE9A8}" destId="{6B8D67F1-C1BC-4E37-9317-694295595569}" srcOrd="0" destOrd="0" parTransId="{1FC8711F-57FB-4961-98BF-782AF801C333}" sibTransId="{62B3F0D6-7607-4A0A-80B8-38FD3D624056}"/>
    <dgm:cxn modelId="{7B47DD10-4AC6-46B1-BBBD-15251E43B37E}" type="presParOf" srcId="{0A47DE61-9D73-4745-9AE7-A91232F29071}" destId="{CD5DD92F-3C25-498E-8007-570C4EB46162}" srcOrd="0" destOrd="0" presId="urn:microsoft.com/office/officeart/2005/8/layout/vList5"/>
    <dgm:cxn modelId="{C5C2B477-790B-41CD-8AD7-FD38E51D82AD}" type="presParOf" srcId="{CD5DD92F-3C25-498E-8007-570C4EB46162}" destId="{6845FD31-8750-44C1-BB74-FE5B56674A3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13639-3327-4BF7-80D0-2FBF6DB8B7B6}">
      <dsp:nvSpPr>
        <dsp:cNvPr id="0" name=""/>
        <dsp:cNvSpPr/>
      </dsp:nvSpPr>
      <dsp:spPr>
        <a:xfrm>
          <a:off x="0" y="459140"/>
          <a:ext cx="7772400" cy="86345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err="1" smtClean="0"/>
            <a:t>Hamid</a:t>
          </a:r>
          <a:r>
            <a:rPr lang="en-US" sz="3600" b="1" i="0" kern="1200" dirty="0" smtClean="0"/>
            <a:t> Reza </a:t>
          </a:r>
          <a:r>
            <a:rPr lang="en-US" sz="3600" b="1" i="0" kern="1200" dirty="0" err="1" smtClean="0"/>
            <a:t>Golmohammadi</a:t>
          </a:r>
          <a:endParaRPr lang="en-AU" sz="3600" b="1" i="0" kern="1200" dirty="0"/>
        </a:p>
      </dsp:txBody>
      <dsp:txXfrm>
        <a:off x="0" y="459140"/>
        <a:ext cx="7772400" cy="863459"/>
      </dsp:txXfrm>
    </dsp:sp>
    <dsp:sp modelId="{E5647F8B-0D80-4D10-B312-7C3113E3D3EC}">
      <dsp:nvSpPr>
        <dsp:cNvPr id="0" name=""/>
        <dsp:cNvSpPr/>
      </dsp:nvSpPr>
      <dsp:spPr>
        <a:xfrm>
          <a:off x="0" y="1430628"/>
          <a:ext cx="7772400" cy="86345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Department of Computer</a:t>
          </a:r>
          <a:endParaRPr lang="en-AU" sz="3600" b="1" kern="1200" dirty="0"/>
        </a:p>
      </dsp:txBody>
      <dsp:txXfrm>
        <a:off x="0" y="1430628"/>
        <a:ext cx="7772400" cy="863459"/>
      </dsp:txXfrm>
    </dsp:sp>
    <dsp:sp modelId="{D1515ED0-073A-4DD4-BB14-CB90A6669CF7}">
      <dsp:nvSpPr>
        <dsp:cNvPr id="0" name=""/>
        <dsp:cNvSpPr/>
      </dsp:nvSpPr>
      <dsp:spPr>
        <a:xfrm>
          <a:off x="0" y="2364209"/>
          <a:ext cx="7772400" cy="863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Ale-Taha Institute Of Higher Education </a:t>
          </a:r>
        </a:p>
      </dsp:txBody>
      <dsp:txXfrm>
        <a:off x="0" y="2364209"/>
        <a:ext cx="7772400" cy="86345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08787-BB2C-408D-8BE6-DD83C5025946}">
      <dsp:nvSpPr>
        <dsp:cNvPr id="0" name=""/>
        <dsp:cNvSpPr/>
      </dsp:nvSpPr>
      <dsp:spPr>
        <a:xfrm>
          <a:off x="0" y="0"/>
          <a:ext cx="5715000" cy="685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     </a:t>
          </a:r>
          <a:r>
            <a:rPr lang="en-US" sz="2000" b="1" i="0" kern="1200" dirty="0" smtClean="0"/>
            <a:t>Lower bounds on </a:t>
          </a:r>
          <a:r>
            <a:rPr lang="en-US" sz="2000" b="1" i="1" kern="1200" dirty="0" smtClean="0"/>
            <a:t>k</a:t>
          </a:r>
          <a:r>
            <a:rPr lang="en-US" sz="2000" b="1" i="0" kern="1200" dirty="0" smtClean="0"/>
            <a:t>-</a:t>
          </a:r>
          <a:r>
            <a:rPr lang="en-US" sz="2000" b="1" i="0" kern="1200" dirty="0" err="1" smtClean="0"/>
            <a:t>tuple</a:t>
          </a:r>
          <a:r>
            <a:rPr lang="en-US" sz="2000" b="1" i="0" kern="1200" dirty="0" smtClean="0"/>
            <a:t> domination number</a:t>
          </a:r>
          <a:endParaRPr lang="en-US" sz="2000" b="1" i="0" kern="1200" dirty="0"/>
        </a:p>
      </dsp:txBody>
      <dsp:txXfrm>
        <a:off x="0" y="0"/>
        <a:ext cx="5715000" cy="68579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5FD31-8750-44C1-BB74-FE5B56674A38}">
      <dsp:nvSpPr>
        <dsp:cNvPr id="0" name=""/>
        <dsp:cNvSpPr/>
      </dsp:nvSpPr>
      <dsp:spPr>
        <a:xfrm>
          <a:off x="1447799" y="0"/>
          <a:ext cx="4876801" cy="4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dirty="0" smtClean="0"/>
            <a:t>k-</a:t>
          </a:r>
          <a:r>
            <a:rPr lang="en-US" sz="2300" b="1" kern="1200" dirty="0" err="1" smtClean="0"/>
            <a:t>tuple</a:t>
          </a:r>
          <a:r>
            <a:rPr lang="en-US" sz="2300" b="1" kern="1200" dirty="0" smtClean="0"/>
            <a:t> total dominating set</a:t>
          </a:r>
          <a:endParaRPr lang="en-US" sz="2300" kern="1200" dirty="0"/>
        </a:p>
      </dsp:txBody>
      <dsp:txXfrm>
        <a:off x="1447799" y="0"/>
        <a:ext cx="4876801" cy="4572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BFA29-768E-4414-BD68-52F0B91401CD}">
      <dsp:nvSpPr>
        <dsp:cNvPr id="0" name=""/>
        <dsp:cNvSpPr/>
      </dsp:nvSpPr>
      <dsp:spPr>
        <a:xfrm>
          <a:off x="0" y="1813"/>
          <a:ext cx="7315200" cy="758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        </a:t>
          </a:r>
          <a:r>
            <a:rPr lang="fa-IR" sz="1900" b="1" i="0" kern="1200" dirty="0" smtClean="0"/>
            <a:t> </a:t>
          </a:r>
          <a:r>
            <a:rPr lang="en-US" sz="1900" b="1" i="0" kern="1200" dirty="0" smtClean="0"/>
            <a:t>     </a:t>
          </a:r>
          <a:r>
            <a:rPr lang="fa-IR" sz="1900" b="1" i="0" kern="1200" dirty="0" smtClean="0"/>
            <a:t> </a:t>
          </a:r>
          <a:r>
            <a:rPr lang="en-US" sz="1900" b="1" i="0" kern="1200" dirty="0" smtClean="0"/>
            <a:t>  Lower bound on </a:t>
          </a:r>
          <a:r>
            <a:rPr lang="en-US" sz="1900" b="1" i="1" kern="1200" dirty="0" smtClean="0"/>
            <a:t>k</a:t>
          </a:r>
          <a:r>
            <a:rPr lang="en-US" sz="1900" b="1" i="0" kern="1200" dirty="0" smtClean="0"/>
            <a:t>-</a:t>
          </a:r>
          <a:r>
            <a:rPr lang="en-US" sz="1900" b="1" i="0" kern="1200" dirty="0" err="1" smtClean="0"/>
            <a:t>tuple</a:t>
          </a:r>
          <a:r>
            <a:rPr lang="en-US" sz="1900" b="1" i="0" kern="1200" dirty="0" smtClean="0"/>
            <a:t> total domination number</a:t>
          </a:r>
          <a:endParaRPr lang="en-US" sz="1900" i="0" kern="1200" dirty="0"/>
        </a:p>
      </dsp:txBody>
      <dsp:txXfrm>
        <a:off x="0" y="1813"/>
        <a:ext cx="7315200" cy="75837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5FD31-8750-44C1-BB74-FE5B56674A38}">
      <dsp:nvSpPr>
        <dsp:cNvPr id="0" name=""/>
        <dsp:cNvSpPr/>
      </dsp:nvSpPr>
      <dsp:spPr>
        <a:xfrm>
          <a:off x="1447799" y="0"/>
          <a:ext cx="4876801" cy="53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smtClean="0"/>
            <a:t>k</a:t>
          </a:r>
          <a:r>
            <a:rPr lang="en-US" sz="2600" b="1" i="0" kern="1200" dirty="0" smtClean="0"/>
            <a:t>-</a:t>
          </a:r>
          <a:r>
            <a:rPr lang="en-US" sz="2600" b="1" kern="1200" dirty="0" err="1" smtClean="0"/>
            <a:t>tuple</a:t>
          </a:r>
          <a:r>
            <a:rPr lang="en-US" sz="2600" b="1" kern="1200" dirty="0" smtClean="0"/>
            <a:t> restrained dominating set</a:t>
          </a:r>
          <a:endParaRPr lang="en-US" sz="2600" kern="1200" dirty="0"/>
        </a:p>
      </dsp:txBody>
      <dsp:txXfrm>
        <a:off x="1447799" y="0"/>
        <a:ext cx="4876801" cy="5334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BFA29-768E-4414-BD68-52F0B91401CD}">
      <dsp:nvSpPr>
        <dsp:cNvPr id="0" name=""/>
        <dsp:cNvSpPr/>
      </dsp:nvSpPr>
      <dsp:spPr>
        <a:xfrm>
          <a:off x="0" y="1813"/>
          <a:ext cx="7315200" cy="758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  </a:t>
          </a:r>
          <a:r>
            <a:rPr lang="fa-IR" sz="1900" b="1" i="0" kern="1200" dirty="0" smtClean="0"/>
            <a:t>  </a:t>
          </a:r>
          <a:r>
            <a:rPr lang="en-US" sz="1900" b="1" i="0" kern="1200" dirty="0" smtClean="0"/>
            <a:t> </a:t>
          </a:r>
          <a:r>
            <a:rPr lang="fa-IR" sz="1900" b="1" i="0" kern="1200" dirty="0" smtClean="0"/>
            <a:t> </a:t>
          </a:r>
          <a:r>
            <a:rPr lang="en-US" sz="1900" b="1" i="0" kern="1200" dirty="0" smtClean="0"/>
            <a:t> </a:t>
          </a:r>
          <a:r>
            <a:rPr lang="fa-IR" sz="1900" b="1" i="0" kern="1200" dirty="0" smtClean="0"/>
            <a:t>    </a:t>
          </a:r>
          <a:r>
            <a:rPr lang="en-US" sz="1900" b="1" i="0" kern="1200" dirty="0" smtClean="0"/>
            <a:t>Lower bound on </a:t>
          </a:r>
          <a:r>
            <a:rPr lang="en-US" sz="1900" b="1" i="1" kern="1200" dirty="0" smtClean="0"/>
            <a:t>k</a:t>
          </a:r>
          <a:r>
            <a:rPr lang="en-US" sz="1900" b="1" i="0" kern="1200" dirty="0" smtClean="0"/>
            <a:t>-</a:t>
          </a:r>
          <a:r>
            <a:rPr lang="en-US" sz="1900" b="1" i="0" kern="1200" dirty="0" err="1" smtClean="0"/>
            <a:t>tuple</a:t>
          </a:r>
          <a:r>
            <a:rPr lang="en-US" sz="1900" b="1" i="0" kern="1200" dirty="0" smtClean="0"/>
            <a:t> restrained domination number</a:t>
          </a:r>
          <a:endParaRPr lang="en-US" sz="1900" i="0" kern="1200" dirty="0"/>
        </a:p>
      </dsp:txBody>
      <dsp:txXfrm>
        <a:off x="0" y="1813"/>
        <a:ext cx="7315200" cy="75837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5FD31-8750-44C1-BB74-FE5B56674A38}">
      <dsp:nvSpPr>
        <dsp:cNvPr id="0" name=""/>
        <dsp:cNvSpPr/>
      </dsp:nvSpPr>
      <dsp:spPr>
        <a:xfrm>
          <a:off x="1447799" y="0"/>
          <a:ext cx="4876801" cy="53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k</a:t>
          </a:r>
          <a:r>
            <a:rPr lang="en-US" sz="2200" b="1" i="0" kern="1200" dirty="0" smtClean="0"/>
            <a:t>-</a:t>
          </a:r>
          <a:r>
            <a:rPr lang="en-US" sz="2200" b="1" kern="1200" dirty="0" err="1" smtClean="0"/>
            <a:t>tuple</a:t>
          </a:r>
          <a:r>
            <a:rPr lang="en-US" sz="2200" b="1" kern="1200" dirty="0" smtClean="0"/>
            <a:t> total restrained dominating set</a:t>
          </a:r>
          <a:endParaRPr lang="en-US" sz="2200" kern="1200" dirty="0"/>
        </a:p>
      </dsp:txBody>
      <dsp:txXfrm>
        <a:off x="1447799" y="0"/>
        <a:ext cx="4876801" cy="5334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BFA29-768E-4414-BD68-52F0B91401CD}">
      <dsp:nvSpPr>
        <dsp:cNvPr id="0" name=""/>
        <dsp:cNvSpPr/>
      </dsp:nvSpPr>
      <dsp:spPr>
        <a:xfrm>
          <a:off x="0" y="3627"/>
          <a:ext cx="7315200" cy="6785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  </a:t>
          </a:r>
          <a:r>
            <a:rPr lang="fa-IR" sz="1700" b="1" i="0" kern="1200" dirty="0" smtClean="0"/>
            <a:t> </a:t>
          </a:r>
          <a:r>
            <a:rPr lang="en-US" sz="1700" b="1" i="0" kern="1200" dirty="0" smtClean="0"/>
            <a:t> </a:t>
          </a:r>
          <a:r>
            <a:rPr lang="fa-IR" sz="1700" b="1" i="0" kern="1200" dirty="0" smtClean="0"/>
            <a:t>        </a:t>
          </a:r>
          <a:r>
            <a:rPr lang="en-US" sz="1700" b="1" i="0" kern="1200" dirty="0" smtClean="0"/>
            <a:t> Lower bound on </a:t>
          </a:r>
          <a:r>
            <a:rPr lang="en-US" sz="1700" b="1" i="1" kern="1200" dirty="0" smtClean="0"/>
            <a:t>k</a:t>
          </a:r>
          <a:r>
            <a:rPr lang="en-US" sz="1700" b="1" i="0" kern="1200" dirty="0" smtClean="0"/>
            <a:t>-</a:t>
          </a:r>
          <a:r>
            <a:rPr lang="en-US" sz="1700" b="1" i="0" kern="1200" dirty="0" err="1" smtClean="0"/>
            <a:t>tuple</a:t>
          </a:r>
          <a:r>
            <a:rPr lang="en-US" sz="1700" b="1" i="0" kern="1200" dirty="0" smtClean="0"/>
            <a:t> total restrained domination number</a:t>
          </a:r>
          <a:endParaRPr lang="en-US" sz="1700" i="0" kern="1200" dirty="0"/>
        </a:p>
      </dsp:txBody>
      <dsp:txXfrm>
        <a:off x="0" y="3627"/>
        <a:ext cx="7315200" cy="67854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590AB-EEBD-4465-9732-ACA4EAE5AF69}">
      <dsp:nvSpPr>
        <dsp:cNvPr id="0" name=""/>
        <dsp:cNvSpPr/>
      </dsp:nvSpPr>
      <dsp:spPr>
        <a:xfrm>
          <a:off x="0" y="2864"/>
          <a:ext cx="39624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    (</a:t>
          </a:r>
          <a:r>
            <a:rPr lang="en-US" sz="2200" b="1" kern="1200" dirty="0" smtClean="0"/>
            <a:t>k, k′, k′′</a:t>
          </a:r>
          <a:r>
            <a:rPr lang="en-US" sz="2200" b="1" i="0" kern="1200" dirty="0" smtClean="0"/>
            <a:t>)</a:t>
          </a:r>
          <a:r>
            <a:rPr lang="en-US" sz="2200" b="1" kern="1200" dirty="0" smtClean="0"/>
            <a:t>-dominating set</a:t>
          </a:r>
          <a:endParaRPr lang="en-US" sz="2200" kern="1200" dirty="0"/>
        </a:p>
      </dsp:txBody>
      <dsp:txXfrm>
        <a:off x="0" y="2864"/>
        <a:ext cx="3962400" cy="52767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E640A-3F3A-41B4-B030-EDD3828927CD}">
      <dsp:nvSpPr>
        <dsp:cNvPr id="0" name=""/>
        <dsp:cNvSpPr/>
      </dsp:nvSpPr>
      <dsp:spPr>
        <a:xfrm rot="10800000" flipV="1">
          <a:off x="0" y="5584"/>
          <a:ext cx="6781800" cy="979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Relation among (</a:t>
          </a:r>
          <a:r>
            <a:rPr lang="en-US" sz="2400" b="1" i="1" kern="1200" dirty="0" err="1" smtClean="0"/>
            <a:t>k,k’,k</a:t>
          </a:r>
          <a:r>
            <a:rPr lang="en-US" sz="2400" b="1" i="1" kern="1200" dirty="0" smtClean="0"/>
            <a:t>’’)-domination number and multiple  domination parameters</a:t>
          </a:r>
          <a:endParaRPr lang="en-US" sz="2400" b="1" kern="1200" dirty="0"/>
        </a:p>
      </dsp:txBody>
      <dsp:txXfrm rot="10800000" flipV="1">
        <a:off x="0" y="5584"/>
        <a:ext cx="6781800" cy="97943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7D663-94B5-4313-8E75-4D7D2B99B13B}">
      <dsp:nvSpPr>
        <dsp:cNvPr id="0" name=""/>
        <dsp:cNvSpPr/>
      </dsp:nvSpPr>
      <dsp:spPr>
        <a:xfrm>
          <a:off x="2121408" y="2238"/>
          <a:ext cx="2386584" cy="978840"/>
        </a:xfrm>
        <a:prstGeom prst="roundRect">
          <a:avLst/>
        </a:prstGeom>
        <a:solidFill>
          <a:srgbClr val="152BF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(0,k,0)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k 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1408" y="2238"/>
        <a:ext cx="2386584" cy="978840"/>
      </dsp:txXfrm>
    </dsp:sp>
    <dsp:sp modelId="{D3C1B090-EA74-4D67-B9D7-4CF766CE97F4}">
      <dsp:nvSpPr>
        <dsp:cNvPr id="0" name=""/>
        <dsp:cNvSpPr/>
      </dsp:nvSpPr>
      <dsp:spPr>
        <a:xfrm>
          <a:off x="2121408" y="1030020"/>
          <a:ext cx="2386584" cy="978840"/>
        </a:xfrm>
        <a:prstGeom prst="roundRect">
          <a:avLst/>
        </a:prstGeom>
        <a:solidFill>
          <a:srgbClr val="152BF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(k-1 ,k,0)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×k</a:t>
          </a:r>
          <a:r>
            <a:rPr lang="fa-IR" sz="2000" b="1" i="1" kern="1200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1408" y="1030020"/>
        <a:ext cx="2386584" cy="978840"/>
      </dsp:txXfrm>
    </dsp:sp>
    <dsp:sp modelId="{B8A0D303-2F37-4832-840D-9C209A571B54}">
      <dsp:nvSpPr>
        <dsp:cNvPr id="0" name=""/>
        <dsp:cNvSpPr/>
      </dsp:nvSpPr>
      <dsp:spPr>
        <a:xfrm>
          <a:off x="2133603" y="2049737"/>
          <a:ext cx="2386584" cy="978840"/>
        </a:xfrm>
        <a:prstGeom prst="roundRect">
          <a:avLst/>
        </a:prstGeom>
        <a:solidFill>
          <a:srgbClr val="152BF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(k ,k,0)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×</a:t>
          </a:r>
          <a:r>
            <a:rPr lang="en-US" sz="2000" b="1" i="1" kern="1200" baseline="-25000" dirty="0" err="1" smtClean="0">
              <a:latin typeface="Times New Roman" pitchFamily="18" charset="0"/>
              <a:cs typeface="Times New Roman" pitchFamily="18" charset="0"/>
            </a:rPr>
            <a:t>k,t</a:t>
          </a:r>
          <a:r>
            <a:rPr lang="fa-IR" sz="2000" b="1" i="1" kern="1200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fa-IR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3603" y="2049737"/>
        <a:ext cx="2386584" cy="978840"/>
      </dsp:txXfrm>
    </dsp:sp>
    <dsp:sp modelId="{5385ADD8-4AEE-4192-AFDB-18979607BDD6}">
      <dsp:nvSpPr>
        <dsp:cNvPr id="0" name=""/>
        <dsp:cNvSpPr/>
      </dsp:nvSpPr>
      <dsp:spPr>
        <a:xfrm>
          <a:off x="2121408" y="3085585"/>
          <a:ext cx="2386584" cy="978840"/>
        </a:xfrm>
        <a:prstGeom prst="roundRect">
          <a:avLst/>
        </a:prstGeom>
        <a:solidFill>
          <a:srgbClr val="152BF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(k-1 ,</a:t>
          </a:r>
          <a:r>
            <a:rPr lang="en-US" sz="2000" b="1" i="1" kern="1200" baseline="-25000" dirty="0" err="1" smtClean="0">
              <a:latin typeface="Times New Roman" pitchFamily="18" charset="0"/>
              <a:cs typeface="Times New Roman" pitchFamily="18" charset="0"/>
            </a:rPr>
            <a:t>k,k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30000" dirty="0" err="1" smtClean="0">
              <a:latin typeface="Times New Roman" pitchFamily="18" charset="0"/>
              <a:cs typeface="Times New Roman" pitchFamily="18" charset="0"/>
            </a:rPr>
            <a:t>r</a:t>
          </a:r>
          <a:r>
            <a:rPr lang="en-US" sz="2000" b="1" i="1" kern="1200" baseline="-25000" dirty="0" err="1" smtClean="0">
              <a:latin typeface="Times New Roman" pitchFamily="18" charset="0"/>
              <a:cs typeface="Times New Roman" pitchFamily="18" charset="0"/>
            </a:rPr>
            <a:t>×k</a:t>
          </a:r>
          <a:r>
            <a:rPr lang="fa-IR" sz="2000" b="1" i="1" kern="1200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1408" y="3085585"/>
        <a:ext cx="2386584" cy="978840"/>
      </dsp:txXfrm>
    </dsp:sp>
    <dsp:sp modelId="{8C4CABC6-1D7E-45DF-9AD3-A4FDC3FBF934}">
      <dsp:nvSpPr>
        <dsp:cNvPr id="0" name=""/>
        <dsp:cNvSpPr/>
      </dsp:nvSpPr>
      <dsp:spPr>
        <a:xfrm>
          <a:off x="2121408" y="4113367"/>
          <a:ext cx="2386584" cy="978840"/>
        </a:xfrm>
        <a:prstGeom prst="roundRect">
          <a:avLst/>
        </a:prstGeom>
        <a:solidFill>
          <a:srgbClr val="152BF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(k ,</a:t>
          </a:r>
          <a:r>
            <a:rPr lang="en-US" sz="2000" b="1" i="1" kern="1200" baseline="-25000" dirty="0" err="1" smtClean="0">
              <a:latin typeface="Times New Roman" pitchFamily="18" charset="0"/>
              <a:cs typeface="Times New Roman" pitchFamily="18" charset="0"/>
            </a:rPr>
            <a:t>k,k</a:t>
          </a:r>
          <a:r>
            <a:rPr lang="en-US" sz="2000" b="1" i="1" kern="1200" baseline="-250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) = </a:t>
          </a:r>
          <a:r>
            <a:rPr lang="el-GR" sz="2000" b="1" i="1" kern="1200" dirty="0" smtClean="0">
              <a:latin typeface="Times New Roman" pitchFamily="18" charset="0"/>
              <a:cs typeface="Times New Roman" pitchFamily="18" charset="0"/>
            </a:rPr>
            <a:t>γ</a:t>
          </a:r>
          <a:r>
            <a:rPr lang="en-US" sz="2000" b="1" i="1" kern="1200" baseline="30000" dirty="0" err="1" smtClean="0">
              <a:latin typeface="Times New Roman" pitchFamily="18" charset="0"/>
              <a:cs typeface="Times New Roman" pitchFamily="18" charset="0"/>
            </a:rPr>
            <a:t>r</a:t>
          </a:r>
          <a:r>
            <a:rPr lang="en-US" sz="2000" b="1" i="1" kern="1200" baseline="-25000" dirty="0" err="1" smtClean="0">
              <a:latin typeface="Times New Roman" pitchFamily="18" charset="0"/>
              <a:cs typeface="Times New Roman" pitchFamily="18" charset="0"/>
            </a:rPr>
            <a:t>×k,t</a:t>
          </a:r>
          <a:r>
            <a:rPr lang="fa-IR" sz="2000" b="1" i="1" kern="1200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fa-IR" sz="2000" b="1" i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b="1" i="0" kern="1200" dirty="0" smtClean="0"/>
            <a:t> </a:t>
          </a:r>
          <a:endParaRPr lang="en-US" sz="2000" b="1" i="1" kern="1200" dirty="0"/>
        </a:p>
      </dsp:txBody>
      <dsp:txXfrm>
        <a:off x="2121408" y="4113367"/>
        <a:ext cx="2386584" cy="978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DEAC9-8561-4369-A995-099391018735}">
      <dsp:nvSpPr>
        <dsp:cNvPr id="0" name=""/>
        <dsp:cNvSpPr/>
      </dsp:nvSpPr>
      <dsp:spPr>
        <a:xfrm>
          <a:off x="0" y="11204"/>
          <a:ext cx="3048000" cy="1120591"/>
        </a:xfrm>
        <a:prstGeom prst="roundRect">
          <a:avLst/>
        </a:prstGeom>
        <a:solidFill>
          <a:srgbClr val="86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 </a:t>
          </a:r>
          <a:r>
            <a:rPr lang="en-US" sz="4600" kern="1200" dirty="0" smtClean="0">
              <a:solidFill>
                <a:srgbClr val="FFFF00"/>
              </a:solidFill>
            </a:rPr>
            <a:t>  </a:t>
          </a:r>
          <a:r>
            <a:rPr lang="en-US" sz="4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Outline</a:t>
          </a:r>
          <a:endParaRPr lang="en-US" sz="4600" kern="1200" dirty="0">
            <a:solidFill>
              <a:srgbClr val="FFFF00"/>
            </a:solidFill>
          </a:endParaRPr>
        </a:p>
      </dsp:txBody>
      <dsp:txXfrm>
        <a:off x="0" y="11204"/>
        <a:ext cx="3048000" cy="112059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F5096-9997-4DD5-8149-9472FBB74D90}">
      <dsp:nvSpPr>
        <dsp:cNvPr id="0" name=""/>
        <dsp:cNvSpPr/>
      </dsp:nvSpPr>
      <dsp:spPr>
        <a:xfrm>
          <a:off x="0" y="169380"/>
          <a:ext cx="6324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Lower bound on </a:t>
          </a:r>
          <a:r>
            <a:rPr lang="el-GR" sz="2400" b="1" i="0" kern="1200" dirty="0" smtClean="0"/>
            <a:t>(</a:t>
          </a:r>
          <a:r>
            <a:rPr lang="en-US" sz="2400" b="1" i="0" kern="1200" dirty="0" smtClean="0"/>
            <a:t>k, k′, k′′)- domination number </a:t>
          </a:r>
          <a:r>
            <a:rPr lang="en-US" sz="2400" i="0" kern="1200" dirty="0" smtClean="0"/>
            <a:t> </a:t>
          </a:r>
          <a:endParaRPr lang="en-US" sz="2400" kern="1200" dirty="0"/>
        </a:p>
      </dsp:txBody>
      <dsp:txXfrm>
        <a:off x="0" y="169380"/>
        <a:ext cx="6324600" cy="5756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C22A53-EB66-4677-97D1-9DF99872CDFC}">
      <dsp:nvSpPr>
        <dsp:cNvPr id="0" name=""/>
        <dsp:cNvSpPr/>
      </dsp:nvSpPr>
      <dsp:spPr>
        <a:xfrm>
          <a:off x="0" y="6284"/>
          <a:ext cx="75438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Dominating Sets</a:t>
          </a:r>
          <a:endParaRPr lang="en-US" sz="4200" kern="1200" dirty="0"/>
        </a:p>
      </dsp:txBody>
      <dsp:txXfrm>
        <a:off x="0" y="6284"/>
        <a:ext cx="7543800" cy="1007370"/>
      </dsp:txXfrm>
    </dsp:sp>
    <dsp:sp modelId="{F5546D2B-587E-4ADA-A9A7-FAC7FA3B3428}">
      <dsp:nvSpPr>
        <dsp:cNvPr id="0" name=""/>
        <dsp:cNvSpPr/>
      </dsp:nvSpPr>
      <dsp:spPr>
        <a:xfrm>
          <a:off x="0" y="1134614"/>
          <a:ext cx="75438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Multiple Dominating Sets</a:t>
          </a:r>
          <a:endParaRPr lang="en-US" sz="4200" kern="1200" dirty="0"/>
        </a:p>
      </dsp:txBody>
      <dsp:txXfrm>
        <a:off x="0" y="1134614"/>
        <a:ext cx="7543800" cy="1007370"/>
      </dsp:txXfrm>
    </dsp:sp>
    <dsp:sp modelId="{4EA21DBA-3B04-4737-B104-23478902FA65}">
      <dsp:nvSpPr>
        <dsp:cNvPr id="0" name=""/>
        <dsp:cNvSpPr/>
      </dsp:nvSpPr>
      <dsp:spPr>
        <a:xfrm>
          <a:off x="0" y="2262944"/>
          <a:ext cx="75438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New Results</a:t>
          </a:r>
          <a:endParaRPr lang="en-US" sz="4200" kern="1200" dirty="0"/>
        </a:p>
      </dsp:txBody>
      <dsp:txXfrm>
        <a:off x="0" y="2262944"/>
        <a:ext cx="7543800" cy="10073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4C521-F1F5-48DD-9B1D-E3EBD596C9FA}">
      <dsp:nvSpPr>
        <dsp:cNvPr id="0" name=""/>
        <dsp:cNvSpPr/>
      </dsp:nvSpPr>
      <dsp:spPr>
        <a:xfrm>
          <a:off x="914396" y="0"/>
          <a:ext cx="3505206" cy="53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b="1" i="0" kern="1200" dirty="0" smtClean="0"/>
            <a:t>Dominating Sets</a:t>
          </a:r>
          <a:endParaRPr lang="en-US" sz="2700" kern="1200" dirty="0"/>
        </a:p>
      </dsp:txBody>
      <dsp:txXfrm>
        <a:off x="914396" y="0"/>
        <a:ext cx="3505206" cy="533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D73BE-BAE3-4E9D-BD7E-6FD0D6C8E6C8}">
      <dsp:nvSpPr>
        <dsp:cNvPr id="0" name=""/>
        <dsp:cNvSpPr/>
      </dsp:nvSpPr>
      <dsp:spPr>
        <a:xfrm>
          <a:off x="1295401" y="0"/>
          <a:ext cx="3352796" cy="584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/>
            <a:t> Multiple</a:t>
          </a:r>
          <a:r>
            <a:rPr lang="en-US" sz="2300" b="1" i="1" kern="1200" dirty="0" smtClean="0"/>
            <a:t> </a:t>
          </a:r>
          <a:r>
            <a:rPr lang="en-US" sz="2300" b="1" i="0" kern="1200" dirty="0" smtClean="0"/>
            <a:t>dominating sets</a:t>
          </a:r>
          <a:endParaRPr lang="en-US" sz="2300" b="1" i="0" kern="1200" dirty="0"/>
        </a:p>
      </dsp:txBody>
      <dsp:txXfrm>
        <a:off x="1295401" y="0"/>
        <a:ext cx="3352796" cy="5847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D73BE-BAE3-4E9D-BD7E-6FD0D6C8E6C8}">
      <dsp:nvSpPr>
        <dsp:cNvPr id="0" name=""/>
        <dsp:cNvSpPr/>
      </dsp:nvSpPr>
      <dsp:spPr>
        <a:xfrm>
          <a:off x="1295401" y="0"/>
          <a:ext cx="3352796" cy="584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0" kern="1200" dirty="0" smtClean="0"/>
            <a:t> </a:t>
          </a:r>
          <a:r>
            <a:rPr lang="en-US" sz="2900" b="1" i="1" kern="1200" dirty="0" smtClean="0"/>
            <a:t>k</a:t>
          </a:r>
          <a:r>
            <a:rPr lang="en-US" sz="2900" b="1" i="0" kern="1200" dirty="0" smtClean="0"/>
            <a:t>-dominating set</a:t>
          </a:r>
          <a:endParaRPr lang="en-US" sz="2900" b="1" i="0" kern="1200" dirty="0"/>
        </a:p>
      </dsp:txBody>
      <dsp:txXfrm>
        <a:off x="1295401" y="0"/>
        <a:ext cx="3352796" cy="5847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08787-BB2C-408D-8BE6-DD83C5025946}">
      <dsp:nvSpPr>
        <dsp:cNvPr id="0" name=""/>
        <dsp:cNvSpPr/>
      </dsp:nvSpPr>
      <dsp:spPr>
        <a:xfrm>
          <a:off x="0" y="0"/>
          <a:ext cx="5715000" cy="685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   </a:t>
          </a:r>
          <a:r>
            <a:rPr lang="fa-IR" sz="2000" i="1" kern="1200" dirty="0" smtClean="0"/>
            <a:t>  </a:t>
          </a:r>
          <a:r>
            <a:rPr lang="en-US" sz="2000" i="1" kern="1200" dirty="0" smtClean="0"/>
            <a:t>  </a:t>
          </a:r>
          <a:r>
            <a:rPr lang="en-US" sz="2000" b="1" i="1" kern="1200" dirty="0" smtClean="0"/>
            <a:t>Lower bounds on k- domination number</a:t>
          </a:r>
          <a:endParaRPr lang="en-US" sz="2000" b="1" kern="1200" dirty="0"/>
        </a:p>
      </dsp:txBody>
      <dsp:txXfrm>
        <a:off x="0" y="0"/>
        <a:ext cx="5715000" cy="68579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5FD31-8750-44C1-BB74-FE5B56674A38}">
      <dsp:nvSpPr>
        <dsp:cNvPr id="0" name=""/>
        <dsp:cNvSpPr/>
      </dsp:nvSpPr>
      <dsp:spPr>
        <a:xfrm>
          <a:off x="1447799" y="0"/>
          <a:ext cx="4876801" cy="53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1" kern="1200" dirty="0" smtClean="0"/>
            <a:t>k</a:t>
          </a:r>
          <a:r>
            <a:rPr lang="en-US" sz="2700" b="1" i="0" kern="1200" dirty="0" smtClean="0"/>
            <a:t>-</a:t>
          </a:r>
          <a:r>
            <a:rPr lang="en-US" sz="2700" b="1" kern="1200" dirty="0" err="1" smtClean="0"/>
            <a:t>tuple</a:t>
          </a:r>
          <a:r>
            <a:rPr lang="en-US" sz="2700" b="1" kern="1200" dirty="0" smtClean="0"/>
            <a:t> dominating set</a:t>
          </a:r>
          <a:endParaRPr lang="en-US" sz="2700" kern="1200" dirty="0"/>
        </a:p>
      </dsp:txBody>
      <dsp:txXfrm>
        <a:off x="1447799" y="0"/>
        <a:ext cx="4876801" cy="53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71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i="0"/>
            </a:lvl1pPr>
          </a:lstStyle>
          <a:p>
            <a:pPr>
              <a:defRPr/>
            </a:pPr>
            <a:fld id="{95DE6BCE-85F0-4A0E-96A8-B75950BF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0EE4A-6EFB-4079-BEA2-D97D3D5996F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/>
            <a:fld id="{9E74ECDE-BA65-4A86-9646-68ECE25CA1FC}" type="slidenum">
              <a:rPr lang="en-US" altLang="en-US" sz="1200" i="0"/>
              <a:pPr algn="r" defTabSz="930275"/>
              <a:t>3</a:t>
            </a:fld>
            <a:endParaRPr lang="en-US" altLang="en-US" sz="120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/>
            <a:fld id="{9FB31242-3F27-4816-BAE7-4CBC78DA62AC}" type="slidenum">
              <a:rPr lang="en-US" altLang="en-US" sz="1200" i="0"/>
              <a:pPr algn="r" defTabSz="930275"/>
              <a:t>14</a:t>
            </a:fld>
            <a:endParaRPr lang="en-US" altLang="en-US" sz="1200" i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/>
            <a:fld id="{84AD6CBC-CE86-41F4-AFB4-CDA6988EC079}" type="slidenum">
              <a:rPr lang="en-US" altLang="en-US" sz="1200" i="0"/>
              <a:pPr algn="r" defTabSz="930275"/>
              <a:t>16</a:t>
            </a:fld>
            <a:endParaRPr lang="en-US" altLang="en-US" sz="1200" i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/>
            <a:fld id="{DDC154B6-74DD-44A3-954F-B6A691251F6F}" type="slidenum">
              <a:rPr lang="en-US" altLang="en-US" sz="1200" i="0"/>
              <a:pPr algn="r" defTabSz="930275"/>
              <a:t>18</a:t>
            </a:fld>
            <a:endParaRPr lang="en-US" altLang="en-US" sz="1200" i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/>
            <a:fld id="{B206E3A3-8575-4FBC-BD97-7CBBDC78F005}" type="slidenum">
              <a:rPr lang="en-US" altLang="en-US" sz="1200" i="0"/>
              <a:pPr algn="r" defTabSz="930275"/>
              <a:t>19</a:t>
            </a:fld>
            <a:endParaRPr lang="en-US" altLang="en-US" sz="1200" i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/>
            <a:fld id="{6B655643-31FB-4E27-BFB3-2B74C2E735B3}" type="slidenum">
              <a:rPr lang="en-US" altLang="en-US" sz="1200" i="0"/>
              <a:pPr algn="r" defTabSz="930275"/>
              <a:t>20</a:t>
            </a:fld>
            <a:endParaRPr lang="en-US" altLang="en-US" sz="1200" i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/>
            <a:fld id="{0B40DF4B-4CEC-4A0A-B877-515B020DE039}" type="slidenum">
              <a:rPr lang="en-US" altLang="en-US" sz="1200" i="0"/>
              <a:pPr algn="r" defTabSz="930275"/>
              <a:t>32</a:t>
            </a:fld>
            <a:endParaRPr lang="en-US" altLang="en-US" sz="1200" i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5B97-436D-4743-8465-DDD2FFCC57C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39EE-BC87-4FA8-97A4-400ECA4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47800"/>
          </a:xfrm>
          <a:solidFill>
            <a:srgbClr val="86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sz="4000" b="1" dirty="0" smtClean="0">
                <a:solidFill>
                  <a:srgbClr val="FFFF00"/>
                </a:solidFill>
              </a:rPr>
              <a:t>Improving some bounds for multiple domination parameters in graphs</a:t>
            </a:r>
            <a:endParaRPr lang="en-AU" altLang="en-US" sz="40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2286000"/>
          <a:ext cx="7772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77000" y="609600"/>
            <a:ext cx="914400" cy="914400"/>
          </a:xfrm>
          <a:prstGeom prst="roundRect">
            <a:avLst/>
          </a:prstGeom>
          <a:noFill/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867400" y="1219200"/>
            <a:ext cx="914400" cy="914400"/>
          </a:xfrm>
          <a:prstGeom prst="roundRect">
            <a:avLst/>
          </a:prstGeom>
          <a:noFill/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2A5025-2E43-46DF-9508-15D61A26F007}" type="slidenum">
              <a:rPr lang="en-US" altLang="en-US" sz="1400" i="0"/>
              <a:pPr algn="r"/>
              <a:t>10</a:t>
            </a:fld>
            <a:endParaRPr lang="en-US" altLang="en-US" sz="1400" i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2057400" y="3554413"/>
            <a:ext cx="4708525" cy="2693987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4267200" y="3984625"/>
            <a:ext cx="1828800" cy="1833563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09800" y="35814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G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356100" y="369252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048000" y="42100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3810000" y="52578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11" name="Straight Connector 7"/>
          <p:cNvCxnSpPr>
            <a:cxnSpLocks noChangeShapeType="1"/>
            <a:endCxn id="31" idx="1"/>
          </p:cNvCxnSpPr>
          <p:nvPr/>
        </p:nvCxnSpPr>
        <p:spPr bwMode="auto">
          <a:xfrm>
            <a:off x="3657600" y="3886200"/>
            <a:ext cx="1388339" cy="401691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2" name="Straight Connector 19"/>
          <p:cNvCxnSpPr>
            <a:cxnSpLocks noChangeShapeType="1"/>
            <a:stCxn id="8" idx="5"/>
            <a:endCxn id="10" idx="6"/>
          </p:cNvCxnSpPr>
          <p:nvPr/>
        </p:nvCxnSpPr>
        <p:spPr bwMode="auto">
          <a:xfrm>
            <a:off x="3144838" y="4330700"/>
            <a:ext cx="779462" cy="998538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549900" y="42370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14" name="Straight Connector 21"/>
          <p:cNvCxnSpPr>
            <a:cxnSpLocks noChangeShapeType="1"/>
            <a:endCxn id="31" idx="4"/>
          </p:cNvCxnSpPr>
          <p:nvPr/>
        </p:nvCxnSpPr>
        <p:spPr bwMode="auto">
          <a:xfrm rot="16200000" flipV="1">
            <a:off x="4785520" y="4709318"/>
            <a:ext cx="620712" cy="19052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62000" y="9144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 smtClean="0">
                <a:solidFill>
                  <a:srgbClr val="152BF9"/>
                </a:solidFill>
              </a:rPr>
              <a:t>M.A. Henning and A.P. </a:t>
            </a:r>
            <a:r>
              <a:rPr lang="en-US" altLang="en-US" i="0" dirty="0" err="1" smtClean="0">
                <a:solidFill>
                  <a:srgbClr val="152BF9"/>
                </a:solidFill>
              </a:rPr>
              <a:t>Kazemi</a:t>
            </a:r>
            <a:r>
              <a:rPr lang="en-US" altLang="en-US" i="0" dirty="0" smtClean="0">
                <a:solidFill>
                  <a:srgbClr val="152BF9"/>
                </a:solidFill>
              </a:rPr>
              <a:t> (2010)</a:t>
            </a:r>
            <a:endParaRPr lang="en-US" altLang="en-US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38200" y="24384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k</a:t>
            </a:r>
            <a:r>
              <a:rPr lang="en-US" altLang="en-US" b="1" i="0" dirty="0">
                <a:solidFill>
                  <a:srgbClr val="FF0000"/>
                </a:solidFill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</a:rPr>
              <a:t>tuple</a:t>
            </a:r>
            <a:r>
              <a:rPr lang="en-US" altLang="en-US" b="1" dirty="0">
                <a:solidFill>
                  <a:srgbClr val="FF0000"/>
                </a:solidFill>
              </a:rPr>
              <a:t> total </a:t>
            </a:r>
            <a:r>
              <a:rPr lang="en-US" altLang="en-US" b="1" dirty="0" smtClean="0">
                <a:solidFill>
                  <a:srgbClr val="FF0000"/>
                </a:solidFill>
              </a:rPr>
              <a:t>domination </a:t>
            </a:r>
            <a:r>
              <a:rPr lang="en-US" altLang="en-US" b="1" dirty="0">
                <a:solidFill>
                  <a:srgbClr val="FF0000"/>
                </a:solidFill>
              </a:rPr>
              <a:t>number</a:t>
            </a:r>
            <a:r>
              <a:rPr lang="en-US" altLang="en-US" i="0" dirty="0">
                <a:solidFill>
                  <a:srgbClr val="FF0000"/>
                </a:solidFill>
              </a:rPr>
              <a:t>, </a:t>
            </a:r>
            <a:r>
              <a:rPr lang="el-GR" altLang="en-US" dirty="0" smtClean="0">
                <a:solidFill>
                  <a:srgbClr val="FF0000"/>
                </a:solidFill>
              </a:rPr>
              <a:t>γ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×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k,t</a:t>
            </a:r>
            <a:r>
              <a:rPr lang="en-US" altLang="en-US" i="0" dirty="0" smtClean="0">
                <a:solidFill>
                  <a:srgbClr val="FF0000"/>
                </a:solidFill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G</a:t>
            </a:r>
            <a:r>
              <a:rPr lang="en-US" altLang="en-US" i="0" dirty="0" smtClean="0">
                <a:solidFill>
                  <a:srgbClr val="FF0000"/>
                </a:solidFill>
              </a:rPr>
              <a:t>) </a:t>
            </a:r>
            <a:r>
              <a:rPr lang="en-US" altLang="en-US" i="0" dirty="0"/>
              <a:t>of a graph </a:t>
            </a:r>
            <a:r>
              <a:rPr lang="en-US" altLang="en-US" dirty="0"/>
              <a:t>G </a:t>
            </a:r>
            <a:r>
              <a:rPr lang="en-US" altLang="en-US" i="0" dirty="0"/>
              <a:t>is the minimum cardinality of a </a:t>
            </a:r>
            <a:r>
              <a:rPr lang="en-US" altLang="en-US" dirty="0"/>
              <a:t>k</a:t>
            </a:r>
            <a:r>
              <a:rPr lang="en-US" altLang="en-US" i="0" dirty="0"/>
              <a:t>-</a:t>
            </a:r>
            <a:r>
              <a:rPr lang="en-US" altLang="en-US" i="0" dirty="0" err="1"/>
              <a:t>tuple</a:t>
            </a:r>
            <a:r>
              <a:rPr lang="en-US" altLang="en-US" i="0" dirty="0"/>
              <a:t> total </a:t>
            </a:r>
            <a:r>
              <a:rPr lang="en-US" altLang="en-US" i="0" dirty="0" smtClean="0"/>
              <a:t>dominating </a:t>
            </a:r>
            <a:r>
              <a:rPr lang="en-US" altLang="en-US" i="0" dirty="0"/>
              <a:t>set.</a:t>
            </a:r>
            <a:endParaRPr lang="en-US" altLang="en-US" dirty="0"/>
          </a:p>
        </p:txBody>
      </p:sp>
      <p:cxnSp>
        <p:nvCxnSpPr>
          <p:cNvPr id="17" name="Straight Connector 23"/>
          <p:cNvCxnSpPr>
            <a:cxnSpLocks noChangeShapeType="1"/>
            <a:endCxn id="28" idx="6"/>
          </p:cNvCxnSpPr>
          <p:nvPr/>
        </p:nvCxnSpPr>
        <p:spPr bwMode="auto">
          <a:xfrm>
            <a:off x="3127375" y="4318000"/>
            <a:ext cx="1651000" cy="966788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Straight Connector 26"/>
          <p:cNvCxnSpPr>
            <a:cxnSpLocks noChangeShapeType="1"/>
          </p:cNvCxnSpPr>
          <p:nvPr/>
        </p:nvCxnSpPr>
        <p:spPr bwMode="auto">
          <a:xfrm flipH="1" flipV="1">
            <a:off x="4572000" y="4724400"/>
            <a:ext cx="178664" cy="629390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" name="Straight Connector 27"/>
          <p:cNvCxnSpPr>
            <a:cxnSpLocks noChangeShapeType="1"/>
            <a:endCxn id="25" idx="5"/>
          </p:cNvCxnSpPr>
          <p:nvPr/>
        </p:nvCxnSpPr>
        <p:spPr bwMode="auto">
          <a:xfrm>
            <a:off x="3105150" y="4306888"/>
            <a:ext cx="1493838" cy="447675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2" name="Straight Connector 28"/>
          <p:cNvCxnSpPr>
            <a:cxnSpLocks noChangeShapeType="1"/>
          </p:cNvCxnSpPr>
          <p:nvPr/>
        </p:nvCxnSpPr>
        <p:spPr bwMode="auto">
          <a:xfrm>
            <a:off x="5105400" y="4343400"/>
            <a:ext cx="514350" cy="14287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3" name="Straight Connector 29"/>
          <p:cNvCxnSpPr>
            <a:cxnSpLocks noChangeShapeType="1"/>
            <a:endCxn id="32" idx="7"/>
          </p:cNvCxnSpPr>
          <p:nvPr/>
        </p:nvCxnSpPr>
        <p:spPr bwMode="auto">
          <a:xfrm flipV="1">
            <a:off x="3140075" y="3841750"/>
            <a:ext cx="652463" cy="439738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4" name="Straight Connector 30"/>
          <p:cNvCxnSpPr>
            <a:cxnSpLocks noChangeShapeType="1"/>
          </p:cNvCxnSpPr>
          <p:nvPr/>
        </p:nvCxnSpPr>
        <p:spPr bwMode="auto">
          <a:xfrm flipV="1">
            <a:off x="4648200" y="5029200"/>
            <a:ext cx="457200" cy="301678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4502150" y="463391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5029200" y="4953000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4664075" y="52133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5029200" y="4953000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0" name="Oval 36"/>
          <p:cNvSpPr>
            <a:spLocks noChangeArrowheads="1"/>
          </p:cNvSpPr>
          <p:nvPr/>
        </p:nvSpPr>
        <p:spPr bwMode="auto">
          <a:xfrm>
            <a:off x="5715000" y="51054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5029200" y="42672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2" name="Oval 46"/>
          <p:cNvSpPr>
            <a:spLocks noChangeArrowheads="1"/>
          </p:cNvSpPr>
          <p:nvPr/>
        </p:nvSpPr>
        <p:spPr bwMode="auto">
          <a:xfrm>
            <a:off x="3695700" y="382111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3" name="TextBox 52"/>
          <p:cNvSpPr txBox="1">
            <a:spLocks noChangeArrowheads="1"/>
          </p:cNvSpPr>
          <p:nvPr/>
        </p:nvSpPr>
        <p:spPr bwMode="auto">
          <a:xfrm>
            <a:off x="7467600" y="4151313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smtClean="0"/>
              <a:t>k=2</a:t>
            </a:r>
            <a:endParaRPr lang="en-US" altLang="en-US" dirty="0"/>
          </a:p>
        </p:txBody>
      </p:sp>
      <p:graphicFrame>
        <p:nvGraphicFramePr>
          <p:cNvPr id="34" name="Diagram 33"/>
          <p:cNvGraphicFramePr/>
          <p:nvPr/>
        </p:nvGraphicFramePr>
        <p:xfrm>
          <a:off x="685800" y="304800"/>
          <a:ext cx="77724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Rectangle 34"/>
          <p:cNvSpPr/>
          <p:nvPr/>
        </p:nvSpPr>
        <p:spPr>
          <a:xfrm>
            <a:off x="838200" y="12954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i="0" dirty="0" smtClean="0"/>
              <a:t>The </a:t>
            </a:r>
            <a:r>
              <a:rPr lang="en-US" altLang="en-US" b="1" dirty="0" smtClean="0">
                <a:solidFill>
                  <a:srgbClr val="FF0000"/>
                </a:solidFill>
              </a:rPr>
              <a:t>k</a:t>
            </a:r>
            <a:r>
              <a:rPr lang="en-US" altLang="en-US" b="1" i="0" dirty="0" smtClean="0">
                <a:solidFill>
                  <a:srgbClr val="FF0000"/>
                </a:solidFill>
              </a:rPr>
              <a:t>-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tuple</a:t>
            </a:r>
            <a:r>
              <a:rPr lang="en-US" altLang="en-US" b="1" dirty="0" smtClean="0">
                <a:solidFill>
                  <a:srgbClr val="FF0000"/>
                </a:solidFill>
              </a:rPr>
              <a:t> total dominating set</a:t>
            </a:r>
            <a:r>
              <a:rPr lang="en-US" altLang="en-US" i="0" dirty="0" smtClean="0">
                <a:solidFill>
                  <a:srgbClr val="FF0000"/>
                </a:solidFill>
              </a:rPr>
              <a:t> </a:t>
            </a:r>
            <a:r>
              <a:rPr lang="en-US" altLang="en-US" i="0" dirty="0" smtClean="0"/>
              <a:t>of a graph </a:t>
            </a:r>
            <a:r>
              <a:rPr lang="en-US" altLang="en-US" dirty="0" smtClean="0"/>
              <a:t>G </a:t>
            </a:r>
            <a:r>
              <a:rPr lang="en-US" altLang="en-US" i="0" dirty="0" smtClean="0"/>
              <a:t>is a</a:t>
            </a:r>
          </a:p>
          <a:p>
            <a:pPr algn="l"/>
            <a:r>
              <a:rPr lang="en-US" altLang="en-US" i="0" dirty="0" smtClean="0"/>
              <a:t> subset </a:t>
            </a:r>
            <a:r>
              <a:rPr lang="en-US" altLang="en-US" dirty="0" smtClean="0"/>
              <a:t>S ⊆ V </a:t>
            </a:r>
            <a:r>
              <a:rPr lang="en-US" altLang="en-US" i="0" dirty="0" smtClean="0"/>
              <a:t>with this property that every vertex in </a:t>
            </a:r>
            <a:r>
              <a:rPr lang="en-US" altLang="en-US" dirty="0" smtClean="0"/>
              <a:t>V </a:t>
            </a:r>
            <a:r>
              <a:rPr lang="en-US" altLang="en-US" i="0" dirty="0" smtClean="0"/>
              <a:t>has at </a:t>
            </a:r>
          </a:p>
          <a:p>
            <a:pPr algn="l"/>
            <a:r>
              <a:rPr lang="en-US" altLang="en-US" i="0" dirty="0" smtClean="0"/>
              <a:t>least </a:t>
            </a:r>
            <a:r>
              <a:rPr lang="en-US" altLang="en-US" dirty="0" smtClean="0"/>
              <a:t>k </a:t>
            </a:r>
            <a:r>
              <a:rPr lang="en-US" altLang="en-US" i="0" dirty="0" smtClean="0"/>
              <a:t>neighbors in </a:t>
            </a:r>
            <a:r>
              <a:rPr lang="en-US" altLang="en-US" dirty="0" smtClean="0"/>
              <a:t>S .</a:t>
            </a:r>
            <a:endParaRPr lang="en-US" dirty="0"/>
          </a:p>
        </p:txBody>
      </p:sp>
      <p:cxnSp>
        <p:nvCxnSpPr>
          <p:cNvPr id="39" name="Straight Connector 30"/>
          <p:cNvCxnSpPr>
            <a:cxnSpLocks noChangeShapeType="1"/>
            <a:endCxn id="30" idx="3"/>
          </p:cNvCxnSpPr>
          <p:nvPr/>
        </p:nvCxnSpPr>
        <p:spPr bwMode="auto">
          <a:xfrm>
            <a:off x="5105401" y="5029200"/>
            <a:ext cx="626338" cy="196797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8" name="Straight Connector 30"/>
          <p:cNvCxnSpPr>
            <a:cxnSpLocks noChangeShapeType="1"/>
            <a:endCxn id="13" idx="5"/>
          </p:cNvCxnSpPr>
          <p:nvPr/>
        </p:nvCxnSpPr>
        <p:spPr bwMode="auto">
          <a:xfrm rot="16200000" flipV="1">
            <a:off x="5307348" y="4697747"/>
            <a:ext cx="823966" cy="143739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5" name="Straight Connector 30"/>
          <p:cNvCxnSpPr>
            <a:cxnSpLocks noChangeShapeType="1"/>
          </p:cNvCxnSpPr>
          <p:nvPr/>
        </p:nvCxnSpPr>
        <p:spPr bwMode="auto">
          <a:xfrm rot="10800000" flipV="1">
            <a:off x="4648200" y="4343400"/>
            <a:ext cx="457200" cy="319554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77" name="Straight Connector 23"/>
          <p:cNvCxnSpPr>
            <a:cxnSpLocks noChangeShapeType="1"/>
            <a:endCxn id="28" idx="3"/>
          </p:cNvCxnSpPr>
          <p:nvPr/>
        </p:nvCxnSpPr>
        <p:spPr bwMode="auto">
          <a:xfrm flipV="1">
            <a:off x="3886200" y="5333947"/>
            <a:ext cx="794614" cy="53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82" name="Straight Connector 23"/>
          <p:cNvCxnSpPr>
            <a:cxnSpLocks noChangeShapeType="1"/>
            <a:stCxn id="32" idx="4"/>
            <a:endCxn id="25" idx="1"/>
          </p:cNvCxnSpPr>
          <p:nvPr/>
        </p:nvCxnSpPr>
        <p:spPr bwMode="auto">
          <a:xfrm rot="16200000" flipH="1">
            <a:off x="3789767" y="3925482"/>
            <a:ext cx="692204" cy="766039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86" name="Straight Connector 23"/>
          <p:cNvCxnSpPr>
            <a:cxnSpLocks noChangeShapeType="1"/>
            <a:stCxn id="10" idx="6"/>
            <a:endCxn id="25" idx="4"/>
          </p:cNvCxnSpPr>
          <p:nvPr/>
        </p:nvCxnSpPr>
        <p:spPr bwMode="auto">
          <a:xfrm flipV="1">
            <a:off x="3924300" y="4775200"/>
            <a:ext cx="635000" cy="553244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7D0EAF6E-EC73-432A-8A8A-D80A89EBA21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2438400"/>
            <a:ext cx="6477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 Theorem 2  </a:t>
            </a:r>
            <a:r>
              <a:rPr lang="en-US" b="1" dirty="0" smtClean="0"/>
              <a:t>(</a:t>
            </a:r>
            <a:r>
              <a:rPr lang="en-US" altLang="en-US" i="0" dirty="0" smtClean="0">
                <a:solidFill>
                  <a:srgbClr val="152BF9"/>
                </a:solidFill>
              </a:rPr>
              <a:t>A.P. </a:t>
            </a:r>
            <a:r>
              <a:rPr lang="en-US" altLang="en-US" i="0" dirty="0" err="1" smtClean="0">
                <a:solidFill>
                  <a:srgbClr val="152BF9"/>
                </a:solidFill>
              </a:rPr>
              <a:t>Kazemi</a:t>
            </a:r>
            <a:r>
              <a:rPr lang="en-US" altLang="en-US" i="0" dirty="0" smtClean="0">
                <a:solidFill>
                  <a:srgbClr val="152BF9"/>
                </a:solidFill>
              </a:rPr>
              <a:t> et al-2012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/>
              <a:t>If G is a graph with minimum degree at least k on n vertices and with m edges, then </a:t>
            </a:r>
          </a:p>
          <a:p>
            <a:pPr algn="l"/>
            <a:r>
              <a:rPr lang="en-US" altLang="en-US" b="1" dirty="0" smtClean="0"/>
              <a:t>                 </a:t>
            </a:r>
          </a:p>
          <a:p>
            <a:pPr algn="l"/>
            <a:r>
              <a:rPr lang="en-US" altLang="en-US" b="1" dirty="0" smtClean="0"/>
              <a:t>                        </a:t>
            </a:r>
            <a:r>
              <a:rPr lang="el-GR" altLang="en-US" b="1" dirty="0" smtClean="0"/>
              <a:t>γ</a:t>
            </a:r>
            <a:r>
              <a:rPr lang="en-US" altLang="en-US" b="1" baseline="-25000" dirty="0" smtClean="0"/>
              <a:t>×</a:t>
            </a:r>
            <a:r>
              <a:rPr lang="en-US" altLang="en-US" b="1" baseline="-25000" dirty="0" err="1" smtClean="0"/>
              <a:t>k,t</a:t>
            </a:r>
            <a:r>
              <a:rPr lang="en-US" altLang="en-US" b="1" i="0" dirty="0" smtClean="0"/>
              <a:t>(</a:t>
            </a:r>
            <a:r>
              <a:rPr lang="en-US" altLang="en-US" b="1" dirty="0" smtClean="0"/>
              <a:t>G</a:t>
            </a:r>
            <a:r>
              <a:rPr lang="en-US" altLang="en-US" b="1" i="0" dirty="0" smtClean="0"/>
              <a:t>) </a:t>
            </a:r>
            <a:r>
              <a:rPr lang="en-US" altLang="en-US" b="1" dirty="0" smtClean="0"/>
              <a:t>≥ 2 (n- (m/k)) .</a:t>
            </a:r>
          </a:p>
          <a:p>
            <a:pPr algn="l"/>
            <a:endParaRPr lang="en-US" altLang="en-US" b="1" dirty="0" smtClean="0"/>
          </a:p>
          <a:p>
            <a:pPr algn="l"/>
            <a:r>
              <a:rPr lang="en-US" altLang="en-US" b="1" dirty="0" smtClean="0"/>
              <a:t>This bound is sharp.</a:t>
            </a:r>
          </a:p>
          <a:p>
            <a:pPr algn="l"/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28600"/>
          <a:ext cx="7315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2A5025-2E43-46DF-9508-15D61A26F007}" type="slidenum">
              <a:rPr lang="en-US" altLang="en-US" sz="1400" i="0"/>
              <a:pPr algn="r"/>
              <a:t>12</a:t>
            </a:fld>
            <a:endParaRPr lang="en-US" altLang="en-US" sz="1400" i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2057400" y="3554413"/>
            <a:ext cx="4708525" cy="2693987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4267200" y="3984625"/>
            <a:ext cx="1828800" cy="1833563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09800" y="35814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G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356100" y="369252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048000" y="42100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991100" y="42497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810000" y="52578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12" name="Straight Connector 7"/>
          <p:cNvCxnSpPr>
            <a:cxnSpLocks noChangeShapeType="1"/>
            <a:stCxn id="9" idx="6"/>
          </p:cNvCxnSpPr>
          <p:nvPr/>
        </p:nvCxnSpPr>
        <p:spPr bwMode="auto">
          <a:xfrm>
            <a:off x="3162300" y="4281488"/>
            <a:ext cx="1847850" cy="42862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3" name="Straight Connector 19"/>
          <p:cNvCxnSpPr>
            <a:cxnSpLocks noChangeShapeType="1"/>
            <a:endCxn id="11" idx="1"/>
          </p:cNvCxnSpPr>
          <p:nvPr/>
        </p:nvCxnSpPr>
        <p:spPr bwMode="auto">
          <a:xfrm rot="16200000" flipH="1">
            <a:off x="2969824" y="4421575"/>
            <a:ext cx="1011291" cy="702539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4" name="Straight Connector 21"/>
          <p:cNvCxnSpPr>
            <a:cxnSpLocks noChangeShapeType="1"/>
            <a:stCxn id="10" idx="6"/>
          </p:cNvCxnSpPr>
          <p:nvPr/>
        </p:nvCxnSpPr>
        <p:spPr bwMode="auto">
          <a:xfrm>
            <a:off x="5105400" y="4319588"/>
            <a:ext cx="612775" cy="420687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12800" y="838200"/>
            <a:ext cx="7086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>
                <a:solidFill>
                  <a:srgbClr val="152BF9"/>
                </a:solidFill>
              </a:rPr>
              <a:t>A.P. </a:t>
            </a:r>
            <a:r>
              <a:rPr lang="en-US" altLang="en-US" i="0" dirty="0" err="1">
                <a:solidFill>
                  <a:srgbClr val="152BF9"/>
                </a:solidFill>
              </a:rPr>
              <a:t>Kazemi</a:t>
            </a:r>
            <a:r>
              <a:rPr lang="en-US" altLang="en-US" i="0" dirty="0">
                <a:solidFill>
                  <a:srgbClr val="152BF9"/>
                </a:solidFill>
              </a:rPr>
              <a:t> (</a:t>
            </a:r>
            <a:r>
              <a:rPr lang="en-US" altLang="en-US" i="0" dirty="0" smtClean="0">
                <a:solidFill>
                  <a:srgbClr val="152BF9"/>
                </a:solidFill>
              </a:rPr>
              <a:t>2014)</a:t>
            </a:r>
          </a:p>
          <a:p>
            <a:pPr algn="l"/>
            <a:r>
              <a:rPr lang="en-US" altLang="en-US" i="0" dirty="0" smtClean="0"/>
              <a:t>The </a:t>
            </a:r>
            <a:r>
              <a:rPr lang="en-US" altLang="en-US" b="1" dirty="0" smtClean="0">
                <a:solidFill>
                  <a:srgbClr val="FF0000"/>
                </a:solidFill>
              </a:rPr>
              <a:t>k</a:t>
            </a:r>
            <a:r>
              <a:rPr lang="en-US" altLang="en-US" b="1" i="0" dirty="0" smtClean="0">
                <a:solidFill>
                  <a:srgbClr val="FF0000"/>
                </a:solidFill>
              </a:rPr>
              <a:t>-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tuple</a:t>
            </a:r>
            <a:r>
              <a:rPr lang="en-US" altLang="en-US" b="1" dirty="0" smtClean="0">
                <a:solidFill>
                  <a:srgbClr val="FF0000"/>
                </a:solidFill>
              </a:rPr>
              <a:t>  restrained dominating set</a:t>
            </a:r>
            <a:r>
              <a:rPr lang="en-US" altLang="en-US" i="0" dirty="0" smtClean="0">
                <a:solidFill>
                  <a:srgbClr val="FF0000"/>
                </a:solidFill>
              </a:rPr>
              <a:t> </a:t>
            </a:r>
            <a:r>
              <a:rPr lang="en-US" altLang="en-US" i="0" dirty="0" smtClean="0"/>
              <a:t>of a graph </a:t>
            </a:r>
            <a:r>
              <a:rPr lang="en-US" altLang="en-US" dirty="0" smtClean="0"/>
              <a:t>G </a:t>
            </a:r>
            <a:r>
              <a:rPr lang="en-US" altLang="en-US" i="0" dirty="0" smtClean="0"/>
              <a:t>is a</a:t>
            </a:r>
          </a:p>
          <a:p>
            <a:pPr algn="l"/>
            <a:r>
              <a:rPr lang="en-US" altLang="en-US" i="0" dirty="0" smtClean="0"/>
              <a:t> subset </a:t>
            </a:r>
            <a:r>
              <a:rPr lang="en-US" altLang="en-US" dirty="0" smtClean="0"/>
              <a:t>S ⊆ V </a:t>
            </a:r>
            <a:r>
              <a:rPr lang="en-US" altLang="en-US" i="0" dirty="0" smtClean="0"/>
              <a:t>with this property that every vertex in </a:t>
            </a:r>
            <a:r>
              <a:rPr lang="en-US" altLang="en-US" dirty="0" smtClean="0"/>
              <a:t>V –S </a:t>
            </a:r>
            <a:r>
              <a:rPr lang="en-US" altLang="en-US" i="0" dirty="0" smtClean="0"/>
              <a:t>has at </a:t>
            </a:r>
          </a:p>
          <a:p>
            <a:pPr algn="l"/>
            <a:r>
              <a:rPr lang="en-US" altLang="en-US" i="0" dirty="0" smtClean="0"/>
              <a:t>least </a:t>
            </a:r>
            <a:r>
              <a:rPr lang="en-US" altLang="en-US" dirty="0" smtClean="0"/>
              <a:t>k </a:t>
            </a:r>
            <a:r>
              <a:rPr lang="en-US" altLang="en-US" i="0" dirty="0" smtClean="0"/>
              <a:t>neighbors in </a:t>
            </a:r>
            <a:r>
              <a:rPr lang="en-US" altLang="en-US" dirty="0" smtClean="0"/>
              <a:t>V-S </a:t>
            </a:r>
            <a:r>
              <a:rPr lang="en-US" altLang="en-US" i="0" dirty="0" smtClean="0"/>
              <a:t>and to at least </a:t>
            </a:r>
            <a:r>
              <a:rPr lang="en-US" altLang="en-US" dirty="0" smtClean="0"/>
              <a:t>k</a:t>
            </a:r>
            <a:r>
              <a:rPr lang="en-US" altLang="en-US" i="0" dirty="0" smtClean="0"/>
              <a:t> vertices in </a:t>
            </a:r>
            <a:r>
              <a:rPr lang="en-US" altLang="en-US" dirty="0" smtClean="0"/>
              <a:t>S</a:t>
            </a:r>
            <a:r>
              <a:rPr lang="en-US" altLang="en-US" i="0" dirty="0" smtClean="0"/>
              <a:t> and every vertex in </a:t>
            </a:r>
            <a:r>
              <a:rPr lang="en-US" altLang="en-US" dirty="0" smtClean="0"/>
              <a:t>S </a:t>
            </a:r>
            <a:r>
              <a:rPr lang="en-US" altLang="en-US" i="0" dirty="0" smtClean="0"/>
              <a:t>has at least </a:t>
            </a:r>
            <a:r>
              <a:rPr lang="en-US" altLang="en-US" dirty="0" smtClean="0"/>
              <a:t>k</a:t>
            </a:r>
            <a:r>
              <a:rPr lang="fa-IR" altLang="en-US" dirty="0" smtClean="0"/>
              <a:t>-</a:t>
            </a:r>
            <a:r>
              <a:rPr lang="en-US" altLang="en-US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i="0" dirty="0" smtClean="0"/>
              <a:t>neighbors in </a:t>
            </a:r>
            <a:r>
              <a:rPr lang="en-US" altLang="en-US" dirty="0" smtClean="0"/>
              <a:t>S</a:t>
            </a:r>
            <a:r>
              <a:rPr lang="en-US" altLang="en-US" i="0" dirty="0" smtClean="0"/>
              <a:t>. </a:t>
            </a:r>
            <a:endParaRPr lang="en-US" altLang="en-US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38200" y="24384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k</a:t>
            </a:r>
            <a:r>
              <a:rPr lang="en-US" altLang="en-US" b="1" i="0" dirty="0">
                <a:solidFill>
                  <a:srgbClr val="FF0000"/>
                </a:solidFill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</a:rPr>
              <a:t>tuple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restrained </a:t>
            </a:r>
            <a:r>
              <a:rPr lang="en-US" altLang="en-US" b="1" dirty="0">
                <a:solidFill>
                  <a:srgbClr val="FF0000"/>
                </a:solidFill>
              </a:rPr>
              <a:t>domination number</a:t>
            </a:r>
            <a:r>
              <a:rPr lang="en-US" altLang="en-US" i="0" dirty="0">
                <a:solidFill>
                  <a:srgbClr val="FF0000"/>
                </a:solidFill>
              </a:rPr>
              <a:t>, </a:t>
            </a:r>
            <a:r>
              <a:rPr lang="el-GR" altLang="en-US" dirty="0">
                <a:solidFill>
                  <a:srgbClr val="FF0000"/>
                </a:solidFill>
              </a:rPr>
              <a:t>γ</a:t>
            </a:r>
            <a:r>
              <a:rPr lang="en-US" altLang="en-US" baseline="30000" dirty="0" err="1" smtClean="0">
                <a:solidFill>
                  <a:srgbClr val="FF0000"/>
                </a:solidFill>
              </a:rPr>
              <a:t>r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×k</a:t>
            </a:r>
            <a:r>
              <a:rPr lang="en-US" altLang="en-US" i="0" dirty="0" smtClean="0">
                <a:solidFill>
                  <a:srgbClr val="FF0000"/>
                </a:solidFill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G</a:t>
            </a:r>
            <a:r>
              <a:rPr lang="en-US" altLang="en-US" i="0" dirty="0">
                <a:solidFill>
                  <a:srgbClr val="FF0000"/>
                </a:solidFill>
              </a:rPr>
              <a:t>), </a:t>
            </a:r>
            <a:r>
              <a:rPr lang="en-US" altLang="en-US" i="0" dirty="0"/>
              <a:t>of a graph </a:t>
            </a:r>
            <a:r>
              <a:rPr lang="en-US" altLang="en-US" dirty="0"/>
              <a:t>G </a:t>
            </a:r>
            <a:r>
              <a:rPr lang="en-US" altLang="en-US" i="0" dirty="0"/>
              <a:t>is the minimum cardinality of a </a:t>
            </a:r>
            <a:r>
              <a:rPr lang="en-US" altLang="en-US" dirty="0" smtClean="0"/>
              <a:t>k</a:t>
            </a:r>
            <a:r>
              <a:rPr lang="en-US" altLang="en-US" i="0" dirty="0" smtClean="0"/>
              <a:t>-</a:t>
            </a:r>
            <a:r>
              <a:rPr lang="en-US" altLang="en-US" i="0" dirty="0" err="1" smtClean="0"/>
              <a:t>tuple</a:t>
            </a:r>
            <a:r>
              <a:rPr lang="en-US" altLang="en-US" i="0" dirty="0" smtClean="0"/>
              <a:t> </a:t>
            </a:r>
            <a:r>
              <a:rPr lang="en-US" altLang="en-US" i="0" dirty="0"/>
              <a:t>restrained dominating set.</a:t>
            </a:r>
            <a:endParaRPr lang="en-US" altLang="en-US" dirty="0"/>
          </a:p>
        </p:txBody>
      </p:sp>
      <p:cxnSp>
        <p:nvCxnSpPr>
          <p:cNvPr id="17" name="Straight Connector 23"/>
          <p:cNvCxnSpPr>
            <a:cxnSpLocks noChangeShapeType="1"/>
            <a:endCxn id="26" idx="6"/>
          </p:cNvCxnSpPr>
          <p:nvPr/>
        </p:nvCxnSpPr>
        <p:spPr bwMode="auto">
          <a:xfrm>
            <a:off x="3127375" y="4318000"/>
            <a:ext cx="1651000" cy="966788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8" name="Straight Connector 24"/>
          <p:cNvCxnSpPr>
            <a:cxnSpLocks noChangeShapeType="1"/>
            <a:endCxn id="9" idx="6"/>
          </p:cNvCxnSpPr>
          <p:nvPr/>
        </p:nvCxnSpPr>
        <p:spPr bwMode="auto">
          <a:xfrm flipV="1">
            <a:off x="2543175" y="4281488"/>
            <a:ext cx="619125" cy="658812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9" name="Straight Connector 25"/>
          <p:cNvCxnSpPr>
            <a:cxnSpLocks noChangeShapeType="1"/>
            <a:endCxn id="11" idx="2"/>
          </p:cNvCxnSpPr>
          <p:nvPr/>
        </p:nvCxnSpPr>
        <p:spPr bwMode="auto">
          <a:xfrm>
            <a:off x="2590800" y="4953000"/>
            <a:ext cx="1219200" cy="375444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1" name="Straight Connector 27"/>
          <p:cNvCxnSpPr>
            <a:cxnSpLocks noChangeShapeType="1"/>
            <a:endCxn id="24" idx="5"/>
          </p:cNvCxnSpPr>
          <p:nvPr/>
        </p:nvCxnSpPr>
        <p:spPr bwMode="auto">
          <a:xfrm>
            <a:off x="3105150" y="4306888"/>
            <a:ext cx="1493838" cy="447675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2" name="Straight Connector 29"/>
          <p:cNvCxnSpPr>
            <a:cxnSpLocks noChangeShapeType="1"/>
            <a:stCxn id="11" idx="6"/>
            <a:endCxn id="26" idx="3"/>
          </p:cNvCxnSpPr>
          <p:nvPr/>
        </p:nvCxnSpPr>
        <p:spPr bwMode="auto">
          <a:xfrm>
            <a:off x="3924300" y="5328444"/>
            <a:ext cx="756514" cy="5503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Straight Connector 30"/>
          <p:cNvCxnSpPr>
            <a:cxnSpLocks noChangeShapeType="1"/>
            <a:stCxn id="27" idx="4"/>
            <a:endCxn id="28" idx="6"/>
          </p:cNvCxnSpPr>
          <p:nvPr/>
        </p:nvCxnSpPr>
        <p:spPr bwMode="auto">
          <a:xfrm rot="5400000">
            <a:off x="5390753" y="4677172"/>
            <a:ext cx="210344" cy="400050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4502150" y="463391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2489200" y="486886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4664075" y="52133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5638800" y="46307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5181600" y="4911725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7467600" y="4151313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smtClean="0"/>
              <a:t>k=2</a:t>
            </a:r>
            <a:endParaRPr lang="en-US" altLang="en-US" dirty="0"/>
          </a:p>
        </p:txBody>
      </p:sp>
      <p:graphicFrame>
        <p:nvGraphicFramePr>
          <p:cNvPr id="30" name="Diagram 29"/>
          <p:cNvGraphicFramePr/>
          <p:nvPr/>
        </p:nvGraphicFramePr>
        <p:xfrm>
          <a:off x="685800" y="304800"/>
          <a:ext cx="7772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2" name="Straight Connector 29"/>
          <p:cNvCxnSpPr>
            <a:cxnSpLocks noChangeShapeType="1"/>
            <a:stCxn id="11" idx="6"/>
            <a:endCxn id="24" idx="4"/>
          </p:cNvCxnSpPr>
          <p:nvPr/>
        </p:nvCxnSpPr>
        <p:spPr bwMode="auto">
          <a:xfrm flipV="1">
            <a:off x="3924300" y="4775200"/>
            <a:ext cx="635000" cy="553244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3" name="Straight Connector 26"/>
          <p:cNvCxnSpPr>
            <a:cxnSpLocks noChangeShapeType="1"/>
            <a:stCxn id="10" idx="4"/>
            <a:endCxn id="26" idx="0"/>
          </p:cNvCxnSpPr>
          <p:nvPr/>
        </p:nvCxnSpPr>
        <p:spPr bwMode="auto">
          <a:xfrm rot="5400000">
            <a:off x="4473576" y="4638675"/>
            <a:ext cx="822325" cy="327025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4" name="Straight Connector 7"/>
          <p:cNvCxnSpPr>
            <a:cxnSpLocks noChangeShapeType="1"/>
            <a:stCxn id="25" idx="6"/>
            <a:endCxn id="28" idx="2"/>
          </p:cNvCxnSpPr>
          <p:nvPr/>
        </p:nvCxnSpPr>
        <p:spPr bwMode="auto">
          <a:xfrm>
            <a:off x="2603500" y="4939507"/>
            <a:ext cx="2578100" cy="42862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5" name="Straight Connector 7"/>
          <p:cNvCxnSpPr>
            <a:cxnSpLocks noChangeShapeType="1"/>
            <a:stCxn id="25" idx="6"/>
            <a:endCxn id="10" idx="2"/>
          </p:cNvCxnSpPr>
          <p:nvPr/>
        </p:nvCxnSpPr>
        <p:spPr bwMode="auto">
          <a:xfrm flipV="1">
            <a:off x="2603500" y="4320382"/>
            <a:ext cx="2387600" cy="619125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6" name="Straight Connector 30"/>
          <p:cNvCxnSpPr>
            <a:cxnSpLocks noChangeShapeType="1"/>
            <a:stCxn id="28" idx="2"/>
            <a:endCxn id="24" idx="5"/>
          </p:cNvCxnSpPr>
          <p:nvPr/>
        </p:nvCxnSpPr>
        <p:spPr bwMode="auto">
          <a:xfrm rot="10800000">
            <a:off x="4599712" y="4754509"/>
            <a:ext cx="581889" cy="227860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7D0EAF6E-EC73-432A-8A8A-D80A89EBA21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2438400"/>
            <a:ext cx="647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 Theorem 8 </a:t>
            </a:r>
            <a:r>
              <a:rPr lang="en-US" b="1" dirty="0" smtClean="0"/>
              <a:t>( </a:t>
            </a:r>
            <a:r>
              <a:rPr lang="en-US" altLang="en-US" i="0" dirty="0" err="1" smtClean="0">
                <a:solidFill>
                  <a:srgbClr val="152BF9"/>
                </a:solidFill>
              </a:rPr>
              <a:t>Adel.P</a:t>
            </a:r>
            <a:r>
              <a:rPr lang="en-US" altLang="en-US" i="0" dirty="0" smtClean="0">
                <a:solidFill>
                  <a:srgbClr val="152BF9"/>
                </a:solidFill>
              </a:rPr>
              <a:t> . Kazemi-2014 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/>
              <a:t>If G is a graph with minimum degree at least k-1 on n vertices and with m edges, then </a:t>
            </a:r>
          </a:p>
          <a:p>
            <a:pPr algn="l"/>
            <a:r>
              <a:rPr lang="en-US" altLang="en-US" b="1" dirty="0" smtClean="0"/>
              <a:t>                 </a:t>
            </a:r>
          </a:p>
          <a:p>
            <a:pPr algn="l"/>
            <a:r>
              <a:rPr lang="en-US" altLang="en-US" b="1" dirty="0" smtClean="0"/>
              <a:t>                        </a:t>
            </a:r>
            <a:r>
              <a:rPr lang="el-GR" altLang="en-US" b="1" dirty="0" smtClean="0"/>
              <a:t>γ</a:t>
            </a:r>
            <a:r>
              <a:rPr lang="en-US" altLang="en-US" b="1" baseline="30000" dirty="0" err="1" smtClean="0"/>
              <a:t>r</a:t>
            </a:r>
            <a:r>
              <a:rPr lang="en-US" altLang="en-US" b="1" baseline="-25000" dirty="0" err="1" smtClean="0"/>
              <a:t>×k</a:t>
            </a:r>
            <a:r>
              <a:rPr lang="en-US" altLang="en-US" b="1" i="0" dirty="0" smtClean="0"/>
              <a:t>(</a:t>
            </a:r>
            <a:r>
              <a:rPr lang="en-US" altLang="en-US" b="1" dirty="0" smtClean="0"/>
              <a:t>G</a:t>
            </a:r>
            <a:r>
              <a:rPr lang="en-US" altLang="en-US" b="1" i="0" dirty="0" smtClean="0"/>
              <a:t>) </a:t>
            </a:r>
            <a:r>
              <a:rPr lang="en-US" altLang="en-US" b="1" dirty="0" smtClean="0"/>
              <a:t>≥ (</a:t>
            </a:r>
            <a:r>
              <a:rPr lang="en-US" altLang="en-US" b="1" i="0" dirty="0" smtClean="0"/>
              <a:t>3</a:t>
            </a:r>
            <a:r>
              <a:rPr lang="en-US" altLang="en-US" b="1" dirty="0" smtClean="0"/>
              <a:t>kn-2m)/2k+1</a:t>
            </a:r>
          </a:p>
          <a:p>
            <a:pPr algn="l"/>
            <a:endParaRPr lang="en-US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228600"/>
          <a:ext cx="7315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2A5025-2E43-46DF-9508-15D61A26F007}" type="slidenum">
              <a:rPr lang="en-US" altLang="en-US" sz="1400" i="0"/>
              <a:pPr algn="r"/>
              <a:t>14</a:t>
            </a:fld>
            <a:endParaRPr lang="en-US" altLang="en-US" sz="1400" i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4" name="Oval 1"/>
          <p:cNvSpPr>
            <a:spLocks noChangeArrowheads="1"/>
          </p:cNvSpPr>
          <p:nvPr/>
        </p:nvSpPr>
        <p:spPr bwMode="auto">
          <a:xfrm>
            <a:off x="2057400" y="3554413"/>
            <a:ext cx="4708525" cy="2693987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45" name="Oval 1"/>
          <p:cNvSpPr>
            <a:spLocks noChangeArrowheads="1"/>
          </p:cNvSpPr>
          <p:nvPr/>
        </p:nvSpPr>
        <p:spPr bwMode="auto">
          <a:xfrm>
            <a:off x="4267200" y="3984625"/>
            <a:ext cx="1828800" cy="1833563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2209800" y="35814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G</a:t>
            </a: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4356100" y="369252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10248" name="Oval 5"/>
          <p:cNvSpPr>
            <a:spLocks noChangeArrowheads="1"/>
          </p:cNvSpPr>
          <p:nvPr/>
        </p:nvSpPr>
        <p:spPr bwMode="auto">
          <a:xfrm>
            <a:off x="3048000" y="42100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49" name="Oval 13"/>
          <p:cNvSpPr>
            <a:spLocks noChangeArrowheads="1"/>
          </p:cNvSpPr>
          <p:nvPr/>
        </p:nvSpPr>
        <p:spPr bwMode="auto">
          <a:xfrm>
            <a:off x="4991100" y="42497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50" name="Oval 14"/>
          <p:cNvSpPr>
            <a:spLocks noChangeArrowheads="1"/>
          </p:cNvSpPr>
          <p:nvPr/>
        </p:nvSpPr>
        <p:spPr bwMode="auto">
          <a:xfrm>
            <a:off x="3810000" y="52578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10251" name="Straight Connector 7"/>
          <p:cNvCxnSpPr>
            <a:cxnSpLocks noChangeShapeType="1"/>
            <a:stCxn id="10248" idx="6"/>
          </p:cNvCxnSpPr>
          <p:nvPr/>
        </p:nvCxnSpPr>
        <p:spPr bwMode="auto">
          <a:xfrm>
            <a:off x="3162300" y="4281488"/>
            <a:ext cx="1847850" cy="42862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0252" name="Straight Connector 19"/>
          <p:cNvCxnSpPr>
            <a:cxnSpLocks noChangeShapeType="1"/>
            <a:endCxn id="10250" idx="1"/>
          </p:cNvCxnSpPr>
          <p:nvPr/>
        </p:nvCxnSpPr>
        <p:spPr bwMode="auto">
          <a:xfrm rot="16200000" flipH="1">
            <a:off x="2969824" y="4421575"/>
            <a:ext cx="1011291" cy="702539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0254" name="Straight Connector 21"/>
          <p:cNvCxnSpPr>
            <a:cxnSpLocks noChangeShapeType="1"/>
            <a:stCxn id="10249" idx="6"/>
          </p:cNvCxnSpPr>
          <p:nvPr/>
        </p:nvCxnSpPr>
        <p:spPr bwMode="auto">
          <a:xfrm>
            <a:off x="5105400" y="4319588"/>
            <a:ext cx="612775" cy="420687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0255" name="Rectangle 1"/>
          <p:cNvSpPr>
            <a:spLocks noChangeArrowheads="1"/>
          </p:cNvSpPr>
          <p:nvPr/>
        </p:nvSpPr>
        <p:spPr bwMode="auto">
          <a:xfrm>
            <a:off x="812800" y="838200"/>
            <a:ext cx="7086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>
                <a:solidFill>
                  <a:srgbClr val="152BF9"/>
                </a:solidFill>
              </a:rPr>
              <a:t>A.P. </a:t>
            </a:r>
            <a:r>
              <a:rPr lang="en-US" altLang="en-US" i="0" dirty="0" err="1">
                <a:solidFill>
                  <a:srgbClr val="152BF9"/>
                </a:solidFill>
              </a:rPr>
              <a:t>Kazemi</a:t>
            </a:r>
            <a:r>
              <a:rPr lang="en-US" altLang="en-US" i="0" dirty="0">
                <a:solidFill>
                  <a:srgbClr val="152BF9"/>
                </a:solidFill>
              </a:rPr>
              <a:t> (2012)</a:t>
            </a:r>
          </a:p>
          <a:p>
            <a:pPr algn="l"/>
            <a:r>
              <a:rPr lang="en-US" altLang="en-US" i="0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k</a:t>
            </a:r>
            <a:r>
              <a:rPr lang="en-US" altLang="en-US" b="1" i="0" dirty="0">
                <a:solidFill>
                  <a:srgbClr val="FF0000"/>
                </a:solidFill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</a:rPr>
              <a:t>tuple</a:t>
            </a:r>
            <a:r>
              <a:rPr lang="en-US" altLang="en-US" b="1" dirty="0">
                <a:solidFill>
                  <a:srgbClr val="FF0000"/>
                </a:solidFill>
              </a:rPr>
              <a:t> total restrained dominating set</a:t>
            </a:r>
            <a:r>
              <a:rPr lang="en-US" altLang="en-US" i="0" dirty="0">
                <a:solidFill>
                  <a:srgbClr val="FF0000"/>
                </a:solidFill>
              </a:rPr>
              <a:t> </a:t>
            </a:r>
            <a:r>
              <a:rPr lang="en-US" altLang="en-US" i="0" dirty="0"/>
              <a:t>of a graph </a:t>
            </a:r>
            <a:r>
              <a:rPr lang="en-US" altLang="en-US" dirty="0"/>
              <a:t>G </a:t>
            </a:r>
            <a:r>
              <a:rPr lang="en-US" altLang="en-US" i="0" dirty="0"/>
              <a:t>is a</a:t>
            </a:r>
          </a:p>
          <a:p>
            <a:pPr algn="l"/>
            <a:r>
              <a:rPr lang="en-US" altLang="en-US" i="0" dirty="0"/>
              <a:t> subset </a:t>
            </a:r>
            <a:r>
              <a:rPr lang="en-US" altLang="en-US" dirty="0"/>
              <a:t>S ⊆ V </a:t>
            </a:r>
            <a:r>
              <a:rPr lang="en-US" altLang="en-US" i="0" dirty="0"/>
              <a:t>with this property that every vertex in </a:t>
            </a:r>
            <a:r>
              <a:rPr lang="en-US" altLang="en-US" dirty="0"/>
              <a:t>V </a:t>
            </a:r>
            <a:r>
              <a:rPr lang="en-US" altLang="en-US" i="0" dirty="0"/>
              <a:t>has at </a:t>
            </a:r>
          </a:p>
          <a:p>
            <a:pPr algn="l"/>
            <a:r>
              <a:rPr lang="en-US" altLang="en-US" i="0" dirty="0"/>
              <a:t>least </a:t>
            </a:r>
            <a:r>
              <a:rPr lang="en-US" altLang="en-US" dirty="0"/>
              <a:t>k </a:t>
            </a:r>
            <a:r>
              <a:rPr lang="en-US" altLang="en-US" i="0" dirty="0"/>
              <a:t>neighbors in </a:t>
            </a:r>
            <a:r>
              <a:rPr lang="en-US" altLang="en-US" dirty="0"/>
              <a:t>S </a:t>
            </a:r>
            <a:r>
              <a:rPr lang="en-US" altLang="en-US" i="0" dirty="0"/>
              <a:t>and every vertex in </a:t>
            </a:r>
            <a:r>
              <a:rPr lang="en-US" altLang="en-US" dirty="0"/>
              <a:t>V \S </a:t>
            </a:r>
            <a:r>
              <a:rPr lang="en-US" altLang="en-US" i="0" dirty="0"/>
              <a:t>has at least </a:t>
            </a:r>
            <a:r>
              <a:rPr lang="en-US" altLang="en-US" dirty="0"/>
              <a:t>k </a:t>
            </a:r>
            <a:r>
              <a:rPr lang="en-US" altLang="en-US" i="0" dirty="0"/>
              <a:t>neighbors in </a:t>
            </a:r>
            <a:r>
              <a:rPr lang="en-US" altLang="en-US" dirty="0"/>
              <a:t>V \S</a:t>
            </a:r>
            <a:r>
              <a:rPr lang="en-US" altLang="en-US" i="0" dirty="0"/>
              <a:t>. </a:t>
            </a:r>
            <a:endParaRPr lang="en-US" altLang="en-US" dirty="0"/>
          </a:p>
        </p:txBody>
      </p:sp>
      <p:sp>
        <p:nvSpPr>
          <p:cNvPr id="7184" name="Rectangle 1"/>
          <p:cNvSpPr>
            <a:spLocks noChangeArrowheads="1"/>
          </p:cNvSpPr>
          <p:nvPr/>
        </p:nvSpPr>
        <p:spPr bwMode="auto">
          <a:xfrm>
            <a:off x="838200" y="24384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k</a:t>
            </a:r>
            <a:r>
              <a:rPr lang="en-US" altLang="en-US" b="1" i="0" dirty="0">
                <a:solidFill>
                  <a:srgbClr val="FF0000"/>
                </a:solidFill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</a:rPr>
              <a:t>tuple</a:t>
            </a:r>
            <a:r>
              <a:rPr lang="en-US" altLang="en-US" b="1" dirty="0">
                <a:solidFill>
                  <a:srgbClr val="FF0000"/>
                </a:solidFill>
              </a:rPr>
              <a:t> total restrained domination number</a:t>
            </a:r>
            <a:r>
              <a:rPr lang="en-US" altLang="en-US" i="0" dirty="0">
                <a:solidFill>
                  <a:srgbClr val="FF0000"/>
                </a:solidFill>
              </a:rPr>
              <a:t>, </a:t>
            </a:r>
            <a:r>
              <a:rPr lang="el-GR" altLang="en-US" dirty="0">
                <a:solidFill>
                  <a:srgbClr val="FF0000"/>
                </a:solidFill>
              </a:rPr>
              <a:t>γ</a:t>
            </a:r>
            <a:r>
              <a:rPr lang="en-US" altLang="en-US" baseline="30000" dirty="0" err="1">
                <a:solidFill>
                  <a:srgbClr val="FF0000"/>
                </a:solidFill>
              </a:rPr>
              <a:t>r</a:t>
            </a:r>
            <a:r>
              <a:rPr lang="en-US" altLang="en-US" baseline="-25000" dirty="0" err="1">
                <a:solidFill>
                  <a:srgbClr val="FF0000"/>
                </a:solidFill>
              </a:rPr>
              <a:t>×k,t</a:t>
            </a:r>
            <a:r>
              <a:rPr lang="en-US" altLang="en-US" i="0" dirty="0">
                <a:solidFill>
                  <a:srgbClr val="FF0000"/>
                </a:solidFill>
              </a:rPr>
              <a:t>(</a:t>
            </a:r>
            <a:r>
              <a:rPr lang="en-US" altLang="en-US" dirty="0">
                <a:solidFill>
                  <a:srgbClr val="FF0000"/>
                </a:solidFill>
              </a:rPr>
              <a:t>G</a:t>
            </a:r>
            <a:r>
              <a:rPr lang="en-US" altLang="en-US" i="0" dirty="0">
                <a:solidFill>
                  <a:srgbClr val="FF0000"/>
                </a:solidFill>
              </a:rPr>
              <a:t>), </a:t>
            </a:r>
            <a:r>
              <a:rPr lang="en-US" altLang="en-US" i="0" dirty="0"/>
              <a:t>of a graph </a:t>
            </a:r>
            <a:r>
              <a:rPr lang="en-US" altLang="en-US" dirty="0"/>
              <a:t>G </a:t>
            </a:r>
            <a:r>
              <a:rPr lang="en-US" altLang="en-US" i="0" dirty="0"/>
              <a:t>is the minimum cardinality of a </a:t>
            </a:r>
            <a:r>
              <a:rPr lang="en-US" altLang="en-US" dirty="0"/>
              <a:t>k</a:t>
            </a:r>
            <a:r>
              <a:rPr lang="en-US" altLang="en-US" i="0" dirty="0"/>
              <a:t>-</a:t>
            </a:r>
            <a:r>
              <a:rPr lang="en-US" altLang="en-US" i="0" dirty="0" err="1"/>
              <a:t>tuple</a:t>
            </a:r>
            <a:r>
              <a:rPr lang="en-US" altLang="en-US" i="0" dirty="0"/>
              <a:t> total restrained dominating set.</a:t>
            </a:r>
            <a:endParaRPr lang="en-US" altLang="en-US" dirty="0"/>
          </a:p>
        </p:txBody>
      </p:sp>
      <p:cxnSp>
        <p:nvCxnSpPr>
          <p:cNvPr id="10257" name="Straight Connector 23"/>
          <p:cNvCxnSpPr>
            <a:cxnSpLocks noChangeShapeType="1"/>
            <a:endCxn id="10268" idx="6"/>
          </p:cNvCxnSpPr>
          <p:nvPr/>
        </p:nvCxnSpPr>
        <p:spPr bwMode="auto">
          <a:xfrm>
            <a:off x="3127375" y="4318000"/>
            <a:ext cx="1651000" cy="966788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0258" name="Straight Connector 24"/>
          <p:cNvCxnSpPr>
            <a:cxnSpLocks noChangeShapeType="1"/>
            <a:endCxn id="10248" idx="6"/>
          </p:cNvCxnSpPr>
          <p:nvPr/>
        </p:nvCxnSpPr>
        <p:spPr bwMode="auto">
          <a:xfrm flipV="1">
            <a:off x="2543175" y="4281488"/>
            <a:ext cx="619125" cy="658812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0259" name="Straight Connector 25"/>
          <p:cNvCxnSpPr>
            <a:cxnSpLocks noChangeShapeType="1"/>
            <a:endCxn id="10250" idx="2"/>
          </p:cNvCxnSpPr>
          <p:nvPr/>
        </p:nvCxnSpPr>
        <p:spPr bwMode="auto">
          <a:xfrm>
            <a:off x="2590800" y="4953000"/>
            <a:ext cx="1219200" cy="375444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0260" name="Straight Connector 26"/>
          <p:cNvCxnSpPr>
            <a:cxnSpLocks noChangeShapeType="1"/>
            <a:stCxn id="10249" idx="3"/>
            <a:endCxn id="10265" idx="6"/>
          </p:cNvCxnSpPr>
          <p:nvPr/>
        </p:nvCxnSpPr>
        <p:spPr bwMode="auto">
          <a:xfrm rot="5400000">
            <a:off x="4645034" y="4341751"/>
            <a:ext cx="334223" cy="391389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0261" name="Straight Connector 27"/>
          <p:cNvCxnSpPr>
            <a:cxnSpLocks noChangeShapeType="1"/>
            <a:endCxn id="10265" idx="5"/>
          </p:cNvCxnSpPr>
          <p:nvPr/>
        </p:nvCxnSpPr>
        <p:spPr bwMode="auto">
          <a:xfrm>
            <a:off x="3105150" y="4306888"/>
            <a:ext cx="1493838" cy="447675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0263" name="Straight Connector 29"/>
          <p:cNvCxnSpPr>
            <a:cxnSpLocks noChangeShapeType="1"/>
            <a:stCxn id="10250" idx="6"/>
            <a:endCxn id="10268" idx="3"/>
          </p:cNvCxnSpPr>
          <p:nvPr/>
        </p:nvCxnSpPr>
        <p:spPr bwMode="auto">
          <a:xfrm>
            <a:off x="3924300" y="5328444"/>
            <a:ext cx="756514" cy="5503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0264" name="Straight Connector 30"/>
          <p:cNvCxnSpPr>
            <a:cxnSpLocks noChangeShapeType="1"/>
            <a:stCxn id="10269" idx="4"/>
            <a:endCxn id="10271" idx="6"/>
          </p:cNvCxnSpPr>
          <p:nvPr/>
        </p:nvCxnSpPr>
        <p:spPr bwMode="auto">
          <a:xfrm rot="5400000">
            <a:off x="5390753" y="4677172"/>
            <a:ext cx="210344" cy="400050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0265" name="Oval 31"/>
          <p:cNvSpPr>
            <a:spLocks noChangeArrowheads="1"/>
          </p:cNvSpPr>
          <p:nvPr/>
        </p:nvSpPr>
        <p:spPr bwMode="auto">
          <a:xfrm>
            <a:off x="4502150" y="463391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66" name="Oval 32"/>
          <p:cNvSpPr>
            <a:spLocks noChangeArrowheads="1"/>
          </p:cNvSpPr>
          <p:nvPr/>
        </p:nvSpPr>
        <p:spPr bwMode="auto">
          <a:xfrm>
            <a:off x="2489200" y="486886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68" name="Oval 34"/>
          <p:cNvSpPr>
            <a:spLocks noChangeArrowheads="1"/>
          </p:cNvSpPr>
          <p:nvPr/>
        </p:nvSpPr>
        <p:spPr bwMode="auto">
          <a:xfrm>
            <a:off x="4664075" y="52133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69" name="Oval 35"/>
          <p:cNvSpPr>
            <a:spLocks noChangeArrowheads="1"/>
          </p:cNvSpPr>
          <p:nvPr/>
        </p:nvSpPr>
        <p:spPr bwMode="auto">
          <a:xfrm>
            <a:off x="5638800" y="46307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71" name="Oval 37"/>
          <p:cNvSpPr>
            <a:spLocks noChangeArrowheads="1"/>
          </p:cNvSpPr>
          <p:nvPr/>
        </p:nvSpPr>
        <p:spPr bwMode="auto">
          <a:xfrm>
            <a:off x="5181600" y="4911725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73" name="TextBox 52"/>
          <p:cNvSpPr txBox="1">
            <a:spLocks noChangeArrowheads="1"/>
          </p:cNvSpPr>
          <p:nvPr/>
        </p:nvSpPr>
        <p:spPr bwMode="auto">
          <a:xfrm>
            <a:off x="7467600" y="4151313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smtClean="0"/>
              <a:t>k=2</a:t>
            </a:r>
            <a:endParaRPr lang="en-US" altLang="en-US" dirty="0"/>
          </a:p>
        </p:txBody>
      </p:sp>
      <p:graphicFrame>
        <p:nvGraphicFramePr>
          <p:cNvPr id="35" name="Diagram 34"/>
          <p:cNvGraphicFramePr/>
          <p:nvPr/>
        </p:nvGraphicFramePr>
        <p:xfrm>
          <a:off x="685800" y="304800"/>
          <a:ext cx="7772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2" name="Straight Connector 26"/>
          <p:cNvCxnSpPr>
            <a:cxnSpLocks noChangeShapeType="1"/>
            <a:stCxn id="10271" idx="3"/>
            <a:endCxn id="10268" idx="6"/>
          </p:cNvCxnSpPr>
          <p:nvPr/>
        </p:nvCxnSpPr>
        <p:spPr bwMode="auto">
          <a:xfrm rot="5400000">
            <a:off x="4862521" y="4948176"/>
            <a:ext cx="251672" cy="419964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68" name="Straight Connector 29"/>
          <p:cNvCxnSpPr>
            <a:cxnSpLocks noChangeShapeType="1"/>
            <a:stCxn id="10250" idx="6"/>
            <a:endCxn id="10265" idx="4"/>
          </p:cNvCxnSpPr>
          <p:nvPr/>
        </p:nvCxnSpPr>
        <p:spPr bwMode="auto">
          <a:xfrm flipV="1">
            <a:off x="3924300" y="4775200"/>
            <a:ext cx="635000" cy="553244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71" name="Straight Connector 26"/>
          <p:cNvCxnSpPr>
            <a:cxnSpLocks noChangeShapeType="1"/>
            <a:stCxn id="10249" idx="4"/>
            <a:endCxn id="10268" idx="0"/>
          </p:cNvCxnSpPr>
          <p:nvPr/>
        </p:nvCxnSpPr>
        <p:spPr bwMode="auto">
          <a:xfrm rot="5400000">
            <a:off x="4473576" y="4638675"/>
            <a:ext cx="822325" cy="327025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77" name="Straight Connector 7"/>
          <p:cNvCxnSpPr>
            <a:cxnSpLocks noChangeShapeType="1"/>
            <a:stCxn id="10266" idx="6"/>
            <a:endCxn id="10271" idx="2"/>
          </p:cNvCxnSpPr>
          <p:nvPr/>
        </p:nvCxnSpPr>
        <p:spPr bwMode="auto">
          <a:xfrm>
            <a:off x="2603500" y="4939507"/>
            <a:ext cx="2578100" cy="42862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82" name="Straight Connector 7"/>
          <p:cNvCxnSpPr>
            <a:cxnSpLocks noChangeShapeType="1"/>
            <a:stCxn id="10266" idx="6"/>
            <a:endCxn id="10249" idx="2"/>
          </p:cNvCxnSpPr>
          <p:nvPr/>
        </p:nvCxnSpPr>
        <p:spPr bwMode="auto">
          <a:xfrm flipV="1">
            <a:off x="2603500" y="4320382"/>
            <a:ext cx="2387600" cy="619125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1" name="Straight Connector 30"/>
          <p:cNvCxnSpPr>
            <a:cxnSpLocks noChangeShapeType="1"/>
            <a:stCxn id="10271" idx="2"/>
            <a:endCxn id="10265" idx="5"/>
          </p:cNvCxnSpPr>
          <p:nvPr/>
        </p:nvCxnSpPr>
        <p:spPr bwMode="auto">
          <a:xfrm rot="10800000">
            <a:off x="4599712" y="4754509"/>
            <a:ext cx="581889" cy="227860"/>
          </a:xfrm>
          <a:prstGeom prst="line">
            <a:avLst/>
          </a:prstGeom>
          <a:noFill/>
          <a:ln w="4127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EAF6E-EC73-432A-8A8A-D80A89EBA21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2438400"/>
            <a:ext cx="647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 Theorem 8 </a:t>
            </a:r>
            <a:r>
              <a:rPr lang="en-US" b="1" dirty="0" smtClean="0"/>
              <a:t>( </a:t>
            </a:r>
            <a:r>
              <a:rPr lang="en-US" altLang="en-US" i="0" dirty="0" err="1" smtClean="0">
                <a:solidFill>
                  <a:srgbClr val="152BF9"/>
                </a:solidFill>
              </a:rPr>
              <a:t>Adel.P</a:t>
            </a:r>
            <a:r>
              <a:rPr lang="en-US" altLang="en-US" i="0" dirty="0" smtClean="0">
                <a:solidFill>
                  <a:srgbClr val="152BF9"/>
                </a:solidFill>
              </a:rPr>
              <a:t> . Kazemi-2012 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/>
              <a:t>If G is a graph with minimum degree at least k on n vertices and with m edges, then </a:t>
            </a:r>
          </a:p>
          <a:p>
            <a:pPr algn="l"/>
            <a:r>
              <a:rPr lang="en-US" altLang="en-US" b="1" dirty="0" smtClean="0"/>
              <a:t>                 </a:t>
            </a:r>
          </a:p>
          <a:p>
            <a:pPr algn="l"/>
            <a:r>
              <a:rPr lang="en-US" altLang="en-US" b="1" dirty="0" smtClean="0"/>
              <a:t>                        </a:t>
            </a:r>
            <a:r>
              <a:rPr lang="el-GR" altLang="en-US" b="1" dirty="0" smtClean="0"/>
              <a:t>γ</a:t>
            </a:r>
            <a:r>
              <a:rPr lang="en-US" altLang="en-US" b="1" baseline="30000" dirty="0" err="1" smtClean="0"/>
              <a:t>r</a:t>
            </a:r>
            <a:r>
              <a:rPr lang="en-US" altLang="en-US" b="1" baseline="-25000" dirty="0" err="1" smtClean="0"/>
              <a:t>×k,t</a:t>
            </a:r>
            <a:r>
              <a:rPr lang="en-US" altLang="en-US" b="1" i="0" dirty="0" smtClean="0"/>
              <a:t>(</a:t>
            </a:r>
            <a:r>
              <a:rPr lang="en-US" altLang="en-US" b="1" dirty="0" smtClean="0"/>
              <a:t>G</a:t>
            </a:r>
            <a:r>
              <a:rPr lang="en-US" altLang="en-US" b="1" i="0" dirty="0" smtClean="0"/>
              <a:t>) </a:t>
            </a:r>
            <a:r>
              <a:rPr lang="en-US" altLang="en-US" b="1" dirty="0" smtClean="0"/>
              <a:t>≥ </a:t>
            </a:r>
            <a:r>
              <a:rPr lang="fa-IR" altLang="en-US" dirty="0" smtClean="0"/>
              <a:t>)</a:t>
            </a:r>
            <a:r>
              <a:rPr lang="en-US" altLang="en-US" b="1" i="0" dirty="0" smtClean="0"/>
              <a:t>3</a:t>
            </a:r>
            <a:r>
              <a:rPr lang="en-US" altLang="en-US" b="1" dirty="0" smtClean="0"/>
              <a:t>n/</a:t>
            </a:r>
            <a:r>
              <a:rPr lang="en-US" altLang="en-US" b="1" i="0" dirty="0" smtClean="0"/>
              <a:t>2</a:t>
            </a:r>
            <a:r>
              <a:rPr lang="fa-IR" altLang="en-US" b="1" i="0" dirty="0" smtClean="0"/>
              <a:t> </a:t>
            </a:r>
            <a:r>
              <a:rPr lang="fa-IR" altLang="en-US" i="0" dirty="0" smtClean="0"/>
              <a:t>(</a:t>
            </a:r>
            <a:r>
              <a:rPr lang="en-US" altLang="en-US" b="1" i="0" dirty="0" smtClean="0"/>
              <a:t> </a:t>
            </a:r>
            <a:r>
              <a:rPr lang="en-US" altLang="en-US" b="1" dirty="0" smtClean="0"/>
              <a:t>− </a:t>
            </a:r>
            <a:r>
              <a:rPr lang="fa-IR" altLang="en-US" dirty="0" smtClean="0"/>
              <a:t>)</a:t>
            </a:r>
            <a:r>
              <a:rPr lang="en-US" altLang="en-US" b="1" dirty="0" smtClean="0"/>
              <a:t>m/k</a:t>
            </a:r>
            <a:r>
              <a:rPr lang="fa-IR" altLang="en-US" dirty="0" smtClean="0"/>
              <a:t>(</a:t>
            </a:r>
            <a:r>
              <a:rPr lang="en-US" altLang="en-US" b="1" dirty="0" smtClean="0"/>
              <a:t>.</a:t>
            </a:r>
          </a:p>
          <a:p>
            <a:pPr algn="l"/>
            <a:endParaRPr lang="en-US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62000" y="304800"/>
          <a:ext cx="7315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A2FD080-9F05-405F-91A1-D968F77067F1}" type="slidenum">
              <a:rPr lang="en-US" altLang="en-US" sz="1400" i="0"/>
              <a:pPr algn="r"/>
              <a:t>16</a:t>
            </a:fld>
            <a:endParaRPr lang="en-US" altLang="en-US" sz="1400" i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6" name="Oval 1"/>
          <p:cNvSpPr>
            <a:spLocks noChangeArrowheads="1"/>
          </p:cNvSpPr>
          <p:nvPr/>
        </p:nvSpPr>
        <p:spPr bwMode="auto">
          <a:xfrm>
            <a:off x="2057400" y="3554413"/>
            <a:ext cx="4708525" cy="2693987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17" name="Oval 1"/>
          <p:cNvSpPr>
            <a:spLocks noChangeArrowheads="1"/>
          </p:cNvSpPr>
          <p:nvPr/>
        </p:nvSpPr>
        <p:spPr bwMode="auto">
          <a:xfrm>
            <a:off x="4267200" y="3984625"/>
            <a:ext cx="1828800" cy="1833563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209800" y="34925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G</a:t>
            </a: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4356100" y="369252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/>
              <a:t>S</a:t>
            </a:r>
          </a:p>
        </p:txBody>
      </p:sp>
      <p:sp>
        <p:nvSpPr>
          <p:cNvPr id="13320" name="Oval 5"/>
          <p:cNvSpPr>
            <a:spLocks noChangeArrowheads="1"/>
          </p:cNvSpPr>
          <p:nvPr/>
        </p:nvSpPr>
        <p:spPr bwMode="auto">
          <a:xfrm>
            <a:off x="3048000" y="42100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4991100" y="42497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22" name="Oval 14"/>
          <p:cNvSpPr>
            <a:spLocks noChangeArrowheads="1"/>
          </p:cNvSpPr>
          <p:nvPr/>
        </p:nvSpPr>
        <p:spPr bwMode="auto">
          <a:xfrm>
            <a:off x="3810000" y="52578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13323" name="Straight Connector 7"/>
          <p:cNvCxnSpPr>
            <a:cxnSpLocks noChangeShapeType="1"/>
            <a:stCxn id="13320" idx="6"/>
          </p:cNvCxnSpPr>
          <p:nvPr/>
        </p:nvCxnSpPr>
        <p:spPr bwMode="auto">
          <a:xfrm>
            <a:off x="3162300" y="4281488"/>
            <a:ext cx="1847850" cy="42862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3324" name="Straight Connector 19"/>
          <p:cNvCxnSpPr>
            <a:cxnSpLocks noChangeShapeType="1"/>
            <a:stCxn id="13320" idx="5"/>
            <a:endCxn id="13322" idx="6"/>
          </p:cNvCxnSpPr>
          <p:nvPr/>
        </p:nvCxnSpPr>
        <p:spPr bwMode="auto">
          <a:xfrm>
            <a:off x="3144838" y="4330700"/>
            <a:ext cx="779462" cy="998538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13325" name="Oval 20"/>
          <p:cNvSpPr>
            <a:spLocks noChangeArrowheads="1"/>
          </p:cNvSpPr>
          <p:nvPr/>
        </p:nvSpPr>
        <p:spPr bwMode="auto">
          <a:xfrm>
            <a:off x="5549900" y="42370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13326" name="Straight Connector 21"/>
          <p:cNvCxnSpPr>
            <a:cxnSpLocks noChangeShapeType="1"/>
            <a:stCxn id="13321" idx="6"/>
          </p:cNvCxnSpPr>
          <p:nvPr/>
        </p:nvCxnSpPr>
        <p:spPr bwMode="auto">
          <a:xfrm>
            <a:off x="5105400" y="4319588"/>
            <a:ext cx="612775" cy="420687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3327" name="Straight Connector 23"/>
          <p:cNvCxnSpPr>
            <a:cxnSpLocks noChangeShapeType="1"/>
            <a:endCxn id="13338" idx="6"/>
          </p:cNvCxnSpPr>
          <p:nvPr/>
        </p:nvCxnSpPr>
        <p:spPr bwMode="auto">
          <a:xfrm>
            <a:off x="3127375" y="4318000"/>
            <a:ext cx="1651000" cy="966788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3328" name="Straight Connector 24"/>
          <p:cNvCxnSpPr>
            <a:cxnSpLocks noChangeShapeType="1"/>
            <a:endCxn id="13320" idx="6"/>
          </p:cNvCxnSpPr>
          <p:nvPr/>
        </p:nvCxnSpPr>
        <p:spPr bwMode="auto">
          <a:xfrm flipV="1">
            <a:off x="2543175" y="4281488"/>
            <a:ext cx="619125" cy="658812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3329" name="Straight Connector 25"/>
          <p:cNvCxnSpPr>
            <a:cxnSpLocks noChangeShapeType="1"/>
            <a:endCxn id="13337" idx="6"/>
          </p:cNvCxnSpPr>
          <p:nvPr/>
        </p:nvCxnSpPr>
        <p:spPr bwMode="auto">
          <a:xfrm>
            <a:off x="3124200" y="4321175"/>
            <a:ext cx="114300" cy="1076325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3330" name="Straight Connector 26"/>
          <p:cNvCxnSpPr>
            <a:cxnSpLocks noChangeShapeType="1"/>
            <a:endCxn id="13341" idx="5"/>
          </p:cNvCxnSpPr>
          <p:nvPr/>
        </p:nvCxnSpPr>
        <p:spPr bwMode="auto">
          <a:xfrm>
            <a:off x="5048250" y="4405313"/>
            <a:ext cx="230188" cy="627062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3331" name="Straight Connector 27"/>
          <p:cNvCxnSpPr>
            <a:cxnSpLocks noChangeShapeType="1"/>
            <a:endCxn id="13335" idx="5"/>
          </p:cNvCxnSpPr>
          <p:nvPr/>
        </p:nvCxnSpPr>
        <p:spPr bwMode="auto">
          <a:xfrm>
            <a:off x="3105150" y="4306888"/>
            <a:ext cx="1493838" cy="447675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3332" name="Straight Connector 28"/>
          <p:cNvCxnSpPr>
            <a:cxnSpLocks noChangeShapeType="1"/>
            <a:stCxn id="13321" idx="6"/>
          </p:cNvCxnSpPr>
          <p:nvPr/>
        </p:nvCxnSpPr>
        <p:spPr bwMode="auto">
          <a:xfrm>
            <a:off x="5105400" y="4319588"/>
            <a:ext cx="514350" cy="14287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3333" name="Straight Connector 29"/>
          <p:cNvCxnSpPr>
            <a:cxnSpLocks noChangeShapeType="1"/>
            <a:endCxn id="13342" idx="7"/>
          </p:cNvCxnSpPr>
          <p:nvPr/>
        </p:nvCxnSpPr>
        <p:spPr bwMode="auto">
          <a:xfrm flipV="1">
            <a:off x="3140075" y="3841750"/>
            <a:ext cx="652463" cy="439738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3334" name="Straight Connector 30"/>
          <p:cNvCxnSpPr>
            <a:cxnSpLocks noChangeShapeType="1"/>
            <a:endCxn id="13340" idx="2"/>
          </p:cNvCxnSpPr>
          <p:nvPr/>
        </p:nvCxnSpPr>
        <p:spPr bwMode="auto">
          <a:xfrm>
            <a:off x="5054600" y="4333875"/>
            <a:ext cx="539750" cy="833438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3335" name="Oval 31"/>
          <p:cNvSpPr>
            <a:spLocks noChangeArrowheads="1"/>
          </p:cNvSpPr>
          <p:nvPr/>
        </p:nvSpPr>
        <p:spPr bwMode="auto">
          <a:xfrm>
            <a:off x="4502150" y="463391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36" name="Oval 32"/>
          <p:cNvSpPr>
            <a:spLocks noChangeArrowheads="1"/>
          </p:cNvSpPr>
          <p:nvPr/>
        </p:nvSpPr>
        <p:spPr bwMode="auto">
          <a:xfrm>
            <a:off x="2489200" y="486886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37" name="Oval 33"/>
          <p:cNvSpPr>
            <a:spLocks noChangeArrowheads="1"/>
          </p:cNvSpPr>
          <p:nvPr/>
        </p:nvSpPr>
        <p:spPr bwMode="auto">
          <a:xfrm>
            <a:off x="3124200" y="5326063"/>
            <a:ext cx="114300" cy="142875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38" name="Oval 34"/>
          <p:cNvSpPr>
            <a:spLocks noChangeArrowheads="1"/>
          </p:cNvSpPr>
          <p:nvPr/>
        </p:nvSpPr>
        <p:spPr bwMode="auto">
          <a:xfrm>
            <a:off x="4664075" y="52133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39" name="Oval 35"/>
          <p:cNvSpPr>
            <a:spLocks noChangeArrowheads="1"/>
          </p:cNvSpPr>
          <p:nvPr/>
        </p:nvSpPr>
        <p:spPr bwMode="auto">
          <a:xfrm>
            <a:off x="5638800" y="46307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40" name="Oval 36"/>
          <p:cNvSpPr>
            <a:spLocks noChangeArrowheads="1"/>
          </p:cNvSpPr>
          <p:nvPr/>
        </p:nvSpPr>
        <p:spPr bwMode="auto">
          <a:xfrm>
            <a:off x="5594350" y="5095875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41" name="Oval 37"/>
          <p:cNvSpPr>
            <a:spLocks noChangeArrowheads="1"/>
          </p:cNvSpPr>
          <p:nvPr/>
        </p:nvSpPr>
        <p:spPr bwMode="auto">
          <a:xfrm>
            <a:off x="5181600" y="4911725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42" name="Oval 46"/>
          <p:cNvSpPr>
            <a:spLocks noChangeArrowheads="1"/>
          </p:cNvSpPr>
          <p:nvPr/>
        </p:nvSpPr>
        <p:spPr bwMode="auto">
          <a:xfrm>
            <a:off x="3695700" y="382111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8223" name="TextBox 52"/>
          <p:cNvSpPr txBox="1">
            <a:spLocks noChangeArrowheads="1"/>
          </p:cNvSpPr>
          <p:nvPr/>
        </p:nvSpPr>
        <p:spPr bwMode="auto">
          <a:xfrm>
            <a:off x="2609850" y="3124200"/>
            <a:ext cx="3606800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i="0" dirty="0" smtClean="0"/>
              <a:t>A (</a:t>
            </a:r>
            <a:r>
              <a:rPr lang="en-US" altLang="en-US" sz="2000" b="1" i="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altLang="en-US" sz="2000" b="1" i="0" dirty="0" smtClean="0"/>
              <a:t>, </a:t>
            </a:r>
            <a:r>
              <a:rPr lang="en-US" altLang="en-US" sz="2000" b="1" i="0" dirty="0" smtClean="0">
                <a:solidFill>
                  <a:srgbClr val="00B050"/>
                </a:solidFill>
              </a:rPr>
              <a:t>3</a:t>
            </a:r>
            <a:r>
              <a:rPr lang="en-US" altLang="en-US" sz="2000" b="1" i="0" dirty="0" smtClean="0"/>
              <a:t>, </a:t>
            </a:r>
            <a:r>
              <a:rPr lang="en-US" altLang="en-US" sz="2000" b="1" i="0" dirty="0" smtClean="0">
                <a:solidFill>
                  <a:srgbClr val="00B0F0"/>
                </a:solidFill>
              </a:rPr>
              <a:t>5</a:t>
            </a:r>
            <a:r>
              <a:rPr lang="en-US" altLang="en-US" sz="2000" b="1" i="0" dirty="0" smtClean="0"/>
              <a:t>) dominating set 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749300" y="990600"/>
            <a:ext cx="7772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i="0" dirty="0" smtClean="0">
                <a:solidFill>
                  <a:srgbClr val="152BF9"/>
                </a:solidFill>
              </a:rPr>
              <a:t>H.R. </a:t>
            </a:r>
            <a:r>
              <a:rPr lang="en-US" altLang="en-US" i="0" dirty="0" err="1" smtClean="0">
                <a:solidFill>
                  <a:srgbClr val="152BF9"/>
                </a:solidFill>
              </a:rPr>
              <a:t>Golmohammadi</a:t>
            </a:r>
            <a:r>
              <a:rPr lang="en-US" altLang="en-US" i="0" dirty="0" smtClean="0">
                <a:solidFill>
                  <a:srgbClr val="152BF9"/>
                </a:solidFill>
              </a:rPr>
              <a:t> ,  </a:t>
            </a:r>
            <a:r>
              <a:rPr lang="en-US" altLang="en-US" i="0" dirty="0" err="1" smtClean="0">
                <a:solidFill>
                  <a:srgbClr val="152BF9"/>
                </a:solidFill>
              </a:rPr>
              <a:t>Abdollah</a:t>
            </a:r>
            <a:r>
              <a:rPr lang="en-US" altLang="en-US" i="0" dirty="0" smtClean="0">
                <a:solidFill>
                  <a:srgbClr val="152BF9"/>
                </a:solidFill>
              </a:rPr>
              <a:t> </a:t>
            </a:r>
            <a:r>
              <a:rPr lang="en-US" altLang="en-US" i="0" dirty="0" err="1" smtClean="0">
                <a:solidFill>
                  <a:srgbClr val="152BF9"/>
                </a:solidFill>
              </a:rPr>
              <a:t>Khodkar</a:t>
            </a:r>
            <a:r>
              <a:rPr lang="fa-IR" altLang="en-US" i="0" dirty="0" smtClean="0">
                <a:solidFill>
                  <a:srgbClr val="152BF9"/>
                </a:solidFill>
              </a:rPr>
              <a:t> </a:t>
            </a:r>
            <a:r>
              <a:rPr lang="en-US" altLang="en-US" i="0" dirty="0" smtClean="0">
                <a:solidFill>
                  <a:srgbClr val="152BF9"/>
                </a:solidFill>
              </a:rPr>
              <a:t>, </a:t>
            </a:r>
            <a:r>
              <a:rPr lang="en-US" altLang="en-US" i="0" dirty="0" err="1" smtClean="0">
                <a:solidFill>
                  <a:srgbClr val="152BF9"/>
                </a:solidFill>
              </a:rPr>
              <a:t>B.Samadi</a:t>
            </a:r>
            <a:r>
              <a:rPr lang="en-US" altLang="en-US" i="0" dirty="0" smtClean="0">
                <a:solidFill>
                  <a:srgbClr val="152BF9"/>
                </a:solidFill>
              </a:rPr>
              <a:t> (2015 , accepted </a:t>
            </a:r>
            <a:r>
              <a:rPr lang="en-US" i="0" dirty="0" smtClean="0">
                <a:solidFill>
                  <a:srgbClr val="3333CC"/>
                </a:solidFill>
              </a:rPr>
              <a:t>for publication in the</a:t>
            </a:r>
            <a:r>
              <a:rPr lang="en-US" i="0" dirty="0" smtClean="0"/>
              <a:t> </a:t>
            </a:r>
            <a:r>
              <a:rPr lang="en-US" altLang="en-US" i="0" dirty="0" smtClean="0">
                <a:solidFill>
                  <a:srgbClr val="152BF9"/>
                </a:solidFill>
              </a:rPr>
              <a:t>journal of combinatorial mathematics and combinatorial computing)</a:t>
            </a:r>
          </a:p>
          <a:p>
            <a:pPr algn="l" eaLnBrk="1" hangingPunct="1">
              <a:defRPr/>
            </a:pPr>
            <a:r>
              <a:rPr lang="en-US" altLang="en-US" i="0" dirty="0" smtClean="0"/>
              <a:t>Let </a:t>
            </a:r>
            <a:r>
              <a:rPr lang="en-US" altLang="en-US" dirty="0" smtClean="0"/>
              <a:t>k, k′ </a:t>
            </a:r>
            <a:r>
              <a:rPr lang="en-US" altLang="en-US" i="0" dirty="0" smtClean="0"/>
              <a:t>and </a:t>
            </a:r>
            <a:r>
              <a:rPr lang="en-US" altLang="en-US" dirty="0" smtClean="0"/>
              <a:t>k′′ </a:t>
            </a:r>
            <a:r>
              <a:rPr lang="en-US" altLang="en-US" i="0" dirty="0" smtClean="0"/>
              <a:t>be nonnegative integers. A set </a:t>
            </a:r>
            <a:r>
              <a:rPr lang="en-US" altLang="en-US" dirty="0" smtClean="0"/>
              <a:t>S ⊆ V </a:t>
            </a:r>
            <a:r>
              <a:rPr lang="en-US" altLang="en-US" i="0" dirty="0" smtClean="0"/>
              <a:t>is a</a:t>
            </a:r>
            <a:r>
              <a:rPr lang="en-US" altLang="en-US" i="0" dirty="0" smtClean="0">
                <a:solidFill>
                  <a:srgbClr val="FF0000"/>
                </a:solidFill>
              </a:rPr>
              <a:t> </a:t>
            </a:r>
          </a:p>
          <a:p>
            <a:pPr algn="l" eaLnBrk="1" hangingPunct="1">
              <a:defRPr/>
            </a:pPr>
            <a:r>
              <a:rPr lang="en-US" altLang="en-US" b="1" i="0" dirty="0" smtClean="0">
                <a:solidFill>
                  <a:srgbClr val="FF0000"/>
                </a:solidFill>
              </a:rPr>
              <a:t>(</a:t>
            </a:r>
            <a:r>
              <a:rPr lang="en-US" altLang="en-US" b="1" dirty="0" smtClean="0">
                <a:solidFill>
                  <a:schemeClr val="tx2"/>
                </a:solidFill>
              </a:rPr>
              <a:t>k</a:t>
            </a:r>
            <a:r>
              <a:rPr lang="en-US" altLang="en-US" b="1" dirty="0" smtClean="0">
                <a:solidFill>
                  <a:srgbClr val="FF0000"/>
                </a:solidFill>
              </a:rPr>
              <a:t>, </a:t>
            </a:r>
            <a:r>
              <a:rPr lang="en-US" altLang="en-US" b="1" dirty="0" smtClean="0">
                <a:solidFill>
                  <a:srgbClr val="00B050"/>
                </a:solidFill>
              </a:rPr>
              <a:t>k′</a:t>
            </a:r>
            <a:r>
              <a:rPr lang="en-US" altLang="en-US" b="1" dirty="0" smtClean="0">
                <a:solidFill>
                  <a:srgbClr val="FF0000"/>
                </a:solidFill>
              </a:rPr>
              <a:t>, </a:t>
            </a:r>
            <a:r>
              <a:rPr lang="en-US" altLang="en-US" b="1" dirty="0" smtClean="0">
                <a:solidFill>
                  <a:srgbClr val="00B0F0"/>
                </a:solidFill>
              </a:rPr>
              <a:t>k′′</a:t>
            </a:r>
            <a:r>
              <a:rPr lang="en-US" altLang="en-US" b="1" i="0" dirty="0" smtClean="0">
                <a:solidFill>
                  <a:srgbClr val="FF0000"/>
                </a:solidFill>
              </a:rPr>
              <a:t>)</a:t>
            </a:r>
            <a:r>
              <a:rPr lang="en-US" altLang="en-US" b="1" dirty="0" smtClean="0">
                <a:solidFill>
                  <a:srgbClr val="FF0000"/>
                </a:solidFill>
              </a:rPr>
              <a:t>-dominating set </a:t>
            </a:r>
            <a:r>
              <a:rPr lang="en-US" altLang="en-US" i="0" dirty="0" smtClean="0"/>
              <a:t>in </a:t>
            </a:r>
            <a:r>
              <a:rPr lang="en-US" altLang="en-US" dirty="0" smtClean="0"/>
              <a:t>G </a:t>
            </a:r>
            <a:r>
              <a:rPr lang="en-US" altLang="en-US" i="0" dirty="0" smtClean="0"/>
              <a:t>if every vertex in </a:t>
            </a:r>
            <a:r>
              <a:rPr lang="en-US" altLang="en-US" dirty="0" smtClean="0"/>
              <a:t>S </a:t>
            </a:r>
            <a:r>
              <a:rPr lang="en-US" altLang="en-US" i="0" dirty="0" smtClean="0"/>
              <a:t>has at least </a:t>
            </a:r>
            <a:r>
              <a:rPr lang="en-US" altLang="en-US" dirty="0" smtClean="0"/>
              <a:t>k </a:t>
            </a:r>
            <a:r>
              <a:rPr lang="en-US" altLang="en-US" i="0" dirty="0" smtClean="0"/>
              <a:t>neighbors in </a:t>
            </a:r>
            <a:r>
              <a:rPr lang="en-US" altLang="en-US" dirty="0" smtClean="0"/>
              <a:t>S </a:t>
            </a:r>
            <a:r>
              <a:rPr lang="en-US" altLang="en-US" i="0" dirty="0" smtClean="0"/>
              <a:t>and every vertex in </a:t>
            </a:r>
            <a:r>
              <a:rPr lang="en-US" altLang="en-US" dirty="0" smtClean="0"/>
              <a:t>V \ S </a:t>
            </a:r>
            <a:r>
              <a:rPr lang="en-US" altLang="en-US" i="0" dirty="0" smtClean="0"/>
              <a:t>has at least </a:t>
            </a:r>
            <a:r>
              <a:rPr lang="en-US" altLang="en-US" dirty="0" smtClean="0"/>
              <a:t>k′ </a:t>
            </a:r>
            <a:r>
              <a:rPr lang="en-US" altLang="en-US" i="0" dirty="0" smtClean="0"/>
              <a:t>neighbors in </a:t>
            </a:r>
            <a:r>
              <a:rPr lang="en-US" altLang="en-US" dirty="0" smtClean="0"/>
              <a:t>S </a:t>
            </a:r>
            <a:r>
              <a:rPr lang="en-US" altLang="en-US" i="0" dirty="0" smtClean="0"/>
              <a:t>and </a:t>
            </a:r>
          </a:p>
          <a:p>
            <a:pPr algn="l" eaLnBrk="1" hangingPunct="1">
              <a:defRPr/>
            </a:pPr>
            <a:r>
              <a:rPr lang="en-US" altLang="en-US" i="0" dirty="0" smtClean="0"/>
              <a:t>at least </a:t>
            </a:r>
            <a:r>
              <a:rPr lang="en-US" altLang="en-US" dirty="0" smtClean="0"/>
              <a:t>k′′ </a:t>
            </a:r>
            <a:r>
              <a:rPr lang="en-US" altLang="en-US" i="0" dirty="0" smtClean="0"/>
              <a:t>neighbors in </a:t>
            </a:r>
            <a:r>
              <a:rPr lang="en-US" altLang="en-US" dirty="0" smtClean="0"/>
              <a:t>V \ S</a:t>
            </a:r>
            <a:r>
              <a:rPr lang="en-US" altLang="en-US" i="0" dirty="0" smtClean="0"/>
              <a:t>. </a:t>
            </a:r>
            <a:endParaRPr lang="en-US" altLang="en-US" dirty="0" smtClean="0"/>
          </a:p>
          <a:p>
            <a:pPr algn="l" eaLnBrk="1" hangingPunct="1">
              <a:defRPr/>
            </a:pPr>
            <a:endParaRPr lang="en-US" altLang="en-US" i="0" dirty="0" smtClean="0"/>
          </a:p>
          <a:p>
            <a:pPr algn="l" eaLnBrk="1" hangingPunct="1">
              <a:defRPr/>
            </a:pPr>
            <a:endParaRPr lang="en-US" altLang="en-US" i="0" dirty="0" smtClean="0"/>
          </a:p>
        </p:txBody>
      </p:sp>
      <p:cxnSp>
        <p:nvCxnSpPr>
          <p:cNvPr id="13345" name="Straight Connector 29"/>
          <p:cNvCxnSpPr>
            <a:cxnSpLocks noChangeShapeType="1"/>
            <a:endCxn id="13320" idx="5"/>
          </p:cNvCxnSpPr>
          <p:nvPr/>
        </p:nvCxnSpPr>
        <p:spPr bwMode="auto">
          <a:xfrm flipV="1">
            <a:off x="2566988" y="4330700"/>
            <a:ext cx="577850" cy="74613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13346" name="Oval 33"/>
          <p:cNvSpPr>
            <a:spLocks noChangeArrowheads="1"/>
          </p:cNvSpPr>
          <p:nvPr/>
        </p:nvSpPr>
        <p:spPr bwMode="auto">
          <a:xfrm>
            <a:off x="2476500" y="4343400"/>
            <a:ext cx="114300" cy="142875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graphicFrame>
        <p:nvGraphicFramePr>
          <p:cNvPr id="36" name="Diagram 35"/>
          <p:cNvGraphicFramePr/>
          <p:nvPr/>
        </p:nvGraphicFramePr>
        <p:xfrm>
          <a:off x="2286000" y="304800"/>
          <a:ext cx="3962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9C4091C-9495-4F50-A520-E143B3FF9F53}" type="slidenum">
              <a:rPr lang="en-US" altLang="en-US" sz="1400" i="0"/>
              <a:pPr algn="r"/>
              <a:t>17</a:t>
            </a:fld>
            <a:endParaRPr lang="en-US" altLang="en-US" sz="1400" i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3900" y="1600200"/>
            <a:ext cx="77724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i="0" dirty="0"/>
              <a:t>The </a:t>
            </a:r>
            <a:r>
              <a:rPr lang="en-US" altLang="en-US" b="1" i="0" dirty="0">
                <a:solidFill>
                  <a:srgbClr val="FF0000"/>
                </a:solidFill>
              </a:rPr>
              <a:t>(</a:t>
            </a:r>
            <a:r>
              <a:rPr lang="en-US" altLang="en-US" b="1" dirty="0">
                <a:solidFill>
                  <a:srgbClr val="FF0000"/>
                </a:solidFill>
              </a:rPr>
              <a:t>k, k′, k′′</a:t>
            </a:r>
            <a:r>
              <a:rPr lang="en-US" altLang="en-US" b="1" i="0" dirty="0">
                <a:solidFill>
                  <a:srgbClr val="FF0000"/>
                </a:solidFill>
              </a:rPr>
              <a:t>)</a:t>
            </a:r>
            <a:r>
              <a:rPr lang="en-US" altLang="en-US" b="1" dirty="0">
                <a:solidFill>
                  <a:srgbClr val="FF0000"/>
                </a:solidFill>
              </a:rPr>
              <a:t>-domination </a:t>
            </a:r>
            <a:r>
              <a:rPr lang="en-US" altLang="en-US" b="1" dirty="0" smtClean="0">
                <a:solidFill>
                  <a:srgbClr val="FF0000"/>
                </a:solidFill>
              </a:rPr>
              <a:t>number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γ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(</a:t>
            </a:r>
            <a:r>
              <a:rPr lang="en-US" altLang="en-US" sz="2400" b="1" baseline="-25000" dirty="0" err="1" smtClean="0">
                <a:solidFill>
                  <a:srgbClr val="FF0000"/>
                </a:solidFill>
              </a:rPr>
              <a:t>k,k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′</a:t>
            </a:r>
            <a:r>
              <a:rPr lang="en-US" altLang="en-US" sz="2400" b="1" baseline="-25000" dirty="0" err="1" smtClean="0">
                <a:solidFill>
                  <a:srgbClr val="FF0000"/>
                </a:solidFill>
              </a:rPr>
              <a:t>,k</a:t>
            </a:r>
            <a:r>
              <a:rPr lang="en-US" altLang="en-US" sz="2400" dirty="0" smtClean="0">
                <a:solidFill>
                  <a:srgbClr val="FF0000"/>
                </a:solidFill>
              </a:rPr>
              <a:t>′′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)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(G)</a:t>
            </a:r>
            <a:endParaRPr lang="en-US" altLang="en-US" sz="2400" i="0" dirty="0" smtClean="0">
              <a:solidFill>
                <a:srgbClr val="FF0000"/>
              </a:solidFill>
            </a:endParaRPr>
          </a:p>
          <a:p>
            <a:pPr algn="l"/>
            <a:r>
              <a:rPr lang="en-US" altLang="en-US" b="1" dirty="0" smtClean="0">
                <a:solidFill>
                  <a:srgbClr val="FF0000"/>
                </a:solidFill>
              </a:rPr>
              <a:t>                                                               </a:t>
            </a:r>
            <a:endParaRPr lang="en-US" altLang="en-US" i="0" dirty="0" smtClean="0"/>
          </a:p>
          <a:p>
            <a:pPr algn="l"/>
            <a:r>
              <a:rPr lang="en-US" altLang="en-US" i="0" dirty="0" smtClean="0"/>
              <a:t>is </a:t>
            </a:r>
            <a:r>
              <a:rPr lang="en-US" altLang="en-US" i="0" dirty="0"/>
              <a:t>the minimum cardinality of a (</a:t>
            </a:r>
            <a:r>
              <a:rPr lang="en-US" altLang="en-US" dirty="0"/>
              <a:t>k, k′, k′′</a:t>
            </a:r>
            <a:r>
              <a:rPr lang="en-US" altLang="en-US" i="0" dirty="0"/>
              <a:t>)-dominating set. </a:t>
            </a:r>
            <a:r>
              <a:rPr lang="en-US" altLang="en-US" i="0" dirty="0" smtClean="0"/>
              <a:t> </a:t>
            </a:r>
            <a:endParaRPr lang="en-US" altLang="en-US" i="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95575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i="0" dirty="0"/>
              <a:t>Every graph with </a:t>
            </a:r>
            <a:r>
              <a:rPr lang="en-US" altLang="en-US" dirty="0"/>
              <a:t>δ</a:t>
            </a:r>
            <a:r>
              <a:rPr lang="en-US" altLang="en-US" i="0" dirty="0"/>
              <a:t> ≥ </a:t>
            </a:r>
            <a:r>
              <a:rPr lang="en-US" altLang="en-US" dirty="0"/>
              <a:t>k </a:t>
            </a:r>
            <a:r>
              <a:rPr lang="en-US" altLang="en-US" i="0" dirty="0"/>
              <a:t>has a  (</a:t>
            </a:r>
            <a:r>
              <a:rPr lang="en-US" altLang="en-US" dirty="0"/>
              <a:t>k, k′, k′′</a:t>
            </a:r>
            <a:r>
              <a:rPr lang="en-US" altLang="en-US" i="0" dirty="0"/>
              <a:t>)-dominating set.</a:t>
            </a:r>
            <a:endParaRPr lang="en-US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200" y="36576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i="0" dirty="0"/>
              <a:t>If</a:t>
            </a:r>
            <a:r>
              <a:rPr lang="en-US" altLang="en-US" dirty="0"/>
              <a:t>  δ</a:t>
            </a:r>
            <a:r>
              <a:rPr lang="en-US" altLang="en-US" i="0" dirty="0"/>
              <a:t> &lt; </a:t>
            </a:r>
            <a:r>
              <a:rPr lang="en-US" altLang="en-US" dirty="0" err="1"/>
              <a:t>k′+k</a:t>
            </a:r>
            <a:r>
              <a:rPr lang="en-US" altLang="en-US" dirty="0"/>
              <a:t>′′, </a:t>
            </a:r>
            <a:r>
              <a:rPr lang="en-US" altLang="en-US" i="0" dirty="0"/>
              <a:t>then</a:t>
            </a:r>
            <a:r>
              <a:rPr lang="en-US" altLang="en-US" dirty="0"/>
              <a:t> V </a:t>
            </a:r>
            <a:r>
              <a:rPr lang="en-US" altLang="en-US" i="0" dirty="0"/>
              <a:t>is a</a:t>
            </a:r>
            <a:r>
              <a:rPr lang="en-US" altLang="en-US" dirty="0"/>
              <a:t> (k, k′, k′′</a:t>
            </a:r>
            <a:r>
              <a:rPr lang="en-US" altLang="en-US" i="0" dirty="0"/>
              <a:t>)-dominating set.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92166D-31EA-4976-B2E3-908EA9409DA8}" type="slidenum">
              <a:rPr lang="en-US" altLang="en-US" sz="1400" i="0"/>
              <a:pPr algn="r"/>
              <a:t>18</a:t>
            </a:fld>
            <a:endParaRPr lang="en-US" altLang="en-US" sz="1400" i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304800"/>
          <a:ext cx="6781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1143000" y="1371600"/>
          <a:ext cx="6629400" cy="509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E48E75-A258-4741-8087-F663D590CCBE}" type="slidenum">
              <a:rPr lang="en-US" altLang="en-US" sz="1400" i="0"/>
              <a:pPr algn="r"/>
              <a:t>19</a:t>
            </a:fld>
            <a:endParaRPr lang="en-US" altLang="en-US" sz="1400" i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838200" y="914400"/>
            <a:ext cx="7086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altLang="en-US" i="0" dirty="0">
              <a:solidFill>
                <a:schemeClr val="accent2"/>
              </a:solidFill>
            </a:endParaRPr>
          </a:p>
          <a:p>
            <a:pPr algn="l"/>
            <a:endParaRPr lang="en-US" altLang="en-US" i="0" dirty="0">
              <a:solidFill>
                <a:schemeClr val="accent2"/>
              </a:solidFill>
            </a:endParaRPr>
          </a:p>
          <a:p>
            <a:pPr algn="l"/>
            <a:r>
              <a:rPr lang="en-US" altLang="en-US" i="0" dirty="0" smtClean="0">
                <a:solidFill>
                  <a:srgbClr val="152BF9"/>
                </a:solidFill>
              </a:rPr>
              <a:t> H.R</a:t>
            </a:r>
            <a:r>
              <a:rPr lang="en-US" altLang="en-US" i="0" dirty="0">
                <a:solidFill>
                  <a:srgbClr val="152BF9"/>
                </a:solidFill>
              </a:rPr>
              <a:t>. </a:t>
            </a:r>
            <a:r>
              <a:rPr lang="en-US" altLang="en-US" i="0" dirty="0" err="1">
                <a:solidFill>
                  <a:srgbClr val="152BF9"/>
                </a:solidFill>
              </a:rPr>
              <a:t>Golmohammadi</a:t>
            </a:r>
            <a:r>
              <a:rPr lang="en-US" altLang="en-US" i="0" dirty="0">
                <a:solidFill>
                  <a:srgbClr val="152BF9"/>
                </a:solidFill>
              </a:rPr>
              <a:t> , A. </a:t>
            </a:r>
            <a:r>
              <a:rPr lang="en-US" altLang="en-US" i="0" dirty="0" err="1">
                <a:solidFill>
                  <a:srgbClr val="152BF9"/>
                </a:solidFill>
              </a:rPr>
              <a:t>Khodkar</a:t>
            </a:r>
            <a:r>
              <a:rPr lang="en-US" altLang="en-US" i="0" dirty="0">
                <a:solidFill>
                  <a:srgbClr val="152BF9"/>
                </a:solidFill>
              </a:rPr>
              <a:t> </a:t>
            </a:r>
            <a:r>
              <a:rPr lang="en-US" altLang="en-US" i="0" dirty="0" smtClean="0">
                <a:solidFill>
                  <a:srgbClr val="152BF9"/>
                </a:solidFill>
              </a:rPr>
              <a:t>(2014</a:t>
            </a:r>
            <a:r>
              <a:rPr lang="en-US" altLang="en-US" i="0" dirty="0">
                <a:solidFill>
                  <a:srgbClr val="152BF9"/>
                </a:solidFill>
              </a:rPr>
              <a:t>)</a:t>
            </a:r>
          </a:p>
          <a:p>
            <a:pPr algn="l"/>
            <a:endParaRPr lang="en-US" altLang="en-US" b="1" i="0" dirty="0"/>
          </a:p>
          <a:p>
            <a:pPr algn="l"/>
            <a:r>
              <a:rPr lang="en-US" altLang="en-US" b="1" i="0" dirty="0" smtClean="0"/>
              <a:t> Main </a:t>
            </a:r>
            <a:r>
              <a:rPr lang="en-US" altLang="en-US" b="1" i="0" dirty="0"/>
              <a:t>Theorem: </a:t>
            </a:r>
            <a:r>
              <a:rPr lang="en-US" altLang="en-US" i="0" dirty="0"/>
              <a:t>Let</a:t>
            </a:r>
            <a:r>
              <a:rPr lang="en-US" altLang="en-US" dirty="0"/>
              <a:t> G </a:t>
            </a:r>
            <a:r>
              <a:rPr lang="en-US" altLang="en-US" i="0" dirty="0"/>
              <a:t>be a graph with </a:t>
            </a:r>
            <a:r>
              <a:rPr lang="en-US" altLang="en-US" dirty="0"/>
              <a:t>δ</a:t>
            </a:r>
            <a:r>
              <a:rPr lang="en-US" altLang="en-US" i="0" dirty="0"/>
              <a:t>(</a:t>
            </a:r>
            <a:r>
              <a:rPr lang="en-US" altLang="en-US" dirty="0"/>
              <a:t>G</a:t>
            </a:r>
            <a:r>
              <a:rPr lang="en-US" altLang="en-US" i="0" dirty="0"/>
              <a:t>) </a:t>
            </a:r>
            <a:r>
              <a:rPr lang="en-US" altLang="en-US" dirty="0"/>
              <a:t>≥ k. </a:t>
            </a:r>
            <a:r>
              <a:rPr lang="en-US" altLang="en-US" i="0" dirty="0"/>
              <a:t>Then</a:t>
            </a:r>
          </a:p>
          <a:p>
            <a:pPr algn="l"/>
            <a:endParaRPr lang="en-US" altLang="en-US" dirty="0"/>
          </a:p>
          <a:p>
            <a:endParaRPr lang="en-US" altLang="en-US" b="1" dirty="0" smtClean="0">
              <a:solidFill>
                <a:srgbClr val="FF0000"/>
              </a:solidFill>
            </a:endParaRPr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γ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(</a:t>
            </a:r>
            <a:r>
              <a:rPr lang="en-US" altLang="en-US" sz="2400" b="1" baseline="-25000" dirty="0" err="1" smtClean="0">
                <a:solidFill>
                  <a:srgbClr val="FF0000"/>
                </a:solidFill>
              </a:rPr>
              <a:t>k,k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′</a:t>
            </a:r>
            <a:r>
              <a:rPr lang="en-US" altLang="en-US" sz="2400" b="1" baseline="-25000" dirty="0" err="1" smtClean="0">
                <a:solidFill>
                  <a:srgbClr val="FF0000"/>
                </a:solidFill>
              </a:rPr>
              <a:t>,k</a:t>
            </a:r>
            <a:r>
              <a:rPr lang="en-US" altLang="en-US" sz="2400" dirty="0" smtClean="0">
                <a:solidFill>
                  <a:srgbClr val="FF0000"/>
                </a:solidFill>
              </a:rPr>
              <a:t>′′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)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(G) </a:t>
            </a:r>
            <a:r>
              <a:rPr lang="en-US" altLang="en-US" b="1" dirty="0" smtClean="0">
                <a:solidFill>
                  <a:srgbClr val="FF0000"/>
                </a:solidFill>
              </a:rPr>
              <a:t>≥ </a:t>
            </a:r>
            <a:r>
              <a:rPr lang="en-US" altLang="en-US" b="1" i="0" dirty="0">
                <a:solidFill>
                  <a:srgbClr val="FF0000"/>
                </a:solidFill>
              </a:rPr>
              <a:t>((</a:t>
            </a:r>
            <a:r>
              <a:rPr lang="en-US" altLang="en-US" b="1" dirty="0">
                <a:solidFill>
                  <a:srgbClr val="FF0000"/>
                </a:solidFill>
              </a:rPr>
              <a:t>k′ </a:t>
            </a:r>
            <a:r>
              <a:rPr lang="en-US" altLang="en-US" b="1" i="0" dirty="0">
                <a:solidFill>
                  <a:srgbClr val="FF0000"/>
                </a:solidFill>
              </a:rPr>
              <a:t>+ </a:t>
            </a:r>
            <a:r>
              <a:rPr lang="el-GR" altLang="en-US" b="1" dirty="0">
                <a:solidFill>
                  <a:srgbClr val="FF0000"/>
                </a:solidFill>
              </a:rPr>
              <a:t>δ</a:t>
            </a:r>
            <a:r>
              <a:rPr lang="el-GR" altLang="en-US" b="1" baseline="30000" dirty="0">
                <a:solidFill>
                  <a:srgbClr val="FF0000"/>
                </a:solidFill>
              </a:rPr>
              <a:t>∗</a:t>
            </a:r>
            <a:r>
              <a:rPr lang="el-GR" altLang="en-US" b="1" i="0" dirty="0">
                <a:solidFill>
                  <a:srgbClr val="FF0000"/>
                </a:solidFill>
              </a:rPr>
              <a:t>)</a:t>
            </a:r>
            <a:r>
              <a:rPr lang="en-US" altLang="en-US" b="1" dirty="0">
                <a:solidFill>
                  <a:srgbClr val="FF0000"/>
                </a:solidFill>
              </a:rPr>
              <a:t>n − </a:t>
            </a:r>
            <a:r>
              <a:rPr lang="en-US" altLang="en-US" b="1" i="0" dirty="0">
                <a:solidFill>
                  <a:srgbClr val="FF0000"/>
                </a:solidFill>
              </a:rPr>
              <a:t>2</a:t>
            </a:r>
            <a:r>
              <a:rPr lang="en-US" altLang="en-US" b="1" dirty="0">
                <a:solidFill>
                  <a:srgbClr val="FF0000"/>
                </a:solidFill>
              </a:rPr>
              <a:t>m</a:t>
            </a:r>
            <a:r>
              <a:rPr lang="en-US" altLang="en-US" b="1" i="0" dirty="0">
                <a:solidFill>
                  <a:srgbClr val="FF0000"/>
                </a:solidFill>
              </a:rPr>
              <a:t>)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i="0" dirty="0">
                <a:solidFill>
                  <a:srgbClr val="FF0000"/>
                </a:solidFill>
              </a:rPr>
              <a:t>(</a:t>
            </a:r>
            <a:r>
              <a:rPr lang="el-GR" altLang="en-US" b="1" dirty="0">
                <a:solidFill>
                  <a:srgbClr val="FF0000"/>
                </a:solidFill>
              </a:rPr>
              <a:t>δ</a:t>
            </a:r>
            <a:r>
              <a:rPr lang="el-GR" altLang="en-US" b="1" baseline="30000" dirty="0">
                <a:solidFill>
                  <a:srgbClr val="FF0000"/>
                </a:solidFill>
              </a:rPr>
              <a:t>∗</a:t>
            </a:r>
            <a:r>
              <a:rPr lang="el-GR" altLang="en-US" b="1" dirty="0">
                <a:solidFill>
                  <a:srgbClr val="FF0000"/>
                </a:solidFill>
              </a:rPr>
              <a:t> </a:t>
            </a:r>
            <a:r>
              <a:rPr lang="el-GR" altLang="en-US" b="1" i="0" dirty="0">
                <a:solidFill>
                  <a:srgbClr val="FF0000"/>
                </a:solidFill>
              </a:rPr>
              <a:t>+ </a:t>
            </a:r>
            <a:r>
              <a:rPr lang="en-US" altLang="en-US" b="1" dirty="0">
                <a:solidFill>
                  <a:srgbClr val="FF0000"/>
                </a:solidFill>
              </a:rPr>
              <a:t>k′ − k</a:t>
            </a:r>
            <a:r>
              <a:rPr lang="en-US" altLang="en-US" b="1" i="0" dirty="0" smtClean="0">
                <a:solidFill>
                  <a:srgbClr val="FF0000"/>
                </a:solidFill>
              </a:rPr>
              <a:t>)</a:t>
            </a:r>
            <a:r>
              <a:rPr lang="en-US" altLang="en-US" b="1" dirty="0" smtClean="0">
                <a:solidFill>
                  <a:srgbClr val="FF0000"/>
                </a:solidFill>
              </a:rPr>
              <a:t>,</a:t>
            </a: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pPr algn="l"/>
            <a:r>
              <a:rPr lang="en-US" altLang="en-US" i="0" dirty="0" smtClean="0"/>
              <a:t> Where</a:t>
            </a:r>
          </a:p>
          <a:p>
            <a:pPr algn="l"/>
            <a:endParaRPr lang="en-US" altLang="en-US" dirty="0"/>
          </a:p>
          <a:p>
            <a:r>
              <a:rPr lang="el-GR" altLang="en-US" b="1" dirty="0">
                <a:solidFill>
                  <a:srgbClr val="FF0000"/>
                </a:solidFill>
              </a:rPr>
              <a:t>δ</a:t>
            </a:r>
            <a:r>
              <a:rPr lang="en-US" altLang="en-US" b="1" baseline="30000" dirty="0">
                <a:solidFill>
                  <a:srgbClr val="FF0000"/>
                </a:solidFill>
              </a:rPr>
              <a:t>∗ </a:t>
            </a:r>
            <a:r>
              <a:rPr lang="en-US" altLang="en-US" b="1" i="0" dirty="0">
                <a:solidFill>
                  <a:srgbClr val="FF0000"/>
                </a:solidFill>
              </a:rPr>
              <a:t>= min</a:t>
            </a:r>
            <a:r>
              <a:rPr lang="en-US" altLang="en-US" b="1" dirty="0">
                <a:solidFill>
                  <a:srgbClr val="FF0000"/>
                </a:solidFill>
              </a:rPr>
              <a:t>{</a:t>
            </a:r>
            <a:r>
              <a:rPr lang="en-US" altLang="en-US" b="1" i="0" dirty="0">
                <a:solidFill>
                  <a:srgbClr val="FF0000"/>
                </a:solidFill>
              </a:rPr>
              <a:t>deg(</a:t>
            </a:r>
            <a:r>
              <a:rPr lang="en-US" altLang="en-US" b="1" dirty="0">
                <a:solidFill>
                  <a:srgbClr val="FF0000"/>
                </a:solidFill>
              </a:rPr>
              <a:t>v</a:t>
            </a:r>
            <a:r>
              <a:rPr lang="en-US" altLang="en-US" b="1" i="0" dirty="0">
                <a:solidFill>
                  <a:srgbClr val="FF0000"/>
                </a:solidFill>
              </a:rPr>
              <a:t>) </a:t>
            </a:r>
            <a:r>
              <a:rPr lang="en-US" altLang="en-US" b="1" dirty="0">
                <a:solidFill>
                  <a:srgbClr val="FF0000"/>
                </a:solidFill>
              </a:rPr>
              <a:t>| v ∈ V </a:t>
            </a:r>
            <a:r>
              <a:rPr lang="en-US" altLang="en-US" b="1" i="0" dirty="0">
                <a:solidFill>
                  <a:srgbClr val="FF0000"/>
                </a:solidFill>
              </a:rPr>
              <a:t>(</a:t>
            </a:r>
            <a:r>
              <a:rPr lang="en-US" altLang="en-US" b="1" dirty="0">
                <a:solidFill>
                  <a:srgbClr val="FF0000"/>
                </a:solidFill>
              </a:rPr>
              <a:t>G</a:t>
            </a:r>
            <a:r>
              <a:rPr lang="en-US" altLang="en-US" b="1" i="0" dirty="0">
                <a:solidFill>
                  <a:srgbClr val="FF0000"/>
                </a:solidFill>
              </a:rPr>
              <a:t>) and deg(</a:t>
            </a:r>
            <a:r>
              <a:rPr lang="en-US" altLang="en-US" b="1" dirty="0">
                <a:solidFill>
                  <a:srgbClr val="FF0000"/>
                </a:solidFill>
              </a:rPr>
              <a:t>v</a:t>
            </a:r>
            <a:r>
              <a:rPr lang="en-US" altLang="en-US" b="1" i="0" dirty="0">
                <a:solidFill>
                  <a:srgbClr val="FF0000"/>
                </a:solidFill>
              </a:rPr>
              <a:t>) </a:t>
            </a:r>
            <a:r>
              <a:rPr lang="en-US" altLang="en-US" b="1" dirty="0">
                <a:solidFill>
                  <a:srgbClr val="FF0000"/>
                </a:solidFill>
              </a:rPr>
              <a:t>≥ k′</a:t>
            </a:r>
            <a:r>
              <a:rPr lang="en-US" altLang="en-US" b="1" i="0" dirty="0">
                <a:solidFill>
                  <a:srgbClr val="FF0000"/>
                </a:solidFill>
              </a:rPr>
              <a:t>+ </a:t>
            </a:r>
            <a:r>
              <a:rPr lang="en-US" altLang="en-US" b="1" dirty="0">
                <a:solidFill>
                  <a:srgbClr val="FF0000"/>
                </a:solidFill>
              </a:rPr>
              <a:t>k′′}.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66800" y="304800"/>
          <a:ext cx="6324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/>
        </p:nvGraphicFramePr>
        <p:xfrm>
          <a:off x="2743200" y="274638"/>
          <a:ext cx="3048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81E0-44FB-46B5-A8BB-8A2A465C40DD}" type="slidenum">
              <a:rPr lang="en-US" smtClean="0"/>
              <a:pPr/>
              <a:t>2</a:t>
            </a:fld>
            <a:endParaRPr lang="en-US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685800" y="1828801"/>
          <a:ext cx="7543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4079C5-0248-41AD-8E55-A384393B8916}" type="slidenum">
              <a:rPr lang="en-US" altLang="en-US" sz="1400" i="0"/>
              <a:pPr algn="r"/>
              <a:t>20</a:t>
            </a:fld>
            <a:endParaRPr lang="en-US" altLang="en-US" sz="1400" i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62000" y="838201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5334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C00000"/>
                </a:solidFill>
              </a:rPr>
              <a:t>We now improve the lower bounds given in theorems (1),(2), . . .... </a:t>
            </a:r>
            <a:r>
              <a:rPr lang="en-US" sz="2400" i="0" dirty="0" smtClean="0">
                <a:solidFill>
                  <a:srgbClr val="C00000"/>
                </a:solidFill>
              </a:rPr>
              <a:t>,(</a:t>
            </a:r>
            <a:r>
              <a:rPr lang="en-US" sz="2400" b="1" i="0" dirty="0" smtClean="0">
                <a:solidFill>
                  <a:srgbClr val="C00000"/>
                </a:solidFill>
              </a:rPr>
              <a:t>5</a:t>
            </a:r>
            <a:r>
              <a:rPr lang="en-US" sz="2400" i="0" dirty="0" smtClean="0">
                <a:solidFill>
                  <a:srgbClr val="C00000"/>
                </a:solidFill>
              </a:rPr>
              <a:t>)</a:t>
            </a:r>
            <a:r>
              <a:rPr lang="en-US" sz="2400" b="1" i="0" dirty="0" smtClean="0">
                <a:solidFill>
                  <a:srgbClr val="C00000"/>
                </a:solidFill>
              </a:rPr>
              <a:t> by the main theorem. </a:t>
            </a:r>
            <a:endParaRPr lang="en-US" sz="2400" b="1" i="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352800"/>
            <a:ext cx="533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×k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(k -1 ,k,0)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≥ 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l-GR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−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+1)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2kn −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/(k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+1)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438400"/>
            <a:ext cx="533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en-US" b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k,t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(k ,k,0)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l-GR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−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(2kn − 2m)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00200"/>
            <a:ext cx="533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 ,k,0)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*)n −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*+k)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− (m/k )    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4267200"/>
            <a:ext cx="5334000" cy="8079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l-GR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sz="1800" b="1" baseline="30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b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×k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altLang="en-US" sz="18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(k-1,k,k)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 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en-US" sz="1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l-GR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− 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l-GR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*+1)</a:t>
            </a:r>
            <a:r>
              <a:rPr lang="en-US" altLang="en-US" sz="1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altLang="en-US" sz="1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fa-IR" altLang="en-US" sz="1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fa-IR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kn-2m</a:t>
            </a:r>
            <a:r>
              <a:rPr lang="fa-IR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+1)            </a:t>
            </a:r>
          </a:p>
          <a:p>
            <a:pPr algn="l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5257800"/>
            <a:ext cx="533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b="1" baseline="30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b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×k,t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k,k,k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l-GR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−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n-US" altLang="en-US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− m/k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0355" name="Picture 3" descr="C:\Users\yas net 66635184\Pictures\New folder (4)\p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1"/>
            <a:ext cx="4343400" cy="5334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57800" y="2438400"/>
            <a:ext cx="32766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Professor Peter J. Slater -  University of Alabama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1378" name="Picture 2" descr="C:\Users\yas net 66635184\Pictures\New folder (4)\he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47244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410200" y="2438400"/>
            <a:ext cx="32766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Professor Michael Henning -University of Johannesburg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" name="Picture 2" descr="vol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57200"/>
            <a:ext cx="4753004" cy="548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5410200" y="2590800"/>
            <a:ext cx="32004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 smtClean="0"/>
              <a:t>Professor Lutz volkmann - RWTH Aachen University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2404" name="Picture 4" descr="C:\Users\yas net 66635184\Pictures\New folder (4)\Eram_Garden_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91400" cy="4419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0800000" flipV="1">
            <a:off x="3429000" y="466695"/>
            <a:ext cx="19812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Iran - Shiraz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3429000" y="5662907"/>
            <a:ext cx="200601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Eram</a:t>
            </a:r>
            <a:r>
              <a:rPr lang="en-US" dirty="0" smtClean="0"/>
              <a:t> Garden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3426" name="Picture 2" descr="C:\Users\yas net 66635184\Pictures\New folder (4)\800px-Tachar_Persepolis_I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3352800" y="283346"/>
            <a:ext cx="20574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Iran - Shiraz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1400" y="6019800"/>
            <a:ext cx="22098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Persepolis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3352800" y="283346"/>
            <a:ext cx="20574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Iran - Shiraz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3429000" y="5968876"/>
            <a:ext cx="21336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Tomb of Hafez</a:t>
            </a:r>
            <a:endParaRPr lang="en-US" dirty="0"/>
          </a:p>
        </p:txBody>
      </p:sp>
      <p:pic>
        <p:nvPicPr>
          <p:cNvPr id="72706" name="Picture 2" descr="C:\Users\yas net 66635184\Pictures\New folder (4)\Iran-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5474" name="Picture 2" descr="C:\Users\yas net 66635184\Pictures\New folder (4)\سی-و-سه-پل-اصفهان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3352800" y="283346"/>
            <a:ext cx="20574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Iran - Esfahan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3505200" y="6000725"/>
            <a:ext cx="2286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Si-o-se-</a:t>
            </a:r>
            <a:r>
              <a:rPr lang="en-US" dirty="0" err="1" smtClean="0"/>
              <a:t>pol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6499" name="Picture 3" descr="C:\Users\yas net 66635184\Pictures\New folder (4)\-نیاوران-تهران (1)-1426854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0800000" flipV="1">
            <a:off x="3352800" y="283346"/>
            <a:ext cx="20574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Iran - Tehran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3276600" y="5860164"/>
            <a:ext cx="2286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Niavaran</a:t>
            </a:r>
            <a:r>
              <a:rPr lang="en-US" dirty="0" smtClean="0"/>
              <a:t> Complex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72706" name="Picture 2" descr="C:\Users\yas net 66635184\Pictures\New folder (4)\953_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431800"/>
            <a:ext cx="6350000" cy="599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8BF3B6E-9F8B-4550-A87B-4513D7129D0B}" type="slidenum">
              <a:rPr lang="en-US" altLang="en-US" sz="1400" i="0"/>
              <a:pPr algn="r"/>
              <a:t>3</a:t>
            </a:fld>
            <a:endParaRPr lang="en-US" altLang="en-US" sz="1400" i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143000" y="2667000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/>
              <a:t>A set </a:t>
            </a:r>
            <a:r>
              <a:rPr lang="en-US" altLang="en-US" dirty="0"/>
              <a:t>S ⊆ V </a:t>
            </a:r>
            <a:r>
              <a:rPr lang="en-US" altLang="en-US" i="0" dirty="0"/>
              <a:t>is a </a:t>
            </a:r>
            <a:r>
              <a:rPr lang="en-US" altLang="en-US" b="1" dirty="0">
                <a:solidFill>
                  <a:srgbClr val="FF0000"/>
                </a:solidFill>
              </a:rPr>
              <a:t>dominating set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0" dirty="0"/>
              <a:t>in </a:t>
            </a:r>
            <a:r>
              <a:rPr lang="en-US" altLang="en-US" dirty="0"/>
              <a:t>G </a:t>
            </a:r>
            <a:r>
              <a:rPr lang="en-US" altLang="en-US" i="0" dirty="0"/>
              <a:t>if each vertex in </a:t>
            </a:r>
            <a:r>
              <a:rPr lang="en-US" altLang="en-US" dirty="0"/>
              <a:t>V </a:t>
            </a:r>
            <a:r>
              <a:rPr lang="en-US" altLang="en-US" i="0" dirty="0"/>
              <a:t>(</a:t>
            </a:r>
            <a:r>
              <a:rPr lang="en-US" altLang="en-US" dirty="0"/>
              <a:t>G</a:t>
            </a:r>
            <a:r>
              <a:rPr lang="en-US" altLang="en-US" i="0" dirty="0"/>
              <a:t>) is dominated by some vertex in </a:t>
            </a:r>
            <a:r>
              <a:rPr lang="en-US" altLang="en-US" dirty="0"/>
              <a:t>S</a:t>
            </a:r>
            <a:r>
              <a:rPr lang="en-US" altLang="en-US" i="0" dirty="0" smtClean="0"/>
              <a:t>.</a:t>
            </a:r>
          </a:p>
          <a:p>
            <a:pPr algn="l"/>
            <a:endParaRPr lang="en-US" altLang="en-US" dirty="0"/>
          </a:p>
        </p:txBody>
      </p:sp>
      <p:sp>
        <p:nvSpPr>
          <p:cNvPr id="3077" name="Oval 1"/>
          <p:cNvSpPr>
            <a:spLocks noChangeArrowheads="1"/>
          </p:cNvSpPr>
          <p:nvPr/>
        </p:nvSpPr>
        <p:spPr bwMode="auto">
          <a:xfrm>
            <a:off x="2057400" y="3581400"/>
            <a:ext cx="4495800" cy="2549525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078" name="Oval 1"/>
          <p:cNvSpPr>
            <a:spLocks noChangeArrowheads="1"/>
          </p:cNvSpPr>
          <p:nvPr/>
        </p:nvSpPr>
        <p:spPr bwMode="auto">
          <a:xfrm>
            <a:off x="4267200" y="3984625"/>
            <a:ext cx="1524000" cy="1447800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4103" name="TextBox 3"/>
          <p:cNvSpPr txBox="1">
            <a:spLocks noChangeArrowheads="1"/>
          </p:cNvSpPr>
          <p:nvPr/>
        </p:nvSpPr>
        <p:spPr bwMode="auto">
          <a:xfrm>
            <a:off x="2209800" y="34925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/>
              <a:t>G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343400" y="3733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3081" name="Oval 5"/>
          <p:cNvSpPr>
            <a:spLocks noChangeArrowheads="1"/>
          </p:cNvSpPr>
          <p:nvPr/>
        </p:nvSpPr>
        <p:spPr bwMode="auto">
          <a:xfrm>
            <a:off x="3048000" y="42100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082" name="Oval 13"/>
          <p:cNvSpPr>
            <a:spLocks noChangeArrowheads="1"/>
          </p:cNvSpPr>
          <p:nvPr/>
        </p:nvSpPr>
        <p:spPr bwMode="auto">
          <a:xfrm>
            <a:off x="4953000" y="428148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3083" name="Straight Connector 7"/>
          <p:cNvCxnSpPr>
            <a:cxnSpLocks noChangeShapeType="1"/>
            <a:stCxn id="3081" idx="6"/>
            <a:endCxn id="3082" idx="3"/>
          </p:cNvCxnSpPr>
          <p:nvPr/>
        </p:nvCxnSpPr>
        <p:spPr bwMode="auto">
          <a:xfrm>
            <a:off x="3162300" y="4281488"/>
            <a:ext cx="1808163" cy="119062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1047750" y="1882775"/>
            <a:ext cx="6515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i="0" dirty="0"/>
              <a:t>Each vertex of a graph is said to </a:t>
            </a:r>
            <a:r>
              <a:rPr lang="en-US" altLang="en-US" b="1" dirty="0">
                <a:solidFill>
                  <a:srgbClr val="FF0000"/>
                </a:solidFill>
              </a:rPr>
              <a:t>dominate</a:t>
            </a:r>
            <a:r>
              <a:rPr lang="en-US" altLang="en-US" i="0" dirty="0">
                <a:solidFill>
                  <a:srgbClr val="FF0000"/>
                </a:solidFill>
              </a:rPr>
              <a:t> </a:t>
            </a:r>
            <a:r>
              <a:rPr lang="en-US" altLang="en-US" i="0" dirty="0"/>
              <a:t>every vertex in its closed neighborhood.</a:t>
            </a:r>
            <a:endParaRPr lang="en-US" altLang="en-US" dirty="0"/>
          </a:p>
        </p:txBody>
      </p:sp>
      <p:sp>
        <p:nvSpPr>
          <p:cNvPr id="4109" name="Rectangle 1"/>
          <p:cNvSpPr>
            <a:spLocks noChangeArrowheads="1"/>
          </p:cNvSpPr>
          <p:nvPr/>
        </p:nvSpPr>
        <p:spPr bwMode="auto">
          <a:xfrm>
            <a:off x="1104900" y="110490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i="0" dirty="0"/>
              <a:t>Let </a:t>
            </a:r>
            <a:r>
              <a:rPr lang="en-US" altLang="en-US" dirty="0"/>
              <a:t>G </a:t>
            </a:r>
            <a:r>
              <a:rPr lang="en-US" altLang="en-US" i="0" dirty="0"/>
              <a:t>be a finite connected graph with vertex set </a:t>
            </a:r>
            <a:r>
              <a:rPr lang="it-IT" altLang="en-US" dirty="0"/>
              <a:t>V </a:t>
            </a:r>
            <a:r>
              <a:rPr lang="it-IT" altLang="en-US" i="0" dirty="0"/>
              <a:t>= </a:t>
            </a:r>
            <a:r>
              <a:rPr lang="it-IT" altLang="en-US" dirty="0"/>
              <a:t>V </a:t>
            </a:r>
            <a:r>
              <a:rPr lang="it-IT" altLang="en-US" i="0" dirty="0"/>
              <a:t>(</a:t>
            </a:r>
            <a:r>
              <a:rPr lang="it-IT" altLang="en-US" dirty="0"/>
              <a:t>G</a:t>
            </a:r>
            <a:r>
              <a:rPr lang="it-IT" altLang="en-US" i="0" dirty="0"/>
              <a:t>) and edge set </a:t>
            </a:r>
            <a:r>
              <a:rPr lang="it-IT" altLang="en-US" dirty="0"/>
              <a:t>E </a:t>
            </a:r>
            <a:r>
              <a:rPr lang="it-IT" altLang="en-US" i="0" dirty="0"/>
              <a:t>= </a:t>
            </a:r>
            <a:r>
              <a:rPr lang="it-IT" altLang="en-US" dirty="0"/>
              <a:t>E</a:t>
            </a:r>
            <a:r>
              <a:rPr lang="it-IT" altLang="en-US" i="0" dirty="0"/>
              <a:t>(</a:t>
            </a:r>
            <a:r>
              <a:rPr lang="it-IT" altLang="en-US" dirty="0"/>
              <a:t>G</a:t>
            </a:r>
            <a:r>
              <a:rPr lang="it-IT" altLang="en-US" i="0" dirty="0"/>
              <a:t>).</a:t>
            </a:r>
            <a:endParaRPr lang="en-US" altLang="en-US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1828800" y="304800"/>
          <a:ext cx="53340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087" name="Straight Connector 7"/>
          <p:cNvCxnSpPr>
            <a:cxnSpLocks noChangeShapeType="1"/>
            <a:endCxn id="3082" idx="2"/>
          </p:cNvCxnSpPr>
          <p:nvPr/>
        </p:nvCxnSpPr>
        <p:spPr bwMode="auto">
          <a:xfrm flipV="1">
            <a:off x="3400425" y="4352925"/>
            <a:ext cx="1552575" cy="487363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3088" name="Oval 5"/>
          <p:cNvSpPr>
            <a:spLocks noChangeArrowheads="1"/>
          </p:cNvSpPr>
          <p:nvPr/>
        </p:nvSpPr>
        <p:spPr bwMode="auto">
          <a:xfrm>
            <a:off x="3343275" y="47688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089" name="Oval 5"/>
          <p:cNvSpPr>
            <a:spLocks noChangeArrowheads="1"/>
          </p:cNvSpPr>
          <p:nvPr/>
        </p:nvSpPr>
        <p:spPr bwMode="auto">
          <a:xfrm>
            <a:off x="5410200" y="4708525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3090" name="Straight Connector 7"/>
          <p:cNvCxnSpPr>
            <a:cxnSpLocks noChangeShapeType="1"/>
            <a:stCxn id="3088" idx="5"/>
          </p:cNvCxnSpPr>
          <p:nvPr/>
        </p:nvCxnSpPr>
        <p:spPr bwMode="auto">
          <a:xfrm flipV="1">
            <a:off x="3441700" y="4813300"/>
            <a:ext cx="1995488" cy="76200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3091" name="TextBox 11"/>
          <p:cNvSpPr txBox="1">
            <a:spLocks noChangeArrowheads="1"/>
          </p:cNvSpPr>
          <p:nvPr/>
        </p:nvSpPr>
        <p:spPr bwMode="auto">
          <a:xfrm>
            <a:off x="2432050" y="41021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3092" name="TextBox 11"/>
          <p:cNvSpPr txBox="1">
            <a:spLocks noChangeArrowheads="1"/>
          </p:cNvSpPr>
          <p:nvPr/>
        </p:nvSpPr>
        <p:spPr bwMode="auto">
          <a:xfrm>
            <a:off x="2682875" y="468947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73730" name="Picture 2" descr="C:\Users\yas net 66635184\Pictures\New folder (4)\IMG1144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85825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" name="Picture 2" descr="C:\Users\yas net 66635184\Pictures\New folder (4)\کباب-کوبید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5438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04E27A0-B660-42D2-A0C1-4004E6C77A5A}" type="slidenum">
              <a:rPr lang="en-US" altLang="en-US" sz="1400" i="0"/>
              <a:pPr algn="r"/>
              <a:t>32</a:t>
            </a:fld>
            <a:endParaRPr lang="en-US" altLang="en-US" sz="1400" i="0"/>
          </a:p>
        </p:txBody>
      </p:sp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304800" y="2438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AU" altLang="en-US" sz="4800" b="1" dirty="0" smtClean="0">
                <a:solidFill>
                  <a:srgbClr val="990033"/>
                </a:solidFill>
              </a:rPr>
              <a:t>  I WISH YOU ALL THE BEST</a:t>
            </a:r>
            <a:endParaRPr lang="en-AU" altLang="en-US" sz="4800" i="0" dirty="0">
              <a:latin typeface="Comic Sans MS" pitchFamily="66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2A5025-2E43-46DF-9508-15D61A26F007}" type="slidenum">
              <a:rPr lang="en-US" altLang="en-US" sz="1400" i="0"/>
              <a:pPr algn="r"/>
              <a:t>4</a:t>
            </a:fld>
            <a:endParaRPr lang="en-US" altLang="en-US" sz="1400" i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29" name="Diagram 28"/>
          <p:cNvGraphicFramePr/>
          <p:nvPr/>
        </p:nvGraphicFramePr>
        <p:xfrm>
          <a:off x="685800" y="304800"/>
          <a:ext cx="7772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30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minimum cardinality of a dominating set 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domination number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denoted  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sz="2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2200" dirty="0" smtClean="0">
                <a:solidFill>
                  <a:srgbClr val="FF0000"/>
                </a:solidFill>
              </a:rPr>
              <a:t>) .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A minimum dominating set of a graph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called  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sz="2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2200" dirty="0" smtClean="0">
                <a:solidFill>
                  <a:srgbClr val="FF0000"/>
                </a:solidFill>
              </a:rPr>
              <a:t>) –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800" baseline="-25000" dirty="0" smtClean="0"/>
              <a:t/>
            </a:r>
            <a:br>
              <a:rPr lang="en-US" altLang="en-US" sz="1800" baseline="-25000" dirty="0" smtClean="0"/>
            </a:b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Consider  the  graph 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G 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Subtitle 79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6096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esay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see that </a:t>
            </a:r>
            <a:r>
              <a:rPr lang="en-US" alt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) =1  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 set </a:t>
            </a:r>
            <a:r>
              <a:rPr lang="en-US" alt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{v</a:t>
            </a:r>
            <a:r>
              <a:rPr lang="fa-IR" alt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}  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–set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s://upload.wikimedia.org/wikipedia/commons/thumb/b/bb/Complete-edge-coloring.svg/283px-Complete-edge-coloring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057400"/>
            <a:ext cx="3581400" cy="3344183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4380280" y="1752600"/>
            <a:ext cx="420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1</a:t>
            </a:r>
            <a:endParaRPr lang="en-US" altLang="en-US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5943600" y="2590800"/>
            <a:ext cx="60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2</a:t>
            </a:r>
            <a:endParaRPr lang="en-US" altLang="en-US" baseline="-25000" dirty="0"/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6400800" y="3759955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3</a:t>
            </a:r>
            <a:endParaRPr lang="en-US" altLang="en-US" baseline="-25000" dirty="0"/>
          </a:p>
        </p:txBody>
      </p:sp>
      <p:sp>
        <p:nvSpPr>
          <p:cNvPr id="30" name="Rectangle 29"/>
          <p:cNvSpPr/>
          <p:nvPr/>
        </p:nvSpPr>
        <p:spPr>
          <a:xfrm rot="10800000" flipH="1" flipV="1">
            <a:off x="5410200" y="5067760"/>
            <a:ext cx="60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4</a:t>
            </a:r>
            <a:endParaRPr lang="en-US" altLang="en-US" baseline="-25000" dirty="0"/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3276599" y="4962169"/>
            <a:ext cx="380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5</a:t>
            </a:r>
            <a:endParaRPr lang="en-US" alt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2438400" y="3886200"/>
            <a:ext cx="38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6</a:t>
            </a:r>
            <a:endParaRPr lang="en-US" altLang="en-US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2667000" y="2514600"/>
            <a:ext cx="60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7</a:t>
            </a:r>
            <a:endParaRPr lang="en-US" altLang="en-US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4380281" y="3228945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8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629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E7D32B-E96E-4171-88E3-1AAA209A5F63}" type="slidenum">
              <a:rPr lang="en-US" altLang="en-US" sz="1400" i="0"/>
              <a:pPr algn="r"/>
              <a:t>5</a:t>
            </a:fld>
            <a:endParaRPr lang="en-US" altLang="en-US" sz="1400" i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1219200" y="304800"/>
          <a:ext cx="59436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22"/>
          <p:cNvSpPr/>
          <p:nvPr/>
        </p:nvSpPr>
        <p:spPr>
          <a:xfrm>
            <a:off x="609600" y="1164134"/>
            <a:ext cx="7467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i="0" dirty="0" smtClean="0">
                <a:solidFill>
                  <a:srgbClr val="C00000"/>
                </a:solidFill>
              </a:rPr>
              <a:t>Multiple dominating sets are as follows :</a:t>
            </a:r>
          </a:p>
          <a:p>
            <a:pPr algn="l">
              <a:buFont typeface="Wingdings" pitchFamily="2" charset="2"/>
              <a:buChar char="Ø"/>
            </a:pPr>
            <a:endParaRPr lang="en-US" altLang="en-US" i="0" dirty="0" smtClean="0">
              <a:solidFill>
                <a:srgbClr val="152BF9"/>
              </a:solidFill>
            </a:endParaRPr>
          </a:p>
          <a:p>
            <a:pPr marL="514350" indent="-514350" algn="l">
              <a:buFont typeface="+mj-lt"/>
              <a:buAutoNum type="romanLcPeriod"/>
            </a:pPr>
            <a:endParaRPr lang="en-US" altLang="en-US" sz="2400" i="0" dirty="0" smtClean="0"/>
          </a:p>
          <a:p>
            <a:pPr marL="514350" indent="-514350" algn="l">
              <a:buFont typeface="Wingdings" pitchFamily="2" charset="2"/>
              <a:buChar char="Ø"/>
            </a:pPr>
            <a:endParaRPr lang="en-US" altLang="en-US" sz="2400" i="0" dirty="0" smtClean="0"/>
          </a:p>
          <a:p>
            <a:pPr marL="514350" indent="-514350" algn="l">
              <a:buFont typeface="+mj-lt"/>
              <a:buAutoNum type="romanLcPeriod"/>
            </a:pPr>
            <a:endParaRPr lang="en-US" altLang="en-US" sz="2400" i="0" dirty="0" smtClean="0"/>
          </a:p>
          <a:p>
            <a:pPr marL="514350" indent="-514350" algn="l">
              <a:buFont typeface="+mj-lt"/>
              <a:buAutoNum type="romanLcPeriod"/>
            </a:pPr>
            <a:endParaRPr lang="en-US" sz="2400" i="0" dirty="0" smtClean="0"/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r>
              <a:rPr lang="en-US" altLang="en-US" i="0" dirty="0" smtClean="0">
                <a:solidFill>
                  <a:srgbClr val="152BF9"/>
                </a:solidFill>
              </a:rPr>
              <a:t>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43000" y="1905000"/>
            <a:ext cx="2286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/>
              <a:t>k- dominating set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143000" y="2590800"/>
            <a:ext cx="2895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/>
              <a:t>k –</a:t>
            </a:r>
            <a:r>
              <a:rPr lang="en-US" dirty="0" err="1" smtClean="0"/>
              <a:t>tuple</a:t>
            </a:r>
            <a:r>
              <a:rPr lang="en-US" dirty="0" smtClean="0"/>
              <a:t> dominating set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1143000" y="3352800"/>
            <a:ext cx="3657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/>
              <a:t>k –</a:t>
            </a:r>
            <a:r>
              <a:rPr lang="en-US" dirty="0" err="1" smtClean="0"/>
              <a:t>tuple</a:t>
            </a:r>
            <a:r>
              <a:rPr lang="en-US" dirty="0" smtClean="0"/>
              <a:t> total dominating set  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143000" y="4038600"/>
            <a:ext cx="4343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/>
              <a:t>k –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en-US" dirty="0" err="1" smtClean="0"/>
              <a:t>restranied</a:t>
            </a:r>
            <a:r>
              <a:rPr lang="en-US" dirty="0" smtClean="0"/>
              <a:t> dominating set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143000" y="4800600"/>
            <a:ext cx="4953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/>
              <a:t>k –</a:t>
            </a:r>
            <a:r>
              <a:rPr lang="en-US" dirty="0" err="1" smtClean="0"/>
              <a:t>tuple</a:t>
            </a:r>
            <a:r>
              <a:rPr lang="en-US" dirty="0" smtClean="0"/>
              <a:t> total restrained dominating set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 txBox="1">
            <a:spLocks noGrp="1"/>
          </p:cNvSpPr>
          <p:nvPr/>
        </p:nvSpPr>
        <p:spPr bwMode="auto">
          <a:xfrm>
            <a:off x="6629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E7D32B-E96E-4171-88E3-1AAA209A5F63}" type="slidenum">
              <a:rPr lang="en-US" altLang="en-US" sz="1400" i="0"/>
              <a:pPr algn="r"/>
              <a:t>6</a:t>
            </a:fld>
            <a:endParaRPr lang="en-US" altLang="en-US" sz="1400" i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914400" y="1066800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 smtClean="0">
                <a:solidFill>
                  <a:srgbClr val="152BF9"/>
                </a:solidFill>
              </a:rPr>
              <a:t> J.F. Fink , M.S. Jacobson (1985)</a:t>
            </a: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  <a:p>
            <a:pPr algn="l"/>
            <a:endParaRPr lang="en-US" altLang="en-US" i="0" dirty="0" smtClean="0">
              <a:solidFill>
                <a:srgbClr val="152BF9"/>
              </a:solidFill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990600" y="1981200"/>
            <a:ext cx="708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altLang="en-US" i="0" dirty="0"/>
          </a:p>
          <a:p>
            <a:pPr algn="l"/>
            <a:r>
              <a:rPr lang="en-US" altLang="en-US" i="0" dirty="0"/>
              <a:t>The </a:t>
            </a:r>
            <a:r>
              <a:rPr lang="en-US" altLang="en-US" b="1" dirty="0" smtClean="0">
                <a:solidFill>
                  <a:srgbClr val="FF0000"/>
                </a:solidFill>
              </a:rPr>
              <a:t>k-domination </a:t>
            </a:r>
            <a:r>
              <a:rPr lang="en-US" altLang="en-US" b="1" dirty="0">
                <a:solidFill>
                  <a:srgbClr val="FF0000"/>
                </a:solidFill>
              </a:rPr>
              <a:t>number </a:t>
            </a:r>
            <a:r>
              <a:rPr lang="en-US" altLang="en-US" dirty="0" err="1" smtClean="0">
                <a:solidFill>
                  <a:srgbClr val="FF0000"/>
                </a:solidFill>
              </a:rPr>
              <a:t>γ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i="0" dirty="0" smtClean="0">
                <a:solidFill>
                  <a:srgbClr val="FF0000"/>
                </a:solidFill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G</a:t>
            </a:r>
            <a:r>
              <a:rPr lang="en-US" altLang="en-US" i="0" dirty="0">
                <a:solidFill>
                  <a:srgbClr val="FF0000"/>
                </a:solidFill>
              </a:rPr>
              <a:t>) </a:t>
            </a:r>
            <a:r>
              <a:rPr lang="en-US" altLang="en-US" i="0" dirty="0"/>
              <a:t>is the minimum cardinality of a </a:t>
            </a:r>
            <a:r>
              <a:rPr lang="en-US" altLang="en-US" dirty="0" smtClean="0"/>
              <a:t>k-</a:t>
            </a:r>
            <a:r>
              <a:rPr lang="en-US" altLang="en-US" i="0" dirty="0" smtClean="0"/>
              <a:t> </a:t>
            </a:r>
            <a:r>
              <a:rPr lang="en-US" altLang="en-US" i="0" dirty="0"/>
              <a:t>dominating set. </a:t>
            </a:r>
          </a:p>
          <a:p>
            <a:pPr algn="l"/>
            <a:r>
              <a:rPr lang="en-US" altLang="en-US" i="0" dirty="0"/>
              <a:t> </a:t>
            </a:r>
          </a:p>
        </p:txBody>
      </p:sp>
      <p:graphicFrame>
        <p:nvGraphicFramePr>
          <p:cNvPr id="27" name="Diagram 26"/>
          <p:cNvGraphicFramePr/>
          <p:nvPr/>
        </p:nvGraphicFramePr>
        <p:xfrm>
          <a:off x="1219200" y="304800"/>
          <a:ext cx="59436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Oval 1"/>
          <p:cNvSpPr>
            <a:spLocks noChangeArrowheads="1"/>
          </p:cNvSpPr>
          <p:nvPr/>
        </p:nvSpPr>
        <p:spPr bwMode="auto">
          <a:xfrm>
            <a:off x="2057400" y="3554413"/>
            <a:ext cx="4495800" cy="2549525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9" name="Oval 1"/>
          <p:cNvSpPr>
            <a:spLocks noChangeArrowheads="1"/>
          </p:cNvSpPr>
          <p:nvPr/>
        </p:nvSpPr>
        <p:spPr bwMode="auto">
          <a:xfrm>
            <a:off x="4267200" y="3984625"/>
            <a:ext cx="1524000" cy="1447800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2133600" y="34290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/>
              <a:t>G</a:t>
            </a: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4356100" y="369252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/>
              <a:t>S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124200" y="41910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4953000" y="4267200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810000" y="51816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35" name="Straight Connector 7"/>
          <p:cNvCxnSpPr>
            <a:cxnSpLocks noChangeShapeType="1"/>
            <a:stCxn id="32" idx="6"/>
            <a:endCxn id="33" idx="3"/>
          </p:cNvCxnSpPr>
          <p:nvPr/>
        </p:nvCxnSpPr>
        <p:spPr bwMode="auto">
          <a:xfrm>
            <a:off x="3238500" y="4261644"/>
            <a:ext cx="1731239" cy="126152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6" name="Straight Connector 19"/>
          <p:cNvCxnSpPr>
            <a:cxnSpLocks noChangeShapeType="1"/>
            <a:stCxn id="32" idx="5"/>
          </p:cNvCxnSpPr>
          <p:nvPr/>
        </p:nvCxnSpPr>
        <p:spPr bwMode="auto">
          <a:xfrm rot="16200000" flipH="1">
            <a:off x="3067050" y="4466308"/>
            <a:ext cx="990600" cy="681178"/>
          </a:xfrm>
          <a:prstGeom prst="line">
            <a:avLst/>
          </a:prstGeom>
          <a:noFill/>
          <a:ln w="41275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181600" y="4876800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38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4389049" y="4450151"/>
            <a:ext cx="325492" cy="1331189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39" name="Rectangle 38"/>
          <p:cNvSpPr/>
          <p:nvPr/>
        </p:nvSpPr>
        <p:spPr>
          <a:xfrm>
            <a:off x="990600" y="14478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0" dirty="0" smtClean="0"/>
              <a:t>A subset </a:t>
            </a:r>
            <a:r>
              <a:rPr lang="en-US" dirty="0" smtClean="0"/>
              <a:t>S⊆ V</a:t>
            </a:r>
            <a:r>
              <a:rPr lang="en-US" i="0" dirty="0" smtClean="0"/>
              <a:t> is a </a:t>
            </a:r>
            <a:r>
              <a:rPr lang="en-US" b="1" dirty="0" smtClean="0">
                <a:solidFill>
                  <a:srgbClr val="FF0000"/>
                </a:solidFill>
              </a:rPr>
              <a:t>k-dominating set</a:t>
            </a:r>
            <a:r>
              <a:rPr lang="en-US" dirty="0" smtClean="0"/>
              <a:t> </a:t>
            </a:r>
            <a:r>
              <a:rPr lang="en-US" i="0" dirty="0" smtClean="0"/>
              <a:t>of the graph </a:t>
            </a:r>
            <a:r>
              <a:rPr lang="en-US" dirty="0" smtClean="0"/>
              <a:t>G</a:t>
            </a:r>
            <a:r>
              <a:rPr lang="en-US" i="0" dirty="0" smtClean="0"/>
              <a:t> if every           vertex </a:t>
            </a:r>
            <a:r>
              <a:rPr lang="en-US" dirty="0" smtClean="0"/>
              <a:t>v∈ V−S</a:t>
            </a:r>
            <a:r>
              <a:rPr lang="en-US" i="0" dirty="0" smtClean="0"/>
              <a:t> is adjacent to at least </a:t>
            </a:r>
            <a:r>
              <a:rPr lang="en-US" dirty="0" smtClean="0"/>
              <a:t>k</a:t>
            </a:r>
            <a:r>
              <a:rPr lang="en-US" i="0" dirty="0" smtClean="0"/>
              <a:t> vertices  of </a:t>
            </a:r>
            <a:r>
              <a:rPr lang="en-US" dirty="0" smtClean="0"/>
              <a:t>S.</a:t>
            </a:r>
            <a:r>
              <a:rPr lang="en-US" i="0" dirty="0" smtClean="0"/>
              <a:t>       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rot="10800000" flipV="1">
            <a:off x="6705600" y="3629053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k=2</a:t>
            </a:r>
            <a:endParaRPr lang="en-US" altLang="en-US" dirty="0"/>
          </a:p>
        </p:txBody>
      </p:sp>
      <p:cxnSp>
        <p:nvCxnSpPr>
          <p:cNvPr id="44" name="Straight Connector 7"/>
          <p:cNvCxnSpPr>
            <a:cxnSpLocks noChangeShapeType="1"/>
          </p:cNvCxnSpPr>
          <p:nvPr/>
        </p:nvCxnSpPr>
        <p:spPr bwMode="auto">
          <a:xfrm>
            <a:off x="3200400" y="4267200"/>
            <a:ext cx="1943100" cy="685800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55" name="Straight Connector 7"/>
          <p:cNvCxnSpPr>
            <a:cxnSpLocks noChangeShapeType="1"/>
            <a:stCxn id="34" idx="7"/>
          </p:cNvCxnSpPr>
          <p:nvPr/>
        </p:nvCxnSpPr>
        <p:spPr bwMode="auto">
          <a:xfrm rot="5400000" flipH="1" flipV="1">
            <a:off x="4018730" y="4232232"/>
            <a:ext cx="858891" cy="1081228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2819400" y="48006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75" name="Straight Connector 19"/>
          <p:cNvCxnSpPr>
            <a:cxnSpLocks noChangeShapeType="1"/>
            <a:stCxn id="74" idx="6"/>
            <a:endCxn id="33" idx="3"/>
          </p:cNvCxnSpPr>
          <p:nvPr/>
        </p:nvCxnSpPr>
        <p:spPr bwMode="auto">
          <a:xfrm flipV="1">
            <a:off x="2933700" y="4387796"/>
            <a:ext cx="2036039" cy="483448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78" name="Straight Connector 19"/>
          <p:cNvCxnSpPr>
            <a:cxnSpLocks noChangeShapeType="1"/>
            <a:stCxn id="74" idx="5"/>
            <a:endCxn id="37" idx="2"/>
          </p:cNvCxnSpPr>
          <p:nvPr/>
        </p:nvCxnSpPr>
        <p:spPr bwMode="auto">
          <a:xfrm rot="16200000" flipH="1">
            <a:off x="4036157" y="3802000"/>
            <a:ext cx="26247" cy="2264639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5334000" y="449580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83" name="Straight Connector 19"/>
          <p:cNvCxnSpPr>
            <a:cxnSpLocks noChangeShapeType="1"/>
            <a:stCxn id="74" idx="6"/>
          </p:cNvCxnSpPr>
          <p:nvPr/>
        </p:nvCxnSpPr>
        <p:spPr bwMode="auto">
          <a:xfrm flipV="1">
            <a:off x="2933700" y="4572000"/>
            <a:ext cx="2395678" cy="299244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50" name="Rectangle 49"/>
          <p:cNvSpPr/>
          <p:nvPr/>
        </p:nvSpPr>
        <p:spPr>
          <a:xfrm>
            <a:off x="3200400" y="3810000"/>
            <a:ext cx="380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en-US" altLang="en-US" baseline="-25000" dirty="0" smtClean="0"/>
              <a:t>1</a:t>
            </a:r>
            <a:endParaRPr lang="en-US" altLang="en-US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3276600" y="4953000"/>
            <a:ext cx="60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fa-IR" altLang="en-US" baseline="-25000" dirty="0" smtClean="0"/>
              <a:t>3</a:t>
            </a:r>
            <a:endParaRPr lang="en-US" altLang="en-US" baseline="-25000" dirty="0"/>
          </a:p>
        </p:txBody>
      </p:sp>
      <p:sp>
        <p:nvSpPr>
          <p:cNvPr id="52" name="Rectangle 51"/>
          <p:cNvSpPr/>
          <p:nvPr/>
        </p:nvSpPr>
        <p:spPr>
          <a:xfrm rot="10800000" flipH="1" flipV="1">
            <a:off x="2286000" y="4419600"/>
            <a:ext cx="76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r>
              <a:rPr lang="fa-IR" altLang="en-US" baseline="-25000" dirty="0" smtClean="0"/>
              <a:t>2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78DCC461-96B1-42E3-8386-6CE4CF593CA2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304800"/>
          <a:ext cx="5715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22860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 Theorem 1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altLang="en-US" i="0" dirty="0" smtClean="0">
                <a:solidFill>
                  <a:srgbClr val="152BF9"/>
                </a:solidFill>
              </a:rPr>
              <a:t>Jacobson , et al-1985</a:t>
            </a:r>
            <a:r>
              <a:rPr lang="en-US" dirty="0" smtClean="0"/>
              <a:t>). </a:t>
            </a:r>
            <a:endParaRPr lang="en-US" alt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                </a:t>
            </a:r>
          </a:p>
          <a:p>
            <a:pPr algn="l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38400" y="3505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b="1" dirty="0" smtClean="0"/>
              <a:t>γ</a:t>
            </a:r>
            <a:r>
              <a:rPr lang="en-US" altLang="en-US" b="1" baseline="-25000" dirty="0" smtClean="0"/>
              <a:t>k </a:t>
            </a:r>
            <a:r>
              <a:rPr lang="en-US" altLang="en-US" b="1" dirty="0" smtClean="0"/>
              <a:t>(G)</a:t>
            </a:r>
            <a:r>
              <a:rPr lang="en-US" altLang="en-US" dirty="0" smtClean="0"/>
              <a:t> ≥</a:t>
            </a:r>
            <a:r>
              <a:rPr lang="en-US" altLang="en-US" b="1" dirty="0" smtClean="0"/>
              <a:t> n –(m/k)</a:t>
            </a:r>
            <a:endParaRPr lang="en-US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62000" y="2667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/>
              <a:t>If G is a graph with n vertices and with m edges, then for </a:t>
            </a:r>
          </a:p>
          <a:p>
            <a:pPr algn="l"/>
            <a:r>
              <a:rPr lang="en-US" b="1" dirty="0" smtClean="0"/>
              <a:t> each k </a:t>
            </a:r>
            <a:r>
              <a:rPr lang="en-US" altLang="en-US" dirty="0" smtClean="0"/>
              <a:t>≥1.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394200" y="1841500"/>
          <a:ext cx="914400" cy="198438"/>
        </p:xfrm>
        <a:graphic>
          <a:graphicData uri="http://schemas.openxmlformats.org/presentationml/2006/ole">
            <p:oleObj spid="_x0000_s49154" name="Equation" r:id="rId8" imgW="914400" imgH="198720" progId="Equation.DSMT4">
              <p:embed/>
            </p:oleObj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2A5025-2E43-46DF-9508-15D61A26F007}" type="slidenum">
              <a:rPr lang="en-US" altLang="en-US" sz="1400" i="0"/>
              <a:pPr algn="r"/>
              <a:t>8</a:t>
            </a:fld>
            <a:endParaRPr lang="en-US" altLang="en-US" sz="1400" i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2057400" y="3554413"/>
            <a:ext cx="4708525" cy="2693987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4267200" y="3984625"/>
            <a:ext cx="1828800" cy="1833563"/>
          </a:xfrm>
          <a:prstGeom prst="ellips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09800" y="35814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G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356100" y="369252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048000" y="42100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4991100" y="42497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5549900" y="42370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cxnSp>
        <p:nvCxnSpPr>
          <p:cNvPr id="13" name="Straight Connector 21"/>
          <p:cNvCxnSpPr>
            <a:cxnSpLocks noChangeShapeType="1"/>
            <a:stCxn id="9" idx="6"/>
          </p:cNvCxnSpPr>
          <p:nvPr/>
        </p:nvCxnSpPr>
        <p:spPr bwMode="auto">
          <a:xfrm>
            <a:off x="5105400" y="4319588"/>
            <a:ext cx="612775" cy="420687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12800" y="990600"/>
            <a:ext cx="7086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altLang="en-US" i="0" dirty="0" smtClean="0"/>
          </a:p>
          <a:p>
            <a:pPr algn="l"/>
            <a:r>
              <a:rPr lang="en-US" altLang="en-US" i="0" dirty="0" smtClean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k</a:t>
            </a:r>
            <a:r>
              <a:rPr lang="en-US" altLang="en-US" b="1" i="0" dirty="0">
                <a:solidFill>
                  <a:srgbClr val="FF0000"/>
                </a:solidFill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</a:rPr>
              <a:t>tuple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dominating </a:t>
            </a:r>
            <a:r>
              <a:rPr lang="en-US" altLang="en-US" b="1" dirty="0">
                <a:solidFill>
                  <a:srgbClr val="FF0000"/>
                </a:solidFill>
              </a:rPr>
              <a:t>set</a:t>
            </a:r>
            <a:r>
              <a:rPr lang="en-US" altLang="en-US" i="0" dirty="0">
                <a:solidFill>
                  <a:srgbClr val="FF0000"/>
                </a:solidFill>
              </a:rPr>
              <a:t> </a:t>
            </a:r>
            <a:r>
              <a:rPr lang="en-US" altLang="en-US" i="0" dirty="0"/>
              <a:t>of a graph </a:t>
            </a:r>
            <a:r>
              <a:rPr lang="en-US" altLang="en-US" dirty="0"/>
              <a:t>G </a:t>
            </a:r>
            <a:r>
              <a:rPr lang="en-US" altLang="en-US" i="0" dirty="0"/>
              <a:t>is a</a:t>
            </a:r>
          </a:p>
          <a:p>
            <a:pPr algn="l"/>
            <a:r>
              <a:rPr lang="en-US" altLang="en-US" i="0" dirty="0"/>
              <a:t> subset </a:t>
            </a:r>
            <a:r>
              <a:rPr lang="en-US" altLang="en-US" dirty="0"/>
              <a:t>S ⊆ V </a:t>
            </a:r>
            <a:r>
              <a:rPr lang="en-US" altLang="en-US" i="0" dirty="0"/>
              <a:t>with this property that every vertex in </a:t>
            </a:r>
            <a:r>
              <a:rPr lang="en-US" altLang="en-US" dirty="0" smtClean="0"/>
              <a:t>V</a:t>
            </a:r>
            <a:r>
              <a:rPr lang="fa-IR" altLang="en-US" dirty="0" smtClean="0"/>
              <a:t>-</a:t>
            </a:r>
            <a:r>
              <a:rPr lang="en-US" altLang="en-US" dirty="0" smtClean="0"/>
              <a:t> S </a:t>
            </a:r>
            <a:r>
              <a:rPr lang="en-US" altLang="en-US" i="0" dirty="0" smtClean="0"/>
              <a:t>has </a:t>
            </a:r>
            <a:r>
              <a:rPr lang="en-US" altLang="en-US" i="0" dirty="0"/>
              <a:t>at </a:t>
            </a:r>
          </a:p>
          <a:p>
            <a:pPr algn="l"/>
            <a:r>
              <a:rPr lang="en-US" altLang="en-US" i="0" dirty="0" smtClean="0"/>
              <a:t>least  </a:t>
            </a:r>
            <a:r>
              <a:rPr lang="en-US" altLang="en-US" dirty="0" smtClean="0"/>
              <a:t>k  </a:t>
            </a:r>
            <a:r>
              <a:rPr lang="en-US" altLang="en-US" i="0" dirty="0"/>
              <a:t>neighbors in </a:t>
            </a:r>
            <a:r>
              <a:rPr lang="en-US" altLang="en-US" dirty="0"/>
              <a:t>S </a:t>
            </a:r>
            <a:r>
              <a:rPr lang="en-US" altLang="en-US" i="0" dirty="0"/>
              <a:t>and every vertex in </a:t>
            </a:r>
            <a:r>
              <a:rPr lang="en-US" altLang="en-US" dirty="0" smtClean="0"/>
              <a:t>S </a:t>
            </a:r>
            <a:r>
              <a:rPr lang="en-US" altLang="en-US" i="0" dirty="0"/>
              <a:t>has at </a:t>
            </a:r>
            <a:r>
              <a:rPr lang="en-US" altLang="en-US" i="0" dirty="0" smtClean="0"/>
              <a:t>least ( </a:t>
            </a:r>
            <a:r>
              <a:rPr lang="en-US" altLang="en-US" dirty="0"/>
              <a:t>k </a:t>
            </a:r>
            <a:r>
              <a:rPr lang="en-US" altLang="en-US" dirty="0" smtClean="0"/>
              <a:t>-1) </a:t>
            </a:r>
            <a:r>
              <a:rPr lang="en-US" altLang="en-US" i="0" dirty="0" smtClean="0"/>
              <a:t>neighbors </a:t>
            </a:r>
            <a:r>
              <a:rPr lang="en-US" altLang="en-US" i="0" dirty="0"/>
              <a:t>in </a:t>
            </a:r>
            <a:r>
              <a:rPr lang="en-US" altLang="en-US" i="0" dirty="0" smtClean="0"/>
              <a:t> </a:t>
            </a:r>
            <a:r>
              <a:rPr lang="en-US" altLang="en-US" dirty="0" smtClean="0"/>
              <a:t>S</a:t>
            </a:r>
            <a:r>
              <a:rPr lang="en-US" altLang="en-US" i="0" dirty="0"/>
              <a:t>. </a:t>
            </a:r>
            <a:endParaRPr lang="en-US" altLang="en-US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38200" y="25908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i="0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k</a:t>
            </a:r>
            <a:r>
              <a:rPr lang="en-US" altLang="en-US" b="1" i="0" dirty="0">
                <a:solidFill>
                  <a:srgbClr val="FF0000"/>
                </a:solidFill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</a:rPr>
              <a:t>tuple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domination  number </a:t>
            </a:r>
            <a:r>
              <a:rPr lang="en-US" altLang="en-US" i="0" dirty="0" smtClean="0">
                <a:solidFill>
                  <a:srgbClr val="FF0000"/>
                </a:solidFill>
              </a:rPr>
              <a:t>, </a:t>
            </a:r>
            <a:r>
              <a:rPr lang="el-GR" altLang="en-US" dirty="0" smtClean="0">
                <a:solidFill>
                  <a:srgbClr val="FF0000"/>
                </a:solidFill>
              </a:rPr>
              <a:t>γ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×k</a:t>
            </a:r>
            <a:r>
              <a:rPr lang="en-US" altLang="en-US" i="0" dirty="0" smtClean="0">
                <a:solidFill>
                  <a:srgbClr val="FF0000"/>
                </a:solidFill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G</a:t>
            </a:r>
            <a:r>
              <a:rPr lang="en-US" altLang="en-US" i="0" dirty="0" smtClean="0">
                <a:solidFill>
                  <a:srgbClr val="FF0000"/>
                </a:solidFill>
              </a:rPr>
              <a:t>)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i="0" dirty="0" smtClean="0"/>
              <a:t>of </a:t>
            </a:r>
            <a:r>
              <a:rPr lang="en-US" altLang="en-US" i="0" dirty="0"/>
              <a:t>a graph </a:t>
            </a:r>
            <a:r>
              <a:rPr lang="en-US" altLang="en-US" dirty="0"/>
              <a:t>G </a:t>
            </a:r>
            <a:r>
              <a:rPr lang="en-US" altLang="en-US" i="0" dirty="0"/>
              <a:t>is the minimum cardinality of a </a:t>
            </a:r>
            <a:r>
              <a:rPr lang="en-US" altLang="en-US" dirty="0"/>
              <a:t>k</a:t>
            </a:r>
            <a:r>
              <a:rPr lang="en-US" altLang="en-US" i="0" dirty="0"/>
              <a:t>-</a:t>
            </a:r>
            <a:r>
              <a:rPr lang="en-US" altLang="en-US" i="0" dirty="0" err="1"/>
              <a:t>tuple</a:t>
            </a:r>
            <a:r>
              <a:rPr lang="en-US" altLang="en-US" i="0" dirty="0"/>
              <a:t> </a:t>
            </a:r>
            <a:r>
              <a:rPr lang="en-US" altLang="en-US" i="0" dirty="0" smtClean="0"/>
              <a:t>dominating </a:t>
            </a:r>
            <a:r>
              <a:rPr lang="en-US" altLang="en-US" i="0" dirty="0"/>
              <a:t>set.</a:t>
            </a:r>
            <a:endParaRPr lang="en-US" altLang="en-US" dirty="0"/>
          </a:p>
        </p:txBody>
      </p:sp>
      <p:cxnSp>
        <p:nvCxnSpPr>
          <p:cNvPr id="16" name="Straight Connector 23"/>
          <p:cNvCxnSpPr>
            <a:cxnSpLocks noChangeShapeType="1"/>
          </p:cNvCxnSpPr>
          <p:nvPr/>
        </p:nvCxnSpPr>
        <p:spPr bwMode="auto">
          <a:xfrm>
            <a:off x="3124200" y="4343400"/>
            <a:ext cx="1651000" cy="966788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8" name="Straight Connector 26"/>
          <p:cNvCxnSpPr>
            <a:cxnSpLocks noChangeShapeType="1"/>
          </p:cNvCxnSpPr>
          <p:nvPr/>
        </p:nvCxnSpPr>
        <p:spPr bwMode="auto">
          <a:xfrm>
            <a:off x="5029200" y="4343400"/>
            <a:ext cx="230188" cy="627062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9" name="Straight Connector 27"/>
          <p:cNvCxnSpPr>
            <a:cxnSpLocks noChangeShapeType="1"/>
          </p:cNvCxnSpPr>
          <p:nvPr/>
        </p:nvCxnSpPr>
        <p:spPr bwMode="auto">
          <a:xfrm>
            <a:off x="3124200" y="4267200"/>
            <a:ext cx="1493838" cy="447675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Straight Connector 28"/>
          <p:cNvCxnSpPr>
            <a:cxnSpLocks noChangeShapeType="1"/>
            <a:stCxn id="9" idx="6"/>
          </p:cNvCxnSpPr>
          <p:nvPr/>
        </p:nvCxnSpPr>
        <p:spPr bwMode="auto">
          <a:xfrm>
            <a:off x="5105400" y="4319588"/>
            <a:ext cx="514350" cy="14287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Oval 31"/>
          <p:cNvSpPr>
            <a:spLocks noChangeArrowheads="1"/>
          </p:cNvSpPr>
          <p:nvPr/>
        </p:nvSpPr>
        <p:spPr bwMode="auto">
          <a:xfrm>
            <a:off x="4502150" y="463391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2489200" y="4868863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4664075" y="5213350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0" y="4630738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5181600" y="4911725"/>
            <a:ext cx="114300" cy="141288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7" name="Oval 46"/>
          <p:cNvSpPr>
            <a:spLocks noChangeArrowheads="1"/>
          </p:cNvSpPr>
          <p:nvPr/>
        </p:nvSpPr>
        <p:spPr bwMode="auto">
          <a:xfrm>
            <a:off x="3657600" y="3810000"/>
            <a:ext cx="114300" cy="141287"/>
          </a:xfrm>
          <a:prstGeom prst="ellipse">
            <a:avLst/>
          </a:prstGeom>
          <a:solidFill>
            <a:schemeClr val="tx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8" name="TextBox 52"/>
          <p:cNvSpPr txBox="1">
            <a:spLocks noChangeArrowheads="1"/>
          </p:cNvSpPr>
          <p:nvPr/>
        </p:nvSpPr>
        <p:spPr bwMode="auto">
          <a:xfrm>
            <a:off x="7467600" y="4151313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smtClean="0"/>
              <a:t>k=2</a:t>
            </a:r>
            <a:endParaRPr lang="en-US" altLang="en-US" dirty="0"/>
          </a:p>
        </p:txBody>
      </p:sp>
      <p:graphicFrame>
        <p:nvGraphicFramePr>
          <p:cNvPr id="29" name="Diagram 28"/>
          <p:cNvGraphicFramePr/>
          <p:nvPr/>
        </p:nvGraphicFramePr>
        <p:xfrm>
          <a:off x="685800" y="304800"/>
          <a:ext cx="7772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Rectangle 29"/>
          <p:cNvSpPr/>
          <p:nvPr/>
        </p:nvSpPr>
        <p:spPr>
          <a:xfrm>
            <a:off x="762000" y="99060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rgbClr val="152BF9"/>
                </a:solidFill>
              </a:rPr>
              <a:t>F. </a:t>
            </a:r>
            <a:r>
              <a:rPr lang="en-US" i="0" dirty="0" err="1" smtClean="0">
                <a:solidFill>
                  <a:srgbClr val="152BF9"/>
                </a:solidFill>
              </a:rPr>
              <a:t>Harary</a:t>
            </a:r>
            <a:r>
              <a:rPr lang="en-US" i="0" dirty="0" smtClean="0">
                <a:solidFill>
                  <a:srgbClr val="152BF9"/>
                </a:solidFill>
              </a:rPr>
              <a:t> and T.W. Haynes (2000)</a:t>
            </a:r>
            <a:endParaRPr lang="en-US" i="0" dirty="0">
              <a:solidFill>
                <a:srgbClr val="152BF9"/>
              </a:solidFill>
            </a:endParaRPr>
          </a:p>
        </p:txBody>
      </p:sp>
      <p:cxnSp>
        <p:nvCxnSpPr>
          <p:cNvPr id="31" name="Straight Connector 26"/>
          <p:cNvCxnSpPr>
            <a:cxnSpLocks noChangeShapeType="1"/>
            <a:stCxn id="22" idx="5"/>
            <a:endCxn id="24" idx="1"/>
          </p:cNvCxnSpPr>
          <p:nvPr/>
        </p:nvCxnSpPr>
        <p:spPr bwMode="auto">
          <a:xfrm rot="16200000" flipH="1">
            <a:off x="4400496" y="4953723"/>
            <a:ext cx="479532" cy="81103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2" name="Straight Connector 23"/>
          <p:cNvCxnSpPr>
            <a:cxnSpLocks noChangeShapeType="1"/>
            <a:endCxn id="26" idx="2"/>
          </p:cNvCxnSpPr>
          <p:nvPr/>
        </p:nvCxnSpPr>
        <p:spPr bwMode="auto">
          <a:xfrm>
            <a:off x="3733800" y="3886200"/>
            <a:ext cx="1447800" cy="1096169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4" name="Straight Connector 23"/>
          <p:cNvCxnSpPr>
            <a:cxnSpLocks noChangeShapeType="1"/>
            <a:stCxn id="23" idx="5"/>
            <a:endCxn id="24" idx="3"/>
          </p:cNvCxnSpPr>
          <p:nvPr/>
        </p:nvCxnSpPr>
        <p:spPr bwMode="auto">
          <a:xfrm rot="16200000" flipH="1">
            <a:off x="3461543" y="4114676"/>
            <a:ext cx="344488" cy="2094053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5" name="Straight Connector 23"/>
          <p:cNvCxnSpPr>
            <a:cxnSpLocks noChangeShapeType="1"/>
            <a:stCxn id="27" idx="7"/>
            <a:endCxn id="12" idx="2"/>
          </p:cNvCxnSpPr>
          <p:nvPr/>
        </p:nvCxnSpPr>
        <p:spPr bwMode="auto">
          <a:xfrm rot="16200000" flipH="1">
            <a:off x="4414034" y="3171817"/>
            <a:ext cx="476991" cy="1794739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55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3884675" y="3659125"/>
            <a:ext cx="7090" cy="2594839"/>
          </a:xfrm>
          <a:prstGeom prst="line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78DCC461-96B1-42E3-8386-6CE4CF593CA2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304800"/>
          <a:ext cx="5715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2286000"/>
            <a:ext cx="632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 Theorem 1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altLang="en-US" i="0" dirty="0" err="1" smtClean="0">
                <a:solidFill>
                  <a:srgbClr val="152BF9"/>
                </a:solidFill>
              </a:rPr>
              <a:t>Harary</a:t>
            </a:r>
            <a:r>
              <a:rPr lang="en-US" altLang="en-US" i="0" dirty="0" smtClean="0">
                <a:solidFill>
                  <a:srgbClr val="152BF9"/>
                </a:solidFill>
              </a:rPr>
              <a:t>, et al-200</a:t>
            </a:r>
            <a:r>
              <a:rPr lang="en-US" altLang="en-US" i="0" dirty="0" smtClean="0">
                <a:solidFill>
                  <a:srgbClr val="152BF9"/>
                </a:solidFill>
                <a:cs typeface="+mj-cs"/>
              </a:rPr>
              <a:t>0</a:t>
            </a:r>
            <a:r>
              <a:rPr lang="en-US" dirty="0" smtClean="0"/>
              <a:t>). Let G be a graph of order n and </a:t>
            </a:r>
            <a:r>
              <a:rPr lang="en-US" altLang="en-US" dirty="0" smtClean="0"/>
              <a:t>δ</a:t>
            </a:r>
            <a:r>
              <a:rPr lang="en-US" altLang="en-US" i="0" dirty="0" smtClean="0"/>
              <a:t>(</a:t>
            </a:r>
            <a:r>
              <a:rPr lang="en-US" altLang="en-US" dirty="0" smtClean="0"/>
              <a:t>G</a:t>
            </a:r>
            <a:r>
              <a:rPr lang="en-US" altLang="en-US" i="0" dirty="0" smtClean="0"/>
              <a:t>) </a:t>
            </a:r>
            <a:r>
              <a:rPr lang="en-US" altLang="en-US" dirty="0" smtClean="0"/>
              <a:t>≥ k-1 then ,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                </a:t>
            </a:r>
          </a:p>
          <a:p>
            <a:pPr algn="l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8400" y="3505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b="1" dirty="0" smtClean="0"/>
              <a:t>γ</a:t>
            </a:r>
            <a:r>
              <a:rPr lang="en-US" altLang="en-US" b="1" baseline="-25000" dirty="0" smtClean="0"/>
              <a:t>×k</a:t>
            </a:r>
            <a:r>
              <a:rPr lang="en-US" altLang="en-US" b="1" dirty="0" smtClean="0"/>
              <a:t>(G)</a:t>
            </a:r>
            <a:r>
              <a:rPr lang="en-US" altLang="en-US" dirty="0" smtClean="0"/>
              <a:t> ≥</a:t>
            </a:r>
            <a:r>
              <a:rPr lang="en-US" altLang="en-US" b="1" dirty="0" smtClean="0"/>
              <a:t> (2kn -2m) /(k+1).</a:t>
            </a:r>
            <a:endParaRPr lang="en-US" altLang="en-US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016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9712</TotalTime>
  <Words>1365</Words>
  <Application>Microsoft Office PowerPoint</Application>
  <PresentationFormat>On-screen Show (4:3)</PresentationFormat>
  <Paragraphs>213</Paragraphs>
  <Slides>32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Custom Design</vt:lpstr>
      <vt:lpstr>Equation</vt:lpstr>
      <vt:lpstr>Improving some bounds for multiple domination parameters in graphs</vt:lpstr>
      <vt:lpstr>Slide 2</vt:lpstr>
      <vt:lpstr>Slide 3</vt:lpstr>
      <vt:lpstr>The minimum cardinality of a dominating set in G is the domination number  denoted  γ (G) .  A minimum dominating set of a graph G  is called  γ (G) –set    Consider  the  graph G 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Department of Mathematics, University of Queensland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edge graceful labelings for total stars and total cycles</dc:title>
  <dc:creator>Khodkar</dc:creator>
  <cp:lastModifiedBy>yas net 66635184</cp:lastModifiedBy>
  <cp:revision>2122</cp:revision>
  <dcterms:created xsi:type="dcterms:W3CDTF">2004-02-16T02:57:01Z</dcterms:created>
  <dcterms:modified xsi:type="dcterms:W3CDTF">2016-08-19T08:24:35Z</dcterms:modified>
</cp:coreProperties>
</file>